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1CDB1-FBAD-492D-ADEC-E8E9E14FDD89}" type="datetimeFigureOut">
              <a:rPr lang="es-ES" smtClean="0"/>
              <a:t>26/08/2014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FD8F7-9010-420D-B7FF-20F4C273A93C}" type="slidenum">
              <a:rPr lang="es-ES" smtClean="0"/>
              <a:t>‹Nº›</a:t>
            </a:fld>
            <a:endParaRPr lang="es-ES"/>
          </a:p>
        </p:txBody>
      </p:sp>
    </p:spTree>
    <p:extLst>
      <p:ext uri="{BB962C8B-B14F-4D97-AF65-F5344CB8AC3E}">
        <p14:creationId xmlns:p14="http://schemas.microsoft.com/office/powerpoint/2010/main" val="416523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87DFD8F7-9010-420D-B7FF-20F4C273A93C}" type="slidenum">
              <a:rPr lang="es-ES" smtClean="0"/>
              <a:t>17</a:t>
            </a:fld>
            <a:endParaRPr lang="es-ES"/>
          </a:p>
        </p:txBody>
      </p:sp>
    </p:spTree>
    <p:extLst>
      <p:ext uri="{BB962C8B-B14F-4D97-AF65-F5344CB8AC3E}">
        <p14:creationId xmlns:p14="http://schemas.microsoft.com/office/powerpoint/2010/main" val="1444182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DDC7AFFD-323B-4C74-836A-51A0E1621166}" type="datetime1">
              <a:rPr lang="es-ES" smtClean="0"/>
              <a:t>26/08/2014</a:t>
            </a:fld>
            <a:endParaRPr lang="es-ES"/>
          </a:p>
        </p:txBody>
      </p:sp>
      <p:sp>
        <p:nvSpPr>
          <p:cNvPr id="5" name="18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6" name="26 Marcador de número de diapositiva"/>
          <p:cNvSpPr>
            <a:spLocks noGrp="1"/>
          </p:cNvSpPr>
          <p:nvPr>
            <p:ph type="sldNum" sz="quarter" idx="12"/>
          </p:nvPr>
        </p:nvSpPr>
        <p:spPr/>
        <p:txBody>
          <a:bodyPr/>
          <a:lstStyle>
            <a:lvl1pPr>
              <a:defRPr>
                <a:solidFill>
                  <a:srgbClr val="D1EAEE"/>
                </a:solidFill>
              </a:defRPr>
            </a:lvl1pPr>
          </a:lstStyle>
          <a:p>
            <a:fld id="{142F76BB-F65E-4974-885D-16F4F577311F}" type="slidenum">
              <a:rPr lang="es-ES"/>
              <a:pPr/>
              <a:t>‹Nº›</a:t>
            </a:fld>
            <a:endParaRPr lang="es-ES"/>
          </a:p>
        </p:txBody>
      </p:sp>
    </p:spTree>
    <p:extLst>
      <p:ext uri="{BB962C8B-B14F-4D97-AF65-F5344CB8AC3E}">
        <p14:creationId xmlns:p14="http://schemas.microsoft.com/office/powerpoint/2010/main" val="41876090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3B8DD97-B470-4E6C-92F9-A3264BC10E92}" type="datetime1">
              <a:rPr lang="es-ES" smtClean="0"/>
              <a:t>26/08/2014</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6" name="17 Marcador de número de diapositiva"/>
          <p:cNvSpPr>
            <a:spLocks noGrp="1"/>
          </p:cNvSpPr>
          <p:nvPr>
            <p:ph type="sldNum" sz="quarter" idx="12"/>
          </p:nvPr>
        </p:nvSpPr>
        <p:spPr/>
        <p:txBody>
          <a:bodyPr/>
          <a:lstStyle>
            <a:lvl1pPr>
              <a:defRPr/>
            </a:lvl1pPr>
          </a:lstStyle>
          <a:p>
            <a:fld id="{7C917CC0-E774-41C3-AE06-B772F01391A8}" type="slidenum">
              <a:rPr lang="es-ES"/>
              <a:pPr/>
              <a:t>‹Nº›</a:t>
            </a:fld>
            <a:endParaRPr lang="es-ES"/>
          </a:p>
        </p:txBody>
      </p:sp>
    </p:spTree>
    <p:extLst>
      <p:ext uri="{BB962C8B-B14F-4D97-AF65-F5344CB8AC3E}">
        <p14:creationId xmlns:p14="http://schemas.microsoft.com/office/powerpoint/2010/main" val="1969756035"/>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1A6C6EB-D12D-428C-BD26-F35D6D9C394B}" type="datetime1">
              <a:rPr lang="es-ES" smtClean="0"/>
              <a:t>26/08/2014</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6" name="17 Marcador de número de diapositiva"/>
          <p:cNvSpPr>
            <a:spLocks noGrp="1"/>
          </p:cNvSpPr>
          <p:nvPr>
            <p:ph type="sldNum" sz="quarter" idx="12"/>
          </p:nvPr>
        </p:nvSpPr>
        <p:spPr/>
        <p:txBody>
          <a:bodyPr/>
          <a:lstStyle>
            <a:lvl1pPr>
              <a:defRPr/>
            </a:lvl1pPr>
          </a:lstStyle>
          <a:p>
            <a:fld id="{8490D85C-2BB5-41EA-9220-2FB73D9266F1}" type="slidenum">
              <a:rPr lang="es-ES"/>
              <a:pPr/>
              <a:t>‹Nº›</a:t>
            </a:fld>
            <a:endParaRPr lang="es-ES"/>
          </a:p>
        </p:txBody>
      </p:sp>
    </p:spTree>
    <p:extLst>
      <p:ext uri="{BB962C8B-B14F-4D97-AF65-F5344CB8AC3E}">
        <p14:creationId xmlns:p14="http://schemas.microsoft.com/office/powerpoint/2010/main" val="2984141718"/>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2100"/>
            <a:ext cx="8229600" cy="13843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9050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imágenes prediseñadas"/>
          <p:cNvSpPr>
            <a:spLocks noGrp="1"/>
          </p:cNvSpPr>
          <p:nvPr>
            <p:ph type="clipArt" sz="half" idx="2"/>
          </p:nvPr>
        </p:nvSpPr>
        <p:spPr>
          <a:xfrm>
            <a:off x="4648200" y="1905000"/>
            <a:ext cx="4038600" cy="4114800"/>
          </a:xfrm>
        </p:spPr>
        <p:txBody>
          <a:bodyPr>
            <a:normAutofit/>
          </a:bodyPr>
          <a:lstStyle/>
          <a:p>
            <a:pPr lvl="0"/>
            <a:endParaRPr lang="es-ES_tradnl" noProof="0"/>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fld id="{BDF5CB56-5ED5-42B8-91FC-395A1072EA36}" type="datetime1">
              <a:rPr lang="es-ES" smtClean="0"/>
              <a:t>26/08/2014</a:t>
            </a:fld>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r>
              <a:rPr lang="pt-BR" smtClean="0"/>
              <a:t>CPCC. Yónel Chocano Figueroa. DOCENTE UNHEVAL</a:t>
            </a: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309C718B-DFBE-42DD-97BE-07788880732E}" type="slidenum">
              <a:rPr lang="es-ES"/>
              <a:pPr/>
              <a:t>‹Nº›</a:t>
            </a:fld>
            <a:endParaRPr lang="es-ES"/>
          </a:p>
        </p:txBody>
      </p:sp>
    </p:spTree>
    <p:extLst>
      <p:ext uri="{BB962C8B-B14F-4D97-AF65-F5344CB8AC3E}">
        <p14:creationId xmlns:p14="http://schemas.microsoft.com/office/powerpoint/2010/main" val="290666476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9B24EAD-D351-40AD-8A32-35222D5C6468}" type="datetime1">
              <a:rPr lang="es-ES" smtClean="0"/>
              <a:t>26/08/2014</a:t>
            </a:fld>
            <a:endParaRPr lang="es-ES"/>
          </a:p>
        </p:txBody>
      </p:sp>
      <p:sp>
        <p:nvSpPr>
          <p:cNvPr id="5"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6" name="17 Marcador de número de diapositiva"/>
          <p:cNvSpPr>
            <a:spLocks noGrp="1"/>
          </p:cNvSpPr>
          <p:nvPr>
            <p:ph type="sldNum" sz="quarter" idx="12"/>
          </p:nvPr>
        </p:nvSpPr>
        <p:spPr/>
        <p:txBody>
          <a:bodyPr/>
          <a:lstStyle>
            <a:lvl1pPr>
              <a:defRPr/>
            </a:lvl1pPr>
          </a:lstStyle>
          <a:p>
            <a:fld id="{547B00AC-81F7-4B5A-8599-497B21391781}" type="slidenum">
              <a:rPr lang="es-ES"/>
              <a:pPr/>
              <a:t>‹Nº›</a:t>
            </a:fld>
            <a:endParaRPr lang="es-ES"/>
          </a:p>
        </p:txBody>
      </p:sp>
    </p:spTree>
    <p:extLst>
      <p:ext uri="{BB962C8B-B14F-4D97-AF65-F5344CB8AC3E}">
        <p14:creationId xmlns:p14="http://schemas.microsoft.com/office/powerpoint/2010/main" val="367033310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A508A0D-2BE8-4106-9C7E-D573CB712F04}" type="datetime1">
              <a:rPr lang="es-ES" smtClean="0"/>
              <a:t>26/08/2014</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6" name="5 Marcador de número de diapositiva"/>
          <p:cNvSpPr>
            <a:spLocks noGrp="1"/>
          </p:cNvSpPr>
          <p:nvPr>
            <p:ph type="sldNum" sz="quarter" idx="12"/>
          </p:nvPr>
        </p:nvSpPr>
        <p:spPr/>
        <p:txBody>
          <a:bodyPr/>
          <a:lstStyle>
            <a:lvl1pPr>
              <a:defRPr>
                <a:solidFill>
                  <a:srgbClr val="D1EAEE"/>
                </a:solidFill>
              </a:defRPr>
            </a:lvl1pPr>
          </a:lstStyle>
          <a:p>
            <a:fld id="{C32F7349-80D1-43AC-AD8E-678D91349AD4}" type="slidenum">
              <a:rPr lang="es-ES"/>
              <a:pPr/>
              <a:t>‹Nº›</a:t>
            </a:fld>
            <a:endParaRPr lang="es-ES"/>
          </a:p>
        </p:txBody>
      </p:sp>
    </p:spTree>
    <p:extLst>
      <p:ext uri="{BB962C8B-B14F-4D97-AF65-F5344CB8AC3E}">
        <p14:creationId xmlns:p14="http://schemas.microsoft.com/office/powerpoint/2010/main" val="410409121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48E9520F-F95E-44B0-B9BF-30A814FF53C3}" type="datetime1">
              <a:rPr lang="es-ES" smtClean="0"/>
              <a:t>26/08/2014</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7" name="17 Marcador de número de diapositiva"/>
          <p:cNvSpPr>
            <a:spLocks noGrp="1"/>
          </p:cNvSpPr>
          <p:nvPr>
            <p:ph type="sldNum" sz="quarter" idx="12"/>
          </p:nvPr>
        </p:nvSpPr>
        <p:spPr/>
        <p:txBody>
          <a:bodyPr/>
          <a:lstStyle>
            <a:lvl1pPr>
              <a:defRPr/>
            </a:lvl1pPr>
          </a:lstStyle>
          <a:p>
            <a:fld id="{D134D2E2-F161-4C9C-B576-D5DE220DCEC9}" type="slidenum">
              <a:rPr lang="es-ES"/>
              <a:pPr/>
              <a:t>‹Nº›</a:t>
            </a:fld>
            <a:endParaRPr lang="es-ES"/>
          </a:p>
        </p:txBody>
      </p:sp>
    </p:spTree>
    <p:extLst>
      <p:ext uri="{BB962C8B-B14F-4D97-AF65-F5344CB8AC3E}">
        <p14:creationId xmlns:p14="http://schemas.microsoft.com/office/powerpoint/2010/main" val="1154999712"/>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409DD2C3-0BCB-4100-A2B8-C71F94AB6337}" type="datetime1">
              <a:rPr lang="es-ES" smtClean="0"/>
              <a:t>26/08/2014</a:t>
            </a:fld>
            <a:endParaRPr lang="es-ES"/>
          </a:p>
        </p:txBody>
      </p:sp>
      <p:sp>
        <p:nvSpPr>
          <p:cNvPr id="8"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9" name="17 Marcador de número de diapositiva"/>
          <p:cNvSpPr>
            <a:spLocks noGrp="1"/>
          </p:cNvSpPr>
          <p:nvPr>
            <p:ph type="sldNum" sz="quarter" idx="12"/>
          </p:nvPr>
        </p:nvSpPr>
        <p:spPr/>
        <p:txBody>
          <a:bodyPr/>
          <a:lstStyle>
            <a:lvl1pPr>
              <a:defRPr/>
            </a:lvl1pPr>
          </a:lstStyle>
          <a:p>
            <a:fld id="{1F72ECC7-B8C8-4C14-90CF-56A5CD3BBB47}" type="slidenum">
              <a:rPr lang="es-ES"/>
              <a:pPr/>
              <a:t>‹Nº›</a:t>
            </a:fld>
            <a:endParaRPr lang="es-ES"/>
          </a:p>
        </p:txBody>
      </p:sp>
    </p:spTree>
    <p:extLst>
      <p:ext uri="{BB962C8B-B14F-4D97-AF65-F5344CB8AC3E}">
        <p14:creationId xmlns:p14="http://schemas.microsoft.com/office/powerpoint/2010/main" val="1093725718"/>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53C49DBC-7035-4217-9183-E225CA1D0D9A}" type="datetime1">
              <a:rPr lang="es-ES" smtClean="0"/>
              <a:t>26/08/2014</a:t>
            </a:fld>
            <a:endParaRPr lang="es-ES"/>
          </a:p>
        </p:txBody>
      </p:sp>
      <p:sp>
        <p:nvSpPr>
          <p:cNvPr id="4"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5" name="17 Marcador de número de diapositiva"/>
          <p:cNvSpPr>
            <a:spLocks noGrp="1"/>
          </p:cNvSpPr>
          <p:nvPr>
            <p:ph type="sldNum" sz="quarter" idx="12"/>
          </p:nvPr>
        </p:nvSpPr>
        <p:spPr/>
        <p:txBody>
          <a:bodyPr/>
          <a:lstStyle>
            <a:lvl1pPr>
              <a:defRPr/>
            </a:lvl1pPr>
          </a:lstStyle>
          <a:p>
            <a:fld id="{C40B0A38-75A5-4026-B81A-92DA9E962DAB}" type="slidenum">
              <a:rPr lang="es-ES"/>
              <a:pPr/>
              <a:t>‹Nº›</a:t>
            </a:fld>
            <a:endParaRPr lang="es-ES"/>
          </a:p>
        </p:txBody>
      </p:sp>
    </p:spTree>
    <p:extLst>
      <p:ext uri="{BB962C8B-B14F-4D97-AF65-F5344CB8AC3E}">
        <p14:creationId xmlns:p14="http://schemas.microsoft.com/office/powerpoint/2010/main" val="202473035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5877BA0E-B09B-4D2E-BAF5-8D805DFE7ADF}" type="datetime1">
              <a:rPr lang="es-ES" smtClean="0"/>
              <a:t>26/08/2014</a:t>
            </a:fld>
            <a:endParaRPr lang="es-ES"/>
          </a:p>
        </p:txBody>
      </p:sp>
      <p:sp>
        <p:nvSpPr>
          <p:cNvPr id="3"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4" name="17 Marcador de número de diapositiva"/>
          <p:cNvSpPr>
            <a:spLocks noGrp="1"/>
          </p:cNvSpPr>
          <p:nvPr>
            <p:ph type="sldNum" sz="quarter" idx="12"/>
          </p:nvPr>
        </p:nvSpPr>
        <p:spPr/>
        <p:txBody>
          <a:bodyPr/>
          <a:lstStyle>
            <a:lvl1pPr>
              <a:defRPr/>
            </a:lvl1pPr>
          </a:lstStyle>
          <a:p>
            <a:fld id="{6AFD41D4-DC39-4DBE-8CA0-4E88234D964A}" type="slidenum">
              <a:rPr lang="es-ES"/>
              <a:pPr/>
              <a:t>‹Nº›</a:t>
            </a:fld>
            <a:endParaRPr lang="es-ES"/>
          </a:p>
        </p:txBody>
      </p:sp>
    </p:spTree>
    <p:extLst>
      <p:ext uri="{BB962C8B-B14F-4D97-AF65-F5344CB8AC3E}">
        <p14:creationId xmlns:p14="http://schemas.microsoft.com/office/powerpoint/2010/main" val="7919660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8F72A43-BD76-4218-9B42-320A5E973B52}" type="datetime1">
              <a:rPr lang="es-ES" smtClean="0"/>
              <a:t>26/08/2014</a:t>
            </a:fld>
            <a:endParaRPr lang="es-ES"/>
          </a:p>
        </p:txBody>
      </p:sp>
      <p:sp>
        <p:nvSpPr>
          <p:cNvPr id="6" name="21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7" name="17 Marcador de número de diapositiva"/>
          <p:cNvSpPr>
            <a:spLocks noGrp="1"/>
          </p:cNvSpPr>
          <p:nvPr>
            <p:ph type="sldNum" sz="quarter" idx="12"/>
          </p:nvPr>
        </p:nvSpPr>
        <p:spPr/>
        <p:txBody>
          <a:bodyPr/>
          <a:lstStyle>
            <a:lvl1pPr>
              <a:defRPr/>
            </a:lvl1pPr>
          </a:lstStyle>
          <a:p>
            <a:fld id="{0AC8EEE1-DE26-4FB2-A0B3-B7E60F1CB8E9}" type="slidenum">
              <a:rPr lang="es-ES"/>
              <a:pPr/>
              <a:t>‹Nº›</a:t>
            </a:fld>
            <a:endParaRPr lang="es-ES"/>
          </a:p>
        </p:txBody>
      </p:sp>
    </p:spTree>
    <p:extLst>
      <p:ext uri="{BB962C8B-B14F-4D97-AF65-F5344CB8AC3E}">
        <p14:creationId xmlns:p14="http://schemas.microsoft.com/office/powerpoint/2010/main" val="3925975366"/>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3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14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15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16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2B1C534E-7A4F-4BDC-8ABC-86E9B2DF3CDA}" type="datetime1">
              <a:rPr lang="es-ES" smtClean="0"/>
              <a:t>26/08/2014</a:t>
            </a:fld>
            <a:endParaRPr lang="es-ES"/>
          </a:p>
        </p:txBody>
      </p:sp>
      <p:sp>
        <p:nvSpPr>
          <p:cNvPr id="10" name="5 Marcador de pie de página"/>
          <p:cNvSpPr>
            <a:spLocks noGrp="1"/>
          </p:cNvSpPr>
          <p:nvPr>
            <p:ph type="ftr" sz="quarter" idx="11"/>
          </p:nvPr>
        </p:nvSpPr>
        <p:spPr/>
        <p:txBody>
          <a:bodyPr/>
          <a:lstStyle>
            <a:lvl1pPr>
              <a:defRPr/>
            </a:lvl1pPr>
          </a:lstStyle>
          <a:p>
            <a:pPr>
              <a:defRPr/>
            </a:pPr>
            <a:r>
              <a:rPr lang="pt-BR" smtClean="0"/>
              <a:t>CPCC. Yónel Chocano Figueroa. DOCENTE UNHEVAL</a:t>
            </a: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fld id="{C31F85EF-9AB8-4DB6-8198-72A401FD493B}" type="slidenum">
              <a:rPr lang="es-ES"/>
              <a:pPr/>
              <a:t>‹Nº›</a:t>
            </a:fld>
            <a:endParaRPr lang="es-ES"/>
          </a:p>
        </p:txBody>
      </p:sp>
    </p:spTree>
    <p:extLst>
      <p:ext uri="{BB962C8B-B14F-4D97-AF65-F5344CB8AC3E}">
        <p14:creationId xmlns:p14="http://schemas.microsoft.com/office/powerpoint/2010/main" val="1187819870"/>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9" name="8 Marcador de título"/>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30" name="29 Marcador de texto"/>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E79C237-20BB-4AF3-8E83-BD61183A2EB5}" type="datetime1">
              <a:rPr lang="es-ES" smtClean="0"/>
              <a:t>26/08/2014</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pt-BR" smtClean="0"/>
              <a:t>CPCC. Yónel Chocano Figueroa. DOCENTE UNHEVAL</a:t>
            </a: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677A3AA4-BE44-4FEA-AE48-D6355FC0DD3F}" type="slidenum">
              <a:rPr lang="es-ES"/>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00" r:id="rId1"/>
    <p:sldLayoutId id="2147483692" r:id="rId2"/>
    <p:sldLayoutId id="2147483701" r:id="rId3"/>
    <p:sldLayoutId id="2147483693" r:id="rId4"/>
    <p:sldLayoutId id="2147483694" r:id="rId5"/>
    <p:sldLayoutId id="2147483695" r:id="rId6"/>
    <p:sldLayoutId id="2147483696" r:id="rId7"/>
    <p:sldLayoutId id="2147483697" r:id="rId8"/>
    <p:sldLayoutId id="2147483702" r:id="rId9"/>
    <p:sldLayoutId id="2147483698" r:id="rId10"/>
    <p:sldLayoutId id="2147483699" r:id="rId11"/>
    <p:sldLayoutId id="2147483703"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68" decel="100000"/>
                                        <p:tgtEl>
                                          <p:spTgt spid="9"/>
                                        </p:tgtEl>
                                      </p:cBhvr>
                                    </p:animEffect>
                                    <p:animScale>
                                      <p:cBhvr>
                                        <p:cTn id="8" dur="768" decel="100000"/>
                                        <p:tgtEl>
                                          <p:spTgt spid="9"/>
                                        </p:tgtEl>
                                      </p:cBhvr>
                                      <p:from x="10000" y="10000"/>
                                      <p:to x="200000" y="450000"/>
                                    </p:animScale>
                                    <p:animScale>
                                      <p:cBhvr>
                                        <p:cTn id="9" dur="1230" accel="100000" fill="hold">
                                          <p:stCondLst>
                                            <p:cond delay="768"/>
                                          </p:stCondLst>
                                        </p:cTn>
                                        <p:tgtEl>
                                          <p:spTgt spid="9"/>
                                        </p:tgtEl>
                                      </p:cBhvr>
                                      <p:from x="200000" y="450000"/>
                                      <p:to x="100000" y="100000"/>
                                    </p:animScale>
                                    <p:set>
                                      <p:cBhvr>
                                        <p:cTn id="10" dur="768" fill="hold"/>
                                        <p:tgtEl>
                                          <p:spTgt spid="9"/>
                                        </p:tgtEl>
                                        <p:attrNameLst>
                                          <p:attrName>ppt_x</p:attrName>
                                        </p:attrNameLst>
                                      </p:cBhvr>
                                      <p:to>
                                        <p:strVal val="(0.5)"/>
                                      </p:to>
                                    </p:set>
                                    <p:anim from="(0.5)" to="(#ppt_x)" calcmode="lin" valueType="num">
                                      <p:cBhvr>
                                        <p:cTn id="11" dur="1230" accel="100000" fill="hold">
                                          <p:stCondLst>
                                            <p:cond delay="768"/>
                                          </p:stCondLst>
                                        </p:cTn>
                                        <p:tgtEl>
                                          <p:spTgt spid="9"/>
                                        </p:tgtEl>
                                        <p:attrNameLst>
                                          <p:attrName>ppt_x</p:attrName>
                                        </p:attrNameLst>
                                      </p:cBhvr>
                                    </p:anim>
                                    <p:set>
                                      <p:cBhvr>
                                        <p:cTn id="12" dur="768" fill="hold"/>
                                        <p:tgtEl>
                                          <p:spTgt spid="9"/>
                                        </p:tgtEl>
                                        <p:attrNameLst>
                                          <p:attrName>ppt_y</p:attrName>
                                        </p:attrNameLst>
                                      </p:cBhvr>
                                      <p:to>
                                        <p:strVal val="(#ppt_y+0.4)"/>
                                      </p:to>
                                    </p:set>
                                    <p:anim from="(#ppt_y+0.4)" to="(#ppt_y)" calcmode="lin" valueType="num">
                                      <p:cBhvr>
                                        <p:cTn id="13" dur="1230" accel="100000" fill="hold">
                                          <p:stCondLst>
                                            <p:cond delay="768"/>
                                          </p:stCondLst>
                                        </p:cTn>
                                        <p:tgtEl>
                                          <p:spTgt spid="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 calcmode="lin" valueType="num">
                                      <p:cBhvr>
                                        <p:cTn id="18"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0">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 calcmode="lin" valueType="num">
                                      <p:cBhvr>
                                        <p:cTn id="23"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0">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0">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 calcmode="lin" valueType="num">
                                      <p:cBhvr>
                                        <p:cTn id="28"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0">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0">
                                            <p:txEl>
                                              <p:pRg st="3" end="3"/>
                                            </p:txEl>
                                          </p:spTgt>
                                        </p:tgtEl>
                                        <p:attrNameLst>
                                          <p:attrName>style.visibility</p:attrName>
                                        </p:attrNameLst>
                                      </p:cBhvr>
                                      <p:to>
                                        <p:strVal val="visible"/>
                                      </p:to>
                                    </p:set>
                                    <p:anim calcmode="lin" valueType="num">
                                      <p:cBhvr>
                                        <p:cTn id="3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0">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0">
                                            <p:txEl>
                                              <p:pRg st="4" end="4"/>
                                            </p:txEl>
                                          </p:spTgt>
                                        </p:tgtEl>
                                        <p:attrNameLst>
                                          <p:attrName>style.visibility</p:attrName>
                                        </p:attrNameLst>
                                      </p:cBhvr>
                                      <p:to>
                                        <p:strVal val="visible"/>
                                      </p:to>
                                    </p:set>
                                    <p:anim calcmode="lin" valueType="num">
                                      <p:cBhvr>
                                        <p:cTn id="38"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0">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tmplLst>
          <p:tmpl lvl="1">
            <p:tnLst>
              <p:par>
                <p:cTn presetID="53"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Lst>
  </p:timing>
  <p:hf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539750" y="188913"/>
            <a:ext cx="8353425" cy="6669087"/>
          </a:xfrm>
        </p:spPr>
        <p:txBody>
          <a:bodyPr/>
          <a:lstStyle/>
          <a:p>
            <a:pPr algn="ctr">
              <a:lnSpc>
                <a:spcPct val="80000"/>
              </a:lnSpc>
              <a:buFontTx/>
              <a:buNone/>
            </a:pPr>
            <a:endParaRPr lang="es-ES" sz="2400" dirty="0" smtClean="0"/>
          </a:p>
          <a:p>
            <a:pPr algn="ctr">
              <a:lnSpc>
                <a:spcPct val="80000"/>
              </a:lnSpc>
              <a:buFontTx/>
              <a:buNone/>
            </a:pPr>
            <a:r>
              <a:rPr lang="es-ES" sz="2400" dirty="0" smtClean="0">
                <a:latin typeface="Arial Narrow" panose="020B0606020202030204" pitchFamily="34" charset="0"/>
              </a:rPr>
              <a:t>UNIVERSIDAD NACIONAL HERMILIO VALDIZAN</a:t>
            </a:r>
          </a:p>
          <a:p>
            <a:pPr algn="ctr">
              <a:lnSpc>
                <a:spcPct val="80000"/>
              </a:lnSpc>
              <a:buFontTx/>
              <a:buNone/>
            </a:pPr>
            <a:endParaRPr lang="es-ES" sz="2400" dirty="0" smtClean="0"/>
          </a:p>
          <a:p>
            <a:pPr algn="ctr">
              <a:lnSpc>
                <a:spcPct val="80000"/>
              </a:lnSpc>
              <a:buFontTx/>
              <a:buNone/>
            </a:pPr>
            <a:r>
              <a:rPr lang="es-ES" sz="2400" b="1" dirty="0" smtClean="0"/>
              <a:t>FACULTAD DE CIENCIAS CONTABLES Y FINANCIERAS</a:t>
            </a:r>
            <a:endParaRPr lang="es-ES" sz="2400" dirty="0" smtClean="0"/>
          </a:p>
          <a:p>
            <a:pPr>
              <a:lnSpc>
                <a:spcPct val="80000"/>
              </a:lnSpc>
              <a:buFontTx/>
              <a:buNone/>
            </a:pPr>
            <a:endParaRPr lang="es-ES" sz="2400" dirty="0" smtClean="0"/>
          </a:p>
          <a:p>
            <a:pPr algn="ctr">
              <a:lnSpc>
                <a:spcPct val="80000"/>
              </a:lnSpc>
              <a:buFontTx/>
              <a:buNone/>
            </a:pPr>
            <a:r>
              <a:rPr lang="es-ES" sz="2400" dirty="0" smtClean="0"/>
              <a:t>TEMA: </a:t>
            </a:r>
            <a:r>
              <a:rPr lang="es-ES" sz="2400" dirty="0" smtClean="0">
                <a:latin typeface="Mistral" panose="03090702030407020403" pitchFamily="66" charset="0"/>
              </a:rPr>
              <a:t>ANÁLISIS </a:t>
            </a:r>
            <a:r>
              <a:rPr lang="es-ES" sz="2400" dirty="0" smtClean="0">
                <a:latin typeface="Mistral" panose="03090702030407020403" pitchFamily="66" charset="0"/>
              </a:rPr>
              <a:t>DE LA NORMA INTERNACIONAL DE  </a:t>
            </a:r>
          </a:p>
          <a:p>
            <a:pPr algn="ctr">
              <a:lnSpc>
                <a:spcPct val="80000"/>
              </a:lnSpc>
              <a:buFontTx/>
              <a:buNone/>
            </a:pPr>
            <a:r>
              <a:rPr lang="es-ES" sz="2400" dirty="0" smtClean="0">
                <a:latin typeface="Mistral" panose="03090702030407020403" pitchFamily="66" charset="0"/>
              </a:rPr>
              <a:t>          INFORMACIÓN  FINANCIERA (</a:t>
            </a:r>
            <a:r>
              <a:rPr lang="es-ES" sz="2400" b="1" dirty="0" smtClean="0">
                <a:latin typeface="Mistral" panose="03090702030407020403" pitchFamily="66" charset="0"/>
              </a:rPr>
              <a:t>NIIF 6</a:t>
            </a:r>
            <a:r>
              <a:rPr lang="es-ES" sz="2400" dirty="0" smtClean="0">
                <a:latin typeface="Mistral" panose="03090702030407020403" pitchFamily="66" charset="0"/>
              </a:rPr>
              <a:t>)  </a:t>
            </a:r>
          </a:p>
          <a:p>
            <a:pPr algn="ctr">
              <a:lnSpc>
                <a:spcPct val="80000"/>
              </a:lnSpc>
              <a:buFontTx/>
              <a:buNone/>
            </a:pPr>
            <a:r>
              <a:rPr lang="es-ES" sz="2400" dirty="0" smtClean="0">
                <a:latin typeface="Mistral" panose="03090702030407020403" pitchFamily="66" charset="0"/>
              </a:rPr>
              <a:t>          RELACIONADOS CON LOS ASPECTOS CONTABLES</a:t>
            </a:r>
          </a:p>
          <a:p>
            <a:pPr>
              <a:lnSpc>
                <a:spcPct val="80000"/>
              </a:lnSpc>
              <a:buFontTx/>
              <a:buNone/>
            </a:pPr>
            <a:endParaRPr lang="es-ES" sz="2400" dirty="0" smtClean="0"/>
          </a:p>
          <a:p>
            <a:pPr>
              <a:lnSpc>
                <a:spcPct val="80000"/>
              </a:lnSpc>
              <a:buFontTx/>
              <a:buNone/>
            </a:pPr>
            <a:r>
              <a:rPr lang="es-ES" sz="2400" dirty="0" smtClean="0"/>
              <a:t>DOCENTE: CPCC. </a:t>
            </a:r>
            <a:r>
              <a:rPr lang="es-ES" sz="2400" b="1" dirty="0" smtClean="0"/>
              <a:t>YONEL CHOCANO FIGUEROA.</a:t>
            </a:r>
          </a:p>
          <a:p>
            <a:pPr>
              <a:lnSpc>
                <a:spcPct val="80000"/>
              </a:lnSpc>
              <a:buFontTx/>
              <a:buNone/>
            </a:pPr>
            <a:endParaRPr lang="es-ES" sz="2400" dirty="0" smtClean="0"/>
          </a:p>
          <a:p>
            <a:pPr>
              <a:lnSpc>
                <a:spcPct val="80000"/>
              </a:lnSpc>
              <a:buFontTx/>
              <a:buNone/>
            </a:pPr>
            <a:r>
              <a:rPr lang="es-ES" sz="2400" dirty="0" smtClean="0"/>
              <a:t>TURNOS : GRUPOS 1 y 2</a:t>
            </a:r>
          </a:p>
          <a:p>
            <a:pPr>
              <a:lnSpc>
                <a:spcPct val="80000"/>
              </a:lnSpc>
              <a:buFontTx/>
              <a:buNone/>
            </a:pPr>
            <a:endParaRPr lang="es-ES" sz="2400" dirty="0" smtClean="0"/>
          </a:p>
          <a:p>
            <a:pPr>
              <a:lnSpc>
                <a:spcPct val="80000"/>
              </a:lnSpc>
              <a:buFontTx/>
              <a:buNone/>
            </a:pPr>
            <a:r>
              <a:rPr lang="es-ES" sz="2400" dirty="0" smtClean="0"/>
              <a:t>AÑO DE </a:t>
            </a:r>
            <a:r>
              <a:rPr lang="es-ES" sz="2400" dirty="0" smtClean="0"/>
              <a:t>ESTUDIOS: </a:t>
            </a:r>
            <a:r>
              <a:rPr lang="es-ES" sz="2400" dirty="0" smtClean="0"/>
              <a:t>CUARTO</a:t>
            </a:r>
          </a:p>
          <a:p>
            <a:pPr>
              <a:lnSpc>
                <a:spcPct val="80000"/>
              </a:lnSpc>
              <a:buFontTx/>
              <a:buNone/>
            </a:pPr>
            <a:endParaRPr lang="es-ES" sz="2400" dirty="0" smtClean="0"/>
          </a:p>
          <a:p>
            <a:pPr algn="ctr">
              <a:lnSpc>
                <a:spcPct val="80000"/>
              </a:lnSpc>
              <a:buFontTx/>
              <a:buNone/>
            </a:pPr>
            <a:r>
              <a:rPr lang="es-ES" sz="2400" dirty="0" smtClean="0"/>
              <a:t>HUANUCO – PERU</a:t>
            </a:r>
          </a:p>
          <a:p>
            <a:pPr algn="ctr">
              <a:lnSpc>
                <a:spcPct val="80000"/>
              </a:lnSpc>
              <a:buFontTx/>
              <a:buNone/>
            </a:pPr>
            <a:r>
              <a:rPr lang="es-ES" sz="2400" dirty="0" smtClean="0"/>
              <a:t>2014</a:t>
            </a:r>
          </a:p>
        </p:txBody>
      </p:sp>
      <p:sp>
        <p:nvSpPr>
          <p:cNvPr id="2" name="Marcador de fecha 1"/>
          <p:cNvSpPr>
            <a:spLocks noGrp="1"/>
          </p:cNvSpPr>
          <p:nvPr>
            <p:ph type="dt" sz="half" idx="10"/>
          </p:nvPr>
        </p:nvSpPr>
        <p:spPr/>
        <p:txBody>
          <a:bodyPr/>
          <a:lstStyle/>
          <a:p>
            <a:pPr>
              <a:defRPr/>
            </a:pPr>
            <a:fld id="{01192117-57F5-4BC9-A41E-7B0D0A4A1CC2}"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146">
                                            <p:txEl>
                                              <p:pRg st="9" end="9"/>
                                            </p:txEl>
                                          </p:spTgt>
                                        </p:tgtEl>
                                        <p:attrNameLst>
                                          <p:attrName>style.visibility</p:attrName>
                                        </p:attrNameLst>
                                      </p:cBhvr>
                                      <p:to>
                                        <p:strVal val="visible"/>
                                      </p:to>
                                    </p:set>
                                    <p:animEffect transition="in" filter="wipe(down)">
                                      <p:cBhvr>
                                        <p:cTn id="15" dur="580">
                                          <p:stCondLst>
                                            <p:cond delay="0"/>
                                          </p:stCondLst>
                                        </p:cTn>
                                        <p:tgtEl>
                                          <p:spTgt spid="6146">
                                            <p:txEl>
                                              <p:pRg st="9" end="9"/>
                                            </p:txEl>
                                          </p:spTgt>
                                        </p:tgtEl>
                                      </p:cBhvr>
                                    </p:animEffect>
                                    <p:anim calcmode="lin" valueType="num">
                                      <p:cBhvr>
                                        <p:cTn id="16" dur="1822" tmFilter="0,0; 0.14,0.36; 0.43,0.73; 0.71,0.91; 1.0,1.0">
                                          <p:stCondLst>
                                            <p:cond delay="0"/>
                                          </p:stCondLst>
                                        </p:cTn>
                                        <p:tgtEl>
                                          <p:spTgt spid="6146">
                                            <p:txEl>
                                              <p:pRg st="9" end="9"/>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146">
                                            <p:txEl>
                                              <p:pRg st="9" end="9"/>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146">
                                            <p:txEl>
                                              <p:pRg st="9" end="9"/>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146">
                                            <p:txEl>
                                              <p:pRg st="9" end="9"/>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146">
                                            <p:txEl>
                                              <p:pRg st="9" end="9"/>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146">
                                            <p:txEl>
                                              <p:pRg st="9" end="9"/>
                                            </p:txEl>
                                          </p:spTgt>
                                        </p:tgtEl>
                                      </p:cBhvr>
                                      <p:to x="100000" y="60000"/>
                                    </p:animScale>
                                    <p:animScale>
                                      <p:cBhvr>
                                        <p:cTn id="22" dur="166" decel="50000">
                                          <p:stCondLst>
                                            <p:cond delay="676"/>
                                          </p:stCondLst>
                                        </p:cTn>
                                        <p:tgtEl>
                                          <p:spTgt spid="6146">
                                            <p:txEl>
                                              <p:pRg st="9" end="9"/>
                                            </p:txEl>
                                          </p:spTgt>
                                        </p:tgtEl>
                                      </p:cBhvr>
                                      <p:to x="100000" y="100000"/>
                                    </p:animScale>
                                    <p:animScale>
                                      <p:cBhvr>
                                        <p:cTn id="23" dur="26">
                                          <p:stCondLst>
                                            <p:cond delay="1312"/>
                                          </p:stCondLst>
                                        </p:cTn>
                                        <p:tgtEl>
                                          <p:spTgt spid="6146">
                                            <p:txEl>
                                              <p:pRg st="9" end="9"/>
                                            </p:txEl>
                                          </p:spTgt>
                                        </p:tgtEl>
                                      </p:cBhvr>
                                      <p:to x="100000" y="80000"/>
                                    </p:animScale>
                                    <p:animScale>
                                      <p:cBhvr>
                                        <p:cTn id="24" dur="166" decel="50000">
                                          <p:stCondLst>
                                            <p:cond delay="1338"/>
                                          </p:stCondLst>
                                        </p:cTn>
                                        <p:tgtEl>
                                          <p:spTgt spid="6146">
                                            <p:txEl>
                                              <p:pRg st="9" end="9"/>
                                            </p:txEl>
                                          </p:spTgt>
                                        </p:tgtEl>
                                      </p:cBhvr>
                                      <p:to x="100000" y="100000"/>
                                    </p:animScale>
                                    <p:animScale>
                                      <p:cBhvr>
                                        <p:cTn id="25" dur="26">
                                          <p:stCondLst>
                                            <p:cond delay="1642"/>
                                          </p:stCondLst>
                                        </p:cTn>
                                        <p:tgtEl>
                                          <p:spTgt spid="6146">
                                            <p:txEl>
                                              <p:pRg st="9" end="9"/>
                                            </p:txEl>
                                          </p:spTgt>
                                        </p:tgtEl>
                                      </p:cBhvr>
                                      <p:to x="100000" y="90000"/>
                                    </p:animScale>
                                    <p:animScale>
                                      <p:cBhvr>
                                        <p:cTn id="26" dur="166" decel="50000">
                                          <p:stCondLst>
                                            <p:cond delay="1668"/>
                                          </p:stCondLst>
                                        </p:cTn>
                                        <p:tgtEl>
                                          <p:spTgt spid="6146">
                                            <p:txEl>
                                              <p:pRg st="9" end="9"/>
                                            </p:txEl>
                                          </p:spTgt>
                                        </p:tgtEl>
                                      </p:cBhvr>
                                      <p:to x="100000" y="100000"/>
                                    </p:animScale>
                                    <p:animScale>
                                      <p:cBhvr>
                                        <p:cTn id="27" dur="26">
                                          <p:stCondLst>
                                            <p:cond delay="1808"/>
                                          </p:stCondLst>
                                        </p:cTn>
                                        <p:tgtEl>
                                          <p:spTgt spid="6146">
                                            <p:txEl>
                                              <p:pRg st="9" end="9"/>
                                            </p:txEl>
                                          </p:spTgt>
                                        </p:tgtEl>
                                      </p:cBhvr>
                                      <p:to x="100000" y="95000"/>
                                    </p:animScale>
                                    <p:animScale>
                                      <p:cBhvr>
                                        <p:cTn id="28" dur="166" decel="50000">
                                          <p:stCondLst>
                                            <p:cond delay="1834"/>
                                          </p:stCondLst>
                                        </p:cTn>
                                        <p:tgtEl>
                                          <p:spTgt spid="6146">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1"/>
          </p:nvPr>
        </p:nvSpPr>
        <p:spPr>
          <a:xfrm>
            <a:off x="182563" y="1032399"/>
            <a:ext cx="4038600" cy="5111750"/>
          </a:xfrm>
        </p:spPr>
        <p:txBody>
          <a:bodyPr/>
          <a:lstStyle/>
          <a:p>
            <a:pPr algn="just">
              <a:lnSpc>
                <a:spcPct val="90000"/>
              </a:lnSpc>
              <a:buFont typeface="Wingdings" panose="05000000000000000000" pitchFamily="2" charset="2"/>
              <a:buChar char="ü"/>
            </a:pPr>
            <a:r>
              <a:rPr lang="es-ES" sz="2800" dirty="0" smtClean="0"/>
              <a:t> </a:t>
            </a:r>
            <a:r>
              <a:rPr lang="es-ES" sz="2800" b="1" dirty="0" smtClean="0"/>
              <a:t>Desarrollo</a:t>
            </a:r>
            <a:r>
              <a:rPr lang="es-ES" sz="2800" dirty="0" smtClean="0"/>
              <a:t>: Es el acceso a las reservas minerales y otras preparaciones para facilitar la explotación comercial.</a:t>
            </a:r>
          </a:p>
          <a:p>
            <a:pPr>
              <a:lnSpc>
                <a:spcPct val="90000"/>
              </a:lnSpc>
              <a:buFont typeface="Wingdings" panose="05000000000000000000" pitchFamily="2" charset="2"/>
              <a:buChar char="ü"/>
            </a:pPr>
            <a:endParaRPr lang="es-ES" sz="2800" dirty="0" smtClean="0"/>
          </a:p>
          <a:p>
            <a:pPr algn="just">
              <a:lnSpc>
                <a:spcPct val="90000"/>
              </a:lnSpc>
              <a:buFont typeface="Wingdings" panose="05000000000000000000" pitchFamily="2" charset="2"/>
              <a:buChar char="ü"/>
            </a:pPr>
            <a:r>
              <a:rPr lang="es-ES" sz="2800" dirty="0" smtClean="0"/>
              <a:t> </a:t>
            </a:r>
            <a:r>
              <a:rPr lang="es-ES" sz="2800" b="1" dirty="0" smtClean="0"/>
              <a:t>Construcción</a:t>
            </a:r>
            <a:r>
              <a:rPr lang="es-ES" sz="2800" dirty="0" smtClean="0"/>
              <a:t>: Son instalaciones que permiten extraer, tratar y transportar los minerales.</a:t>
            </a:r>
          </a:p>
        </p:txBody>
      </p:sp>
      <p:sp>
        <p:nvSpPr>
          <p:cNvPr id="15363" name="Rectangle 3"/>
          <p:cNvSpPr>
            <a:spLocks noGrp="1" noChangeArrowheads="1" noTextEdit="1"/>
          </p:cNvSpPr>
          <p:nvPr>
            <p:ph type="clipArt" sz="half" idx="2"/>
          </p:nvPr>
        </p:nvSpPr>
        <p:spPr/>
      </p:sp>
      <p:sp>
        <p:nvSpPr>
          <p:cNvPr id="15364" name="Rectangle 4"/>
          <p:cNvSpPr>
            <a:spLocks noChangeArrowheads="1"/>
          </p:cNvSpPr>
          <p:nvPr/>
        </p:nvSpPr>
        <p:spPr bwMode="auto">
          <a:xfrm>
            <a:off x="-4640263" y="2052638"/>
            <a:ext cx="225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900">
                <a:latin typeface="MS Reference Sans Serif" panose="020B0604030504040204" pitchFamily="34" charset="0"/>
              </a:rPr>
              <a:t>.</a:t>
            </a:r>
            <a:endParaRPr lang="en-US" sz="2400">
              <a:latin typeface="Arial" panose="020B0604020202020204" pitchFamily="34" charset="0"/>
            </a:endParaRPr>
          </a:p>
        </p:txBody>
      </p:sp>
      <p:pic>
        <p:nvPicPr>
          <p:cNvPr id="15365" name="Picture 5" descr="t00208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052513"/>
            <a:ext cx="44656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04FB077C-21FB-451D-A006-C026B4DA6EAB}"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10</a:t>
            </a:fld>
            <a:endParaRPr lang="es-ES"/>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277018" y="503587"/>
            <a:ext cx="3178175" cy="5761038"/>
          </a:xfrm>
        </p:spPr>
        <p:txBody>
          <a:bodyPr/>
          <a:lstStyle/>
          <a:p>
            <a:pPr algn="just">
              <a:lnSpc>
                <a:spcPct val="90000"/>
              </a:lnSpc>
              <a:buFont typeface="Wingdings" panose="05000000000000000000" pitchFamily="2" charset="2"/>
              <a:buChar char="ü"/>
            </a:pPr>
            <a:r>
              <a:rPr lang="es-ES" sz="2400" dirty="0" smtClean="0"/>
              <a:t> </a:t>
            </a:r>
            <a:r>
              <a:rPr lang="es-ES" sz="2400" b="1" dirty="0" smtClean="0"/>
              <a:t>Producción</a:t>
            </a:r>
            <a:r>
              <a:rPr lang="es-ES" sz="2400" dirty="0" smtClean="0"/>
              <a:t>: Es </a:t>
            </a:r>
            <a:r>
              <a:rPr lang="es-ES" sz="2400" dirty="0" smtClean="0"/>
              <a:t>la </a:t>
            </a:r>
            <a:r>
              <a:rPr lang="es-ES" sz="2400" dirty="0" smtClean="0"/>
              <a:t>extracción de los recursos naturales de la tierra para poder ser producidos y comercializados .</a:t>
            </a:r>
          </a:p>
          <a:p>
            <a:pPr>
              <a:lnSpc>
                <a:spcPct val="90000"/>
              </a:lnSpc>
              <a:buFont typeface="Wingdings" panose="05000000000000000000" pitchFamily="2" charset="2"/>
              <a:buNone/>
            </a:pPr>
            <a:endParaRPr lang="es-ES" sz="2400" dirty="0" smtClean="0"/>
          </a:p>
          <a:p>
            <a:pPr algn="just">
              <a:lnSpc>
                <a:spcPct val="90000"/>
              </a:lnSpc>
              <a:buFont typeface="Wingdings" panose="05000000000000000000" pitchFamily="2" charset="2"/>
              <a:buChar char="ü"/>
            </a:pPr>
            <a:r>
              <a:rPr lang="es-ES" sz="2400" dirty="0" smtClean="0"/>
              <a:t> </a:t>
            </a:r>
            <a:r>
              <a:rPr lang="es-ES" sz="2400" b="1" dirty="0" smtClean="0"/>
              <a:t>Cierre de </a:t>
            </a:r>
            <a:r>
              <a:rPr lang="es-ES" sz="2400" b="1" dirty="0" smtClean="0"/>
              <a:t>la Mina</a:t>
            </a:r>
            <a:r>
              <a:rPr lang="es-ES" sz="2400" dirty="0" smtClean="0"/>
              <a:t>: Es el cese de la producción, remoción de quipos  e </a:t>
            </a:r>
            <a:r>
              <a:rPr lang="es-ES" sz="2400" dirty="0" smtClean="0"/>
              <a:t>instalaciones, </a:t>
            </a:r>
            <a:r>
              <a:rPr lang="es-ES" sz="2400" dirty="0" smtClean="0"/>
              <a:t>restauración del medio ambiente y abandono del sitio.</a:t>
            </a:r>
          </a:p>
        </p:txBody>
      </p:sp>
      <p:sp>
        <p:nvSpPr>
          <p:cNvPr id="16387" name="Rectangle 3"/>
          <p:cNvSpPr>
            <a:spLocks noGrp="1" noChangeArrowheads="1" noTextEdit="1"/>
          </p:cNvSpPr>
          <p:nvPr>
            <p:ph type="clipArt" sz="half" idx="2"/>
          </p:nvPr>
        </p:nvSpPr>
        <p:spPr>
          <a:xfrm>
            <a:off x="4643438" y="1989138"/>
            <a:ext cx="3529012" cy="4114800"/>
          </a:xfrm>
        </p:spPr>
      </p:sp>
      <p:sp>
        <p:nvSpPr>
          <p:cNvPr id="16388" name="Rectangle 4"/>
          <p:cNvSpPr>
            <a:spLocks noChangeArrowheads="1"/>
          </p:cNvSpPr>
          <p:nvPr/>
        </p:nvSpPr>
        <p:spPr bwMode="auto">
          <a:xfrm>
            <a:off x="-901700" y="1792288"/>
            <a:ext cx="1841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sz="1100"/>
          </a:p>
          <a:p>
            <a:endParaRPr lang="en-US" sz="2400">
              <a:latin typeface="Arial" panose="020B0604020202020204" pitchFamily="34" charset="0"/>
            </a:endParaRPr>
          </a:p>
        </p:txBody>
      </p:sp>
      <p:pic>
        <p:nvPicPr>
          <p:cNvPr id="16389" name="Picture 5" descr="t00275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549275"/>
            <a:ext cx="45370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16E30557-CAC2-4AE4-90AC-19150A53E5C9}"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11</a:t>
            </a:fld>
            <a:endParaRPr lang="es-ES"/>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179512" y="234950"/>
            <a:ext cx="3754438" cy="6121400"/>
          </a:xfrm>
        </p:spPr>
        <p:txBody>
          <a:bodyPr/>
          <a:lstStyle/>
          <a:p>
            <a:pPr algn="just">
              <a:lnSpc>
                <a:spcPct val="80000"/>
              </a:lnSpc>
              <a:buFont typeface="Wingdings" panose="05000000000000000000" pitchFamily="2" charset="2"/>
              <a:buChar char="Ø"/>
            </a:pPr>
            <a:r>
              <a:rPr lang="es-ES" dirty="0" smtClean="0"/>
              <a:t> </a:t>
            </a:r>
            <a:r>
              <a:rPr lang="es-ES" sz="2400" dirty="0"/>
              <a:t>P</a:t>
            </a:r>
            <a:r>
              <a:rPr lang="es-ES" sz="2400" dirty="0" smtClean="0"/>
              <a:t>or otro lado, encontramos a las actividades del </a:t>
            </a:r>
            <a:r>
              <a:rPr lang="es-ES" sz="2400" b="1" dirty="0" err="1" smtClean="0">
                <a:solidFill>
                  <a:srgbClr val="FF0000"/>
                </a:solidFill>
              </a:rPr>
              <a:t>Dowstream</a:t>
            </a:r>
            <a:r>
              <a:rPr lang="es-ES" sz="2400" dirty="0" smtClean="0"/>
              <a:t>, que se encarga de la refinería, procesamiento mercadeo y distribución del mineral.</a:t>
            </a:r>
          </a:p>
          <a:p>
            <a:pPr algn="just">
              <a:lnSpc>
                <a:spcPct val="80000"/>
              </a:lnSpc>
              <a:buFont typeface="Wingdings" panose="05000000000000000000" pitchFamily="2" charset="2"/>
              <a:buNone/>
            </a:pPr>
            <a:r>
              <a:rPr lang="es-ES" sz="2400" dirty="0" smtClean="0"/>
              <a:t>   Para lo cual se establece métodos para determinar el costo en cada etapa, en los </a:t>
            </a:r>
            <a:r>
              <a:rPr lang="es-ES" sz="2400" dirty="0" smtClean="0"/>
              <a:t>cuales </a:t>
            </a:r>
            <a:r>
              <a:rPr lang="es-ES" sz="2400" dirty="0" smtClean="0"/>
              <a:t>estos costos se pueden </a:t>
            </a:r>
            <a:r>
              <a:rPr lang="es-ES" sz="2400" dirty="0" smtClean="0"/>
              <a:t>capitalizar, </a:t>
            </a:r>
            <a:r>
              <a:rPr lang="es-ES" sz="2400" dirty="0" smtClean="0"/>
              <a:t>si han tenido un resultado </a:t>
            </a:r>
            <a:r>
              <a:rPr lang="es-ES" sz="2400" dirty="0" smtClean="0"/>
              <a:t>exitoso, </a:t>
            </a:r>
            <a:r>
              <a:rPr lang="es-ES" sz="2400" dirty="0" smtClean="0"/>
              <a:t>de lo contrario se le considera como gastos.</a:t>
            </a:r>
          </a:p>
        </p:txBody>
      </p:sp>
      <p:pic>
        <p:nvPicPr>
          <p:cNvPr id="17411" name="Picture 3" descr="t04589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765175"/>
            <a:ext cx="46085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7A0CB13D-7BFB-4C83-9E7F-80B98E8CB0F5}"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12</a:t>
            </a:fld>
            <a:endParaRPr lang="es-ES"/>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457200" y="549275"/>
            <a:ext cx="8229600" cy="5470525"/>
          </a:xfrm>
        </p:spPr>
        <p:txBody>
          <a:bodyPr/>
          <a:lstStyle/>
          <a:p>
            <a:pPr algn="just"/>
            <a:r>
              <a:rPr lang="es-ES" dirty="0" smtClean="0"/>
              <a:t> Como ya se pudo observar existen diferencias entre el NIIF 6 y el artículo emitido por el CPC. Víctor Burga Ramos, ya que en la primera solo se encargan de los desembolsos y costos de la exploración y evaluación de los recursos minerales mientras que en la segunda el costo se efectúa durante </a:t>
            </a:r>
            <a:r>
              <a:rPr lang="es-ES" dirty="0" smtClean="0"/>
              <a:t>todas </a:t>
            </a:r>
            <a:r>
              <a:rPr lang="es-ES" dirty="0" smtClean="0"/>
              <a:t>las etapas de la extracción de los recursos minerales donde a cada uno se les atribuye en costo.</a:t>
            </a:r>
          </a:p>
        </p:txBody>
      </p:sp>
      <p:sp>
        <p:nvSpPr>
          <p:cNvPr id="2" name="Marcador de fecha 1"/>
          <p:cNvSpPr>
            <a:spLocks noGrp="1"/>
          </p:cNvSpPr>
          <p:nvPr>
            <p:ph type="dt" sz="half" idx="10"/>
          </p:nvPr>
        </p:nvSpPr>
        <p:spPr/>
        <p:txBody>
          <a:bodyPr/>
          <a:lstStyle/>
          <a:p>
            <a:pPr>
              <a:defRPr/>
            </a:pPr>
            <a:fld id="{FD26E3E0-61F7-42E7-A012-8D977CE7D674}"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13</a:t>
            </a:fld>
            <a:endParaRPr lang="es-E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290015" y="765175"/>
            <a:ext cx="4038600" cy="5616575"/>
          </a:xfrm>
        </p:spPr>
        <p:txBody>
          <a:bodyPr/>
          <a:lstStyle/>
          <a:p>
            <a:pPr algn="just">
              <a:lnSpc>
                <a:spcPct val="90000"/>
              </a:lnSpc>
            </a:pPr>
            <a:r>
              <a:rPr lang="es-ES" sz="2800" dirty="0" smtClean="0"/>
              <a:t> </a:t>
            </a:r>
            <a:r>
              <a:rPr lang="es-ES" sz="2800" dirty="0"/>
              <a:t>S</a:t>
            </a:r>
            <a:r>
              <a:rPr lang="es-ES" sz="2800" dirty="0" smtClean="0"/>
              <a:t>egún la </a:t>
            </a:r>
            <a:r>
              <a:rPr lang="es-ES" sz="2800" dirty="0" smtClean="0"/>
              <a:t>NIIF </a:t>
            </a:r>
            <a:r>
              <a:rPr lang="es-ES" sz="2800" dirty="0" smtClean="0"/>
              <a:t>6, </a:t>
            </a:r>
            <a:r>
              <a:rPr lang="es-ES" sz="2800" dirty="0" smtClean="0"/>
              <a:t>todos los activos que han sido utilizados durante la exploración y evaluación de los recursos </a:t>
            </a:r>
            <a:r>
              <a:rPr lang="es-ES" sz="2800" dirty="0" smtClean="0"/>
              <a:t>minerales, </a:t>
            </a:r>
            <a:r>
              <a:rPr lang="es-ES" sz="2800" dirty="0" smtClean="0"/>
              <a:t>se deben de comprobar si han sufrido algún deterioro de su valor adquisitivo y a la vez para evaluar si han sido fuentes financieras de ingresos.</a:t>
            </a:r>
          </a:p>
        </p:txBody>
      </p:sp>
      <p:sp>
        <p:nvSpPr>
          <p:cNvPr id="19459" name="Rectangle 3"/>
          <p:cNvSpPr>
            <a:spLocks noGrp="1" noChangeArrowheads="1" noTextEdit="1"/>
          </p:cNvSpPr>
          <p:nvPr>
            <p:ph type="clipArt" sz="half" idx="2"/>
          </p:nvPr>
        </p:nvSpPr>
        <p:spPr/>
      </p:sp>
      <p:pic>
        <p:nvPicPr>
          <p:cNvPr id="19460" name="Picture 4" descr="t04878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713"/>
            <a:ext cx="432117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4537FC6E-D50F-4A1D-A84E-392197CE0099}"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14</a:t>
            </a:fld>
            <a:endParaRPr lang="es-ES"/>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323850" y="706437"/>
            <a:ext cx="8362950" cy="5832475"/>
          </a:xfrm>
        </p:spPr>
        <p:txBody>
          <a:bodyPr/>
          <a:lstStyle/>
          <a:p>
            <a:pPr algn="just"/>
            <a:r>
              <a:rPr lang="es-ES" sz="2800" dirty="0" smtClean="0"/>
              <a:t>Las entidades mineras según la NIIF 6</a:t>
            </a:r>
            <a:r>
              <a:rPr lang="es-ES" sz="2800" dirty="0" smtClean="0"/>
              <a:t>, deben </a:t>
            </a:r>
            <a:r>
              <a:rPr lang="es-ES" sz="2800" dirty="0" smtClean="0"/>
              <a:t>proporcionar o revelar información </a:t>
            </a:r>
            <a:r>
              <a:rPr lang="es-ES" sz="2800" dirty="0" smtClean="0"/>
              <a:t>en </a:t>
            </a:r>
            <a:r>
              <a:rPr lang="es-ES" sz="2800" dirty="0" smtClean="0"/>
              <a:t>los estados </a:t>
            </a:r>
            <a:r>
              <a:rPr lang="es-ES" sz="2800" dirty="0" smtClean="0"/>
              <a:t>financieros, </a:t>
            </a:r>
            <a:r>
              <a:rPr lang="es-ES" sz="2800" dirty="0" smtClean="0"/>
              <a:t>para poder identificar y explicar los importes reconocidos que procedan de la exploración y evaluación de los recursos minerales.</a:t>
            </a:r>
          </a:p>
          <a:p>
            <a:pPr algn="just"/>
            <a:r>
              <a:rPr lang="es-ES" sz="2800" dirty="0" smtClean="0"/>
              <a:t>Así mismo estas </a:t>
            </a:r>
            <a:r>
              <a:rPr lang="es-ES" sz="2800" dirty="0" smtClean="0"/>
              <a:t>entidades, </a:t>
            </a:r>
            <a:r>
              <a:rPr lang="es-ES" sz="2800" dirty="0" smtClean="0"/>
              <a:t>pueden cambiar las políticas contables aplicables a los desembolsos relacionados con la exploración y evaluación, si estos cambios van a dar lugar a que  los estados financieros </a:t>
            </a:r>
            <a:r>
              <a:rPr lang="es-ES" sz="2800" dirty="0" smtClean="0"/>
              <a:t>sean </a:t>
            </a:r>
            <a:r>
              <a:rPr lang="es-ES" sz="2800" dirty="0" smtClean="0"/>
              <a:t>mas </a:t>
            </a:r>
            <a:r>
              <a:rPr lang="es-ES" sz="2800" dirty="0" smtClean="0"/>
              <a:t>relevantes, a </a:t>
            </a:r>
            <a:r>
              <a:rPr lang="es-ES" sz="2800" dirty="0" smtClean="0"/>
              <a:t>efectos de las </a:t>
            </a:r>
            <a:r>
              <a:rPr lang="es-ES" sz="2800" dirty="0" smtClean="0"/>
              <a:t>toma </a:t>
            </a:r>
            <a:r>
              <a:rPr lang="es-ES" sz="2800" dirty="0" smtClean="0"/>
              <a:t>de decisiones </a:t>
            </a:r>
            <a:r>
              <a:rPr lang="es-ES" sz="2800" dirty="0" smtClean="0"/>
              <a:t>económicas, </a:t>
            </a:r>
            <a:r>
              <a:rPr lang="es-ES" sz="2800" dirty="0" smtClean="0"/>
              <a:t>y que no mermen su fiabilidad.</a:t>
            </a:r>
          </a:p>
          <a:p>
            <a:endParaRPr lang="es-ES" sz="2800" dirty="0" smtClean="0"/>
          </a:p>
          <a:p>
            <a:endParaRPr lang="es-ES" sz="2800" dirty="0" smtClean="0"/>
          </a:p>
          <a:p>
            <a:endParaRPr lang="es-ES" sz="2800" dirty="0" smtClean="0"/>
          </a:p>
        </p:txBody>
      </p:sp>
      <p:sp>
        <p:nvSpPr>
          <p:cNvPr id="2" name="Marcador de fecha 1"/>
          <p:cNvSpPr>
            <a:spLocks noGrp="1"/>
          </p:cNvSpPr>
          <p:nvPr>
            <p:ph type="dt" sz="half" idx="10"/>
          </p:nvPr>
        </p:nvSpPr>
        <p:spPr/>
        <p:txBody>
          <a:bodyPr/>
          <a:lstStyle/>
          <a:p>
            <a:pPr>
              <a:defRPr/>
            </a:pPr>
            <a:fld id="{99F807E0-9EEF-41E6-97E2-148A280D3E00}"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15</a:t>
            </a:fld>
            <a:endParaRPr lang="es-ES"/>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457200" y="333375"/>
            <a:ext cx="8229600" cy="5686425"/>
          </a:xfrm>
        </p:spPr>
        <p:txBody>
          <a:bodyPr/>
          <a:lstStyle/>
          <a:p>
            <a:pPr algn="just"/>
            <a:r>
              <a:rPr lang="es-ES" sz="2800" dirty="0" smtClean="0"/>
              <a:t>La exploración y evaluación de los recursos </a:t>
            </a:r>
            <a:r>
              <a:rPr lang="es-ES" sz="2800" dirty="0" smtClean="0"/>
              <a:t>minerales, </a:t>
            </a:r>
            <a:r>
              <a:rPr lang="es-ES" sz="2800" dirty="0" smtClean="0"/>
              <a:t>que se realizaron antes del primero de enero del 2006, no necesitaron presentar en sus primeros estados financieros con arreglos a las NIIF, posteriormente, </a:t>
            </a:r>
            <a:r>
              <a:rPr lang="es-ES" sz="2800" dirty="0" smtClean="0"/>
              <a:t>se requiere </a:t>
            </a:r>
            <a:r>
              <a:rPr lang="es-ES" sz="2800" dirty="0" smtClean="0"/>
              <a:t>la observancia de la NIIF  6, para cada </a:t>
            </a:r>
            <a:r>
              <a:rPr lang="es-ES" sz="2800" dirty="0" smtClean="0"/>
              <a:t>periodo; </a:t>
            </a:r>
            <a:r>
              <a:rPr lang="es-ES" sz="2800" dirty="0" smtClean="0"/>
              <a:t>sobre </a:t>
            </a:r>
            <a:r>
              <a:rPr lang="es-ES" sz="2800" dirty="0" smtClean="0"/>
              <a:t>todo, </a:t>
            </a:r>
            <a:r>
              <a:rPr lang="es-ES" sz="2800" dirty="0" smtClean="0"/>
              <a:t>que se presente información comparativa.</a:t>
            </a:r>
          </a:p>
          <a:p>
            <a:pPr>
              <a:buFontTx/>
              <a:buNone/>
            </a:pPr>
            <a:endParaRPr lang="es-ES" sz="2800" dirty="0" smtClean="0"/>
          </a:p>
          <a:p>
            <a:pPr algn="just"/>
            <a:r>
              <a:rPr lang="es-ES" sz="2800" dirty="0" smtClean="0"/>
              <a:t> Esta norma será aplicada por todas las </a:t>
            </a:r>
            <a:r>
              <a:rPr lang="es-ES" sz="2800" dirty="0" smtClean="0"/>
              <a:t>entidades, </a:t>
            </a:r>
            <a:r>
              <a:rPr lang="es-ES" sz="2800" dirty="0" smtClean="0"/>
              <a:t>al contabilizar los activos </a:t>
            </a:r>
            <a:r>
              <a:rPr lang="es-ES" sz="2800" dirty="0" smtClean="0"/>
              <a:t>intangibles, </a:t>
            </a:r>
            <a:r>
              <a:rPr lang="es-ES" sz="2800" dirty="0" smtClean="0"/>
              <a:t>excepto los activos intangibles que estén tratados en otras normas.</a:t>
            </a:r>
          </a:p>
        </p:txBody>
      </p:sp>
      <p:sp>
        <p:nvSpPr>
          <p:cNvPr id="2" name="Marcador de fecha 1"/>
          <p:cNvSpPr>
            <a:spLocks noGrp="1"/>
          </p:cNvSpPr>
          <p:nvPr>
            <p:ph type="dt" sz="half" idx="10"/>
          </p:nvPr>
        </p:nvSpPr>
        <p:spPr/>
        <p:txBody>
          <a:bodyPr/>
          <a:lstStyle/>
          <a:p>
            <a:pPr>
              <a:defRPr/>
            </a:pPr>
            <a:fld id="{E582A9FD-D369-4A73-92B6-30904BEEF65D}"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16</a:t>
            </a:fld>
            <a:endParaRPr lang="es-ES"/>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647950" y="2220913"/>
            <a:ext cx="3848100" cy="2422525"/>
          </a:xfrm>
          <a:prstGeom prst="rect">
            <a:avLst/>
          </a:prstGeom>
        </p:spPr>
        <p:txBody>
          <a:bodyPr wrap="none" fromWordArt="1">
            <a:prstTxWarp prst="textSlantUp">
              <a:avLst>
                <a:gd name="adj" fmla="val 55556"/>
              </a:avLst>
            </a:prstTxWarp>
          </a:bodyPr>
          <a:lstStyle/>
          <a:p>
            <a:pPr algn="ctr"/>
            <a:r>
              <a:rPr lang="es-ES" sz="6000" kern="10" dirty="0">
                <a:ln w="9525">
                  <a:solidFill>
                    <a:srgbClr val="000000"/>
                  </a:solidFill>
                  <a:round/>
                  <a:headEnd/>
                  <a:tailEnd/>
                </a:ln>
                <a:solidFill>
                  <a:srgbClr val="000000"/>
                </a:solidFill>
                <a:latin typeface="Arial Black" panose="020B0A04020102020204" pitchFamily="34" charset="0"/>
              </a:rPr>
              <a:t>GRACIAS</a:t>
            </a:r>
          </a:p>
        </p:txBody>
      </p:sp>
      <p:sp>
        <p:nvSpPr>
          <p:cNvPr id="2" name="Marcador de fecha 1"/>
          <p:cNvSpPr>
            <a:spLocks noGrp="1"/>
          </p:cNvSpPr>
          <p:nvPr>
            <p:ph type="dt" sz="half" idx="10"/>
          </p:nvPr>
        </p:nvSpPr>
        <p:spPr/>
        <p:txBody>
          <a:bodyPr/>
          <a:lstStyle/>
          <a:p>
            <a:pPr>
              <a:defRPr/>
            </a:pPr>
            <a:fld id="{E8F72DF0-87A0-482C-92D9-78F5E97E3B92}"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17</a:t>
            </a:fld>
            <a:endParaRPr lang="es-ES"/>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285750"/>
            <a:ext cx="8229600" cy="1143000"/>
          </a:xfrm>
        </p:spPr>
        <p:txBody>
          <a:bodyPr/>
          <a:lstStyle/>
          <a:p>
            <a:pPr algn="ctr"/>
            <a:r>
              <a:rPr lang="es-ES" dirty="0" smtClean="0">
                <a:solidFill>
                  <a:srgbClr val="CC6600"/>
                </a:solidFill>
              </a:rPr>
              <a:t>MINERÍA</a:t>
            </a:r>
          </a:p>
        </p:txBody>
      </p:sp>
      <p:sp>
        <p:nvSpPr>
          <p:cNvPr id="7171" name="Rectangle 3"/>
          <p:cNvSpPr>
            <a:spLocks noGrp="1" noChangeArrowheads="1"/>
          </p:cNvSpPr>
          <p:nvPr>
            <p:ph idx="1"/>
          </p:nvPr>
        </p:nvSpPr>
        <p:spPr>
          <a:xfrm>
            <a:off x="457200" y="1484313"/>
            <a:ext cx="8229600" cy="5040312"/>
          </a:xfrm>
        </p:spPr>
        <p:txBody>
          <a:bodyPr/>
          <a:lstStyle/>
          <a:p>
            <a:pPr algn="just">
              <a:lnSpc>
                <a:spcPct val="80000"/>
              </a:lnSpc>
              <a:buFontTx/>
              <a:buNone/>
            </a:pPr>
            <a:r>
              <a:rPr lang="es-ES" sz="2800" dirty="0" smtClean="0"/>
              <a:t>   Es la principal fuente de divisas del país, siendo una actividad extractiva que genera más del 71% de las divisas que ingresan al Estado peruano y que brinda ocupación a un importante sector de la población. El país cuenta con gran variedad de metales, destacando la producción de cobre, hierro, oro, plomo, mercurio, zinc, tungsteno, en tanto que los minerales no metálicos están representados por los fosfatos, que tienen utilidad en la actividad agrícola, a lo cual se suman los materiales de construcción, como arena, grava y hormigón.</a:t>
            </a:r>
          </a:p>
          <a:p>
            <a:pPr algn="just">
              <a:lnSpc>
                <a:spcPct val="80000"/>
              </a:lnSpc>
              <a:buFontTx/>
              <a:buNone/>
            </a:pPr>
            <a:r>
              <a:rPr lang="es-ES" sz="2800" dirty="0" smtClean="0"/>
              <a:t>   En los combustibles destaca la producción de carbón, petróleo y gas natural.</a:t>
            </a:r>
          </a:p>
        </p:txBody>
      </p:sp>
      <p:sp>
        <p:nvSpPr>
          <p:cNvPr id="2" name="Marcador de fecha 1"/>
          <p:cNvSpPr>
            <a:spLocks noGrp="1"/>
          </p:cNvSpPr>
          <p:nvPr>
            <p:ph type="dt" sz="half" idx="10"/>
          </p:nvPr>
        </p:nvSpPr>
        <p:spPr/>
        <p:txBody>
          <a:bodyPr/>
          <a:lstStyle/>
          <a:p>
            <a:pPr>
              <a:defRPr/>
            </a:pPr>
            <a:fld id="{737A0CF3-19F9-4F88-92B7-0EC8BE00128A}"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547B00AC-81F7-4B5A-8599-497B21391781}" type="slidenum">
              <a:rPr lang="es-ES" smtClean="0"/>
              <a:pPr/>
              <a:t>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ppt_w</p:attrName>
                                        </p:attrNameLst>
                                      </p:cBhvr>
                                      <p:tavLst>
                                        <p:tav tm="0" fmla="#ppt_w*sin(2.5*pi*$)">
                                          <p:val>
                                            <p:fltVal val="0"/>
                                          </p:val>
                                        </p:tav>
                                        <p:tav tm="100000">
                                          <p:val>
                                            <p:fltVal val="1"/>
                                          </p:val>
                                        </p:tav>
                                      </p:tavLst>
                                    </p:anim>
                                    <p:anim calcmode="lin" valueType="num">
                                      <p:cBhvr>
                                        <p:cTn id="9"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00113" y="1412776"/>
            <a:ext cx="7772400" cy="3456087"/>
          </a:xfrm>
        </p:spPr>
        <p:txBody>
          <a:bodyPr>
            <a:normAutofit fontScale="90000"/>
          </a:bodyPr>
          <a:lstStyle/>
          <a:p>
            <a:pPr algn="ctr" fontAlgn="auto">
              <a:spcAft>
                <a:spcPts val="0"/>
              </a:spcAft>
              <a:defRPr/>
            </a:pPr>
            <a:r>
              <a:rPr lang="es-ES" dirty="0">
                <a:solidFill>
                  <a:srgbClr val="CC6600"/>
                </a:solidFill>
              </a:rPr>
              <a:t>NORMA INTERNACIONAL DE INFORMACIÒN FINANCIERA (NIIF 6)  </a:t>
            </a:r>
            <a:r>
              <a:rPr lang="es-ES" dirty="0" smtClean="0">
                <a:solidFill>
                  <a:srgbClr val="CC6600"/>
                </a:solidFill>
              </a:rPr>
              <a:t>Y OTROS ASPECTOS CONTABLES</a:t>
            </a:r>
            <a:endParaRPr lang="es-ES" dirty="0">
              <a:solidFill>
                <a:srgbClr val="CC6600"/>
              </a:solidFill>
            </a:endParaRPr>
          </a:p>
        </p:txBody>
      </p:sp>
      <p:sp>
        <p:nvSpPr>
          <p:cNvPr id="2" name="Marcador de fecha 1"/>
          <p:cNvSpPr>
            <a:spLocks noGrp="1"/>
          </p:cNvSpPr>
          <p:nvPr>
            <p:ph type="dt" sz="half" idx="10"/>
          </p:nvPr>
        </p:nvSpPr>
        <p:spPr/>
        <p:txBody>
          <a:bodyPr/>
          <a:lstStyle/>
          <a:p>
            <a:pPr>
              <a:defRPr/>
            </a:pPr>
            <a:fld id="{49ACE1B3-4DB6-4072-A66C-72FB8F08D5FD}"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142F76BB-F65E-4974-885D-16F4F577311F}" type="slidenum">
              <a:rPr lang="es-ES" smtClean="0"/>
              <a:pPr/>
              <a:t>3</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457200" y="1341438"/>
            <a:ext cx="4038600" cy="4678362"/>
          </a:xfrm>
        </p:spPr>
        <p:txBody>
          <a:bodyPr/>
          <a:lstStyle/>
          <a:p>
            <a:pPr algn="just">
              <a:lnSpc>
                <a:spcPct val="90000"/>
              </a:lnSpc>
            </a:pPr>
            <a:r>
              <a:rPr lang="es-ES" sz="2800" dirty="0" smtClean="0"/>
              <a:t>En el articulo emitido por CPC. </a:t>
            </a:r>
            <a:r>
              <a:rPr lang="es-ES" sz="2800" dirty="0" smtClean="0"/>
              <a:t>Víctor </a:t>
            </a:r>
            <a:r>
              <a:rPr lang="es-ES" sz="2800" dirty="0" smtClean="0"/>
              <a:t>Burga Ramos (en noviembre del 2001) nos </a:t>
            </a:r>
            <a:r>
              <a:rPr lang="es-ES" sz="2800" dirty="0" smtClean="0"/>
              <a:t>dice </a:t>
            </a:r>
            <a:r>
              <a:rPr lang="es-ES" sz="2800" dirty="0" smtClean="0"/>
              <a:t>que no existe una norma internacional de contabilidad que contenga reglas contables específicas para este campo</a:t>
            </a:r>
            <a:r>
              <a:rPr lang="es-ES" sz="2800" dirty="0"/>
              <a:t>.</a:t>
            </a:r>
            <a:endParaRPr lang="es-ES" sz="2800" dirty="0" smtClean="0"/>
          </a:p>
        </p:txBody>
      </p:sp>
      <p:pic>
        <p:nvPicPr>
          <p:cNvPr id="9219" name="Picture 3" descr="mineri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76825" y="1412875"/>
            <a:ext cx="3167063" cy="4243388"/>
          </a:xfrm>
          <a:noFill/>
        </p:spPr>
      </p:pic>
      <p:sp>
        <p:nvSpPr>
          <p:cNvPr id="2" name="Marcador de fecha 1"/>
          <p:cNvSpPr>
            <a:spLocks noGrp="1"/>
          </p:cNvSpPr>
          <p:nvPr>
            <p:ph type="dt" sz="half" idx="10"/>
          </p:nvPr>
        </p:nvSpPr>
        <p:spPr/>
        <p:txBody>
          <a:bodyPr/>
          <a:lstStyle/>
          <a:p>
            <a:pPr>
              <a:defRPr/>
            </a:pPr>
            <a:fld id="{6987DAB3-4937-4DA4-8302-12D306F7CE60}"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4</a:t>
            </a:fld>
            <a:endParaRPr lang="es-ES"/>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sz="half" idx="1"/>
          </p:nvPr>
        </p:nvSpPr>
        <p:spPr>
          <a:xfrm>
            <a:off x="179512" y="981075"/>
            <a:ext cx="4038600" cy="5038725"/>
          </a:xfrm>
        </p:spPr>
        <p:txBody>
          <a:bodyPr/>
          <a:lstStyle/>
          <a:p>
            <a:pPr algn="just"/>
            <a:r>
              <a:rPr lang="es-ES" sz="2400" dirty="0" smtClean="0"/>
              <a:t>Mientras </a:t>
            </a:r>
            <a:r>
              <a:rPr lang="es-ES" sz="2400" dirty="0" smtClean="0"/>
              <a:t>que, </a:t>
            </a:r>
            <a:r>
              <a:rPr lang="es-ES" sz="2400" dirty="0" smtClean="0"/>
              <a:t>en el año 2005 se aprobó la norma internacional de información financiera (NIIF 6) que tiene como título Exploración y Evaluación de los recursos minerales, cuyo objetivo es especificar la información financiera relativa a la exploración y evaluación de los recursos minerales</a:t>
            </a:r>
          </a:p>
        </p:txBody>
      </p:sp>
      <p:sp>
        <p:nvSpPr>
          <p:cNvPr id="10243" name="Rectangle 3"/>
          <p:cNvSpPr>
            <a:spLocks noGrp="1" noChangeArrowheads="1" noTextEdit="1"/>
          </p:cNvSpPr>
          <p:nvPr>
            <p:ph type="clipArt" sz="half" idx="2"/>
          </p:nvPr>
        </p:nvSpPr>
        <p:spPr/>
      </p:sp>
      <p:pic>
        <p:nvPicPr>
          <p:cNvPr id="10244" name="Picture 4" descr="t16656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975"/>
            <a:ext cx="41767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9D4BEFB2-90B0-49B0-A5C2-38A9285CFC1A}"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5</a:t>
            </a:fld>
            <a:endParaRPr lang="es-ES"/>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179388" y="908050"/>
            <a:ext cx="3455987" cy="5545138"/>
          </a:xfrm>
        </p:spPr>
        <p:txBody>
          <a:bodyPr/>
          <a:lstStyle/>
          <a:p>
            <a:pPr algn="just">
              <a:lnSpc>
                <a:spcPct val="90000"/>
              </a:lnSpc>
            </a:pPr>
            <a:r>
              <a:rPr lang="es-ES" sz="2400" dirty="0" smtClean="0"/>
              <a:t>Según </a:t>
            </a:r>
            <a:r>
              <a:rPr lang="es-ES" sz="2400" dirty="0" smtClean="0"/>
              <a:t>la </a:t>
            </a:r>
            <a:r>
              <a:rPr lang="es-ES" sz="2400" dirty="0" smtClean="0"/>
              <a:t>NIIF </a:t>
            </a:r>
            <a:r>
              <a:rPr lang="es-ES" sz="2400" dirty="0" smtClean="0"/>
              <a:t>6, </a:t>
            </a:r>
            <a:r>
              <a:rPr lang="es-ES" sz="2400" dirty="0" smtClean="0"/>
              <a:t>nos dice que se aplicará solamente a los desembolsos relacionados con la evaluación y exploración de los recursos </a:t>
            </a:r>
            <a:r>
              <a:rPr lang="es-ES" sz="2400" dirty="0" smtClean="0"/>
              <a:t>minerales, </a:t>
            </a:r>
            <a:r>
              <a:rPr lang="es-ES" sz="2400" dirty="0" smtClean="0"/>
              <a:t>para lo cual se realiza una valoración de los activos que se van a utilizar durante la exploración y evaluación, teniendo en cuenta siempre el costo de estas.</a:t>
            </a:r>
          </a:p>
        </p:txBody>
      </p:sp>
      <p:pic>
        <p:nvPicPr>
          <p:cNvPr id="11267" name="Picture 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708400" y="908050"/>
            <a:ext cx="5184775" cy="5473700"/>
          </a:xfrm>
        </p:spPr>
      </p:pic>
      <p:sp>
        <p:nvSpPr>
          <p:cNvPr id="2" name="Marcador de fecha 1"/>
          <p:cNvSpPr>
            <a:spLocks noGrp="1"/>
          </p:cNvSpPr>
          <p:nvPr>
            <p:ph type="dt" sz="half" idx="10"/>
          </p:nvPr>
        </p:nvSpPr>
        <p:spPr/>
        <p:txBody>
          <a:bodyPr/>
          <a:lstStyle/>
          <a:p>
            <a:pPr>
              <a:defRPr/>
            </a:pPr>
            <a:fld id="{C330B919-3F21-4D13-9C50-0BD541F23F4C}"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6</a:t>
            </a:fld>
            <a:endParaRPr lang="es-E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457200" y="692150"/>
            <a:ext cx="8075613" cy="5327650"/>
          </a:xfrm>
        </p:spPr>
        <p:txBody>
          <a:bodyPr/>
          <a:lstStyle/>
          <a:p>
            <a:pPr marL="533400" indent="-533400" algn="just">
              <a:buFontTx/>
              <a:buNone/>
            </a:pPr>
            <a:r>
              <a:rPr lang="es-ES" sz="4000" dirty="0" smtClean="0"/>
              <a:t>   </a:t>
            </a:r>
            <a:r>
              <a:rPr lang="es-ES" sz="4000" dirty="0"/>
              <a:t>E</a:t>
            </a:r>
            <a:r>
              <a:rPr lang="es-ES" sz="4000" dirty="0" smtClean="0"/>
              <a:t>n </a:t>
            </a:r>
            <a:r>
              <a:rPr lang="es-ES" sz="4000" dirty="0" smtClean="0"/>
              <a:t>el artículo emitido por el CPC. </a:t>
            </a:r>
            <a:r>
              <a:rPr lang="es-ES" sz="4000" dirty="0" smtClean="0"/>
              <a:t>Víctor </a:t>
            </a:r>
            <a:r>
              <a:rPr lang="es-ES" sz="4000" dirty="0" smtClean="0"/>
              <a:t>Burga </a:t>
            </a:r>
            <a:r>
              <a:rPr lang="es-ES" sz="4000" dirty="0" smtClean="0"/>
              <a:t>Ramos, este afirma, </a:t>
            </a:r>
            <a:r>
              <a:rPr lang="es-ES" sz="4000" dirty="0" smtClean="0"/>
              <a:t>que en las industrias mineras las actividades extractivas se realizan por </a:t>
            </a:r>
            <a:r>
              <a:rPr lang="es-ES" sz="4000" dirty="0" smtClean="0"/>
              <a:t>etapas:</a:t>
            </a:r>
            <a:endParaRPr lang="es-ES" sz="4000" dirty="0" smtClean="0"/>
          </a:p>
          <a:p>
            <a:pPr marL="533400" indent="-533400">
              <a:buFont typeface="Wingdings" panose="05000000000000000000" pitchFamily="2" charset="2"/>
              <a:buChar char="Ø"/>
            </a:pPr>
            <a:r>
              <a:rPr lang="es-ES" sz="4000" dirty="0" smtClean="0"/>
              <a:t> El </a:t>
            </a:r>
            <a:r>
              <a:rPr lang="es-ES" sz="4000" dirty="0" err="1" smtClean="0"/>
              <a:t>Upstream</a:t>
            </a:r>
            <a:r>
              <a:rPr lang="es-ES" sz="4000" dirty="0" smtClean="0"/>
              <a:t>.</a:t>
            </a:r>
          </a:p>
          <a:p>
            <a:pPr marL="533400" indent="-533400">
              <a:buFont typeface="Wingdings" panose="05000000000000000000" pitchFamily="2" charset="2"/>
              <a:buChar char="Ø"/>
            </a:pPr>
            <a:r>
              <a:rPr lang="es-ES" sz="4000" dirty="0" smtClean="0"/>
              <a:t> El </a:t>
            </a:r>
            <a:r>
              <a:rPr lang="es-ES" sz="4000" dirty="0" err="1" smtClean="0"/>
              <a:t>Dowstream</a:t>
            </a:r>
            <a:r>
              <a:rPr lang="es-ES" sz="4000" dirty="0" smtClean="0"/>
              <a:t>.</a:t>
            </a:r>
          </a:p>
          <a:p>
            <a:pPr marL="533400" indent="-533400">
              <a:buFontTx/>
              <a:buNone/>
            </a:pPr>
            <a:endParaRPr lang="es-ES" sz="4000" dirty="0" smtClean="0"/>
          </a:p>
        </p:txBody>
      </p:sp>
      <p:sp>
        <p:nvSpPr>
          <p:cNvPr id="2" name="Marcador de fecha 1"/>
          <p:cNvSpPr>
            <a:spLocks noGrp="1"/>
          </p:cNvSpPr>
          <p:nvPr>
            <p:ph type="dt" sz="half" idx="10"/>
          </p:nvPr>
        </p:nvSpPr>
        <p:spPr/>
        <p:txBody>
          <a:bodyPr/>
          <a:lstStyle/>
          <a:p>
            <a:pPr>
              <a:defRPr/>
            </a:pPr>
            <a:fld id="{91CBC841-0AC4-4B82-8A38-D676FFC17895}"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7</a:t>
            </a:fld>
            <a:endParaRPr lang="es-ES"/>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107504" y="836613"/>
            <a:ext cx="4115246" cy="5472112"/>
          </a:xfrm>
        </p:spPr>
        <p:txBody>
          <a:bodyPr/>
          <a:lstStyle/>
          <a:p>
            <a:pPr algn="just">
              <a:buFont typeface="Wingdings" panose="05000000000000000000" pitchFamily="2" charset="2"/>
              <a:buChar char="Ø"/>
            </a:pPr>
            <a:r>
              <a:rPr lang="es-ES" sz="2800" dirty="0" smtClean="0"/>
              <a:t>En el </a:t>
            </a:r>
            <a:r>
              <a:rPr lang="es-ES" sz="2800" dirty="0" err="1"/>
              <a:t>U</a:t>
            </a:r>
            <a:r>
              <a:rPr lang="es-ES" sz="2800" dirty="0" err="1" smtClean="0"/>
              <a:t>pstream</a:t>
            </a:r>
            <a:r>
              <a:rPr lang="es-ES" sz="2800" dirty="0" smtClean="0"/>
              <a:t> se </a:t>
            </a:r>
            <a:r>
              <a:rPr lang="es-ES" sz="2800" dirty="0" smtClean="0"/>
              <a:t>realiza, </a:t>
            </a:r>
            <a:r>
              <a:rPr lang="es-ES" sz="2800" dirty="0" smtClean="0"/>
              <a:t>la:</a:t>
            </a:r>
          </a:p>
          <a:p>
            <a:pPr algn="just">
              <a:buFont typeface="Wingdings" panose="05000000000000000000" pitchFamily="2" charset="2"/>
              <a:buChar char="ü"/>
            </a:pPr>
            <a:r>
              <a:rPr lang="es-ES" sz="2800" dirty="0" smtClean="0"/>
              <a:t> </a:t>
            </a:r>
            <a:r>
              <a:rPr lang="es-ES" sz="2800" b="1" dirty="0" smtClean="0"/>
              <a:t>Prospección</a:t>
            </a:r>
            <a:r>
              <a:rPr lang="es-ES" sz="2800" dirty="0" smtClean="0"/>
              <a:t>: Es la búsqueda de un área de </a:t>
            </a:r>
            <a:r>
              <a:rPr lang="es-ES" sz="2800" dirty="0" smtClean="0"/>
              <a:t>interés, </a:t>
            </a:r>
            <a:r>
              <a:rPr lang="es-ES" sz="2800" dirty="0" smtClean="0"/>
              <a:t>para realizar estudios geológicos, geofísicos y </a:t>
            </a:r>
            <a:r>
              <a:rPr lang="es-ES" sz="2800" dirty="0" smtClean="0"/>
              <a:t>topográficos, </a:t>
            </a:r>
            <a:r>
              <a:rPr lang="es-ES" sz="2800" dirty="0" smtClean="0"/>
              <a:t>que puedan garantizar una exploración más detallada.</a:t>
            </a:r>
          </a:p>
        </p:txBody>
      </p:sp>
      <p:sp>
        <p:nvSpPr>
          <p:cNvPr id="13315" name="Rectangle 3"/>
          <p:cNvSpPr>
            <a:spLocks noGrp="1" noChangeArrowheads="1" noTextEdit="1"/>
          </p:cNvSpPr>
          <p:nvPr>
            <p:ph type="clipArt" sz="half" idx="2"/>
          </p:nvPr>
        </p:nvSpPr>
        <p:spPr/>
      </p:sp>
      <p:pic>
        <p:nvPicPr>
          <p:cNvPr id="13316" name="Picture 4" descr="t04873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052513"/>
            <a:ext cx="4464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pPr>
              <a:defRPr/>
            </a:pPr>
            <a:fld id="{9B646DDA-6559-4898-9F27-AAEE0C5CD4F7}"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8</a:t>
            </a:fld>
            <a:endParaRPr lang="es-E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179512" y="764704"/>
            <a:ext cx="4038600" cy="5183187"/>
          </a:xfrm>
        </p:spPr>
        <p:txBody>
          <a:bodyPr/>
          <a:lstStyle/>
          <a:p>
            <a:pPr algn="just">
              <a:buFont typeface="Wingdings" panose="05000000000000000000" pitchFamily="2" charset="2"/>
              <a:buChar char="ü"/>
            </a:pPr>
            <a:r>
              <a:rPr lang="es-ES" sz="2800" dirty="0" smtClean="0"/>
              <a:t> </a:t>
            </a:r>
            <a:r>
              <a:rPr lang="es-ES" sz="2800" b="1" dirty="0" smtClean="0"/>
              <a:t>Adquisición</a:t>
            </a:r>
            <a:r>
              <a:rPr lang="es-ES" sz="2800" dirty="0" smtClean="0"/>
              <a:t>: De derechos mineros para tener un acceso legal a estas áreas.</a:t>
            </a:r>
          </a:p>
          <a:p>
            <a:pPr>
              <a:buFont typeface="Wingdings" panose="05000000000000000000" pitchFamily="2" charset="2"/>
              <a:buNone/>
            </a:pPr>
            <a:endParaRPr lang="es-ES" sz="2800" dirty="0" smtClean="0"/>
          </a:p>
          <a:p>
            <a:pPr algn="just">
              <a:buFont typeface="Wingdings" panose="05000000000000000000" pitchFamily="2" charset="2"/>
              <a:buChar char="ü"/>
            </a:pPr>
            <a:r>
              <a:rPr lang="es-ES" sz="2800" b="1" dirty="0" smtClean="0"/>
              <a:t> Exploración</a:t>
            </a:r>
            <a:r>
              <a:rPr lang="es-ES" sz="2800" dirty="0" smtClean="0"/>
              <a:t>: Es el examen detallado de un área geográfica de interés.</a:t>
            </a:r>
          </a:p>
        </p:txBody>
      </p:sp>
      <p:pic>
        <p:nvPicPr>
          <p:cNvPr id="14339" name="Picture 3" descr="04_multimedi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27538" y="1052513"/>
            <a:ext cx="4392612" cy="4176712"/>
          </a:xfrm>
          <a:noFill/>
        </p:spPr>
      </p:pic>
      <p:sp>
        <p:nvSpPr>
          <p:cNvPr id="2" name="Marcador de fecha 1"/>
          <p:cNvSpPr>
            <a:spLocks noGrp="1"/>
          </p:cNvSpPr>
          <p:nvPr>
            <p:ph type="dt" sz="half" idx="10"/>
          </p:nvPr>
        </p:nvSpPr>
        <p:spPr/>
        <p:txBody>
          <a:bodyPr/>
          <a:lstStyle/>
          <a:p>
            <a:pPr>
              <a:defRPr/>
            </a:pPr>
            <a:fld id="{879673D6-10B7-4060-8EB2-E9DB80A97360}" type="datetime1">
              <a:rPr lang="es-ES" smtClean="0"/>
              <a:t>26/08/2014</a:t>
            </a:fld>
            <a:endParaRPr lang="es-ES"/>
          </a:p>
        </p:txBody>
      </p:sp>
      <p:sp>
        <p:nvSpPr>
          <p:cNvPr id="3" name="Marcador de pie de página 2"/>
          <p:cNvSpPr>
            <a:spLocks noGrp="1"/>
          </p:cNvSpPr>
          <p:nvPr>
            <p:ph type="ftr" sz="quarter" idx="11"/>
          </p:nvPr>
        </p:nvSpPr>
        <p:spPr/>
        <p:txBody>
          <a:bodyPr/>
          <a:lstStyle/>
          <a:p>
            <a:pPr>
              <a:defRPr/>
            </a:pPr>
            <a:r>
              <a:rPr lang="pt-BR" smtClean="0"/>
              <a:t>CPCC. Yónel Chocano Figueroa. DOCENTE UNHEVAL</a:t>
            </a:r>
            <a:endParaRPr lang="es-ES"/>
          </a:p>
        </p:txBody>
      </p:sp>
      <p:sp>
        <p:nvSpPr>
          <p:cNvPr id="4" name="Marcador de número de diapositiva 3"/>
          <p:cNvSpPr>
            <a:spLocks noGrp="1"/>
          </p:cNvSpPr>
          <p:nvPr>
            <p:ph type="sldNum" sz="quarter" idx="12"/>
          </p:nvPr>
        </p:nvSpPr>
        <p:spPr/>
        <p:txBody>
          <a:bodyPr/>
          <a:lstStyle/>
          <a:p>
            <a:fld id="{309C718B-DFBE-42DD-97BE-07788880732E}" type="slidenum">
              <a:rPr lang="es-ES" smtClean="0"/>
              <a:pPr/>
              <a:t>9</a:t>
            </a:fld>
            <a:endParaRPr lang="es-ES"/>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55</TotalTime>
  <Words>1052</Words>
  <Application>Microsoft Office PowerPoint</Application>
  <PresentationFormat>Presentación en pantalla (4:3)</PresentationFormat>
  <Paragraphs>102</Paragraphs>
  <Slides>17</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17</vt:i4>
      </vt:variant>
    </vt:vector>
  </HeadingPairs>
  <TitlesOfParts>
    <vt:vector size="28" baseType="lpstr">
      <vt:lpstr>Arial</vt:lpstr>
      <vt:lpstr>Arial Black</vt:lpstr>
      <vt:lpstr>Arial Narrow</vt:lpstr>
      <vt:lpstr>Calibri</vt:lpstr>
      <vt:lpstr>Constantia</vt:lpstr>
      <vt:lpstr>Mistral</vt:lpstr>
      <vt:lpstr>MS Reference Sans Serif</vt:lpstr>
      <vt:lpstr>Tahoma</vt:lpstr>
      <vt:lpstr>Wingdings</vt:lpstr>
      <vt:lpstr>Wingdings 2</vt:lpstr>
      <vt:lpstr>Flujo</vt:lpstr>
      <vt:lpstr>Presentación de PowerPoint</vt:lpstr>
      <vt:lpstr>MINERÍA</vt:lpstr>
      <vt:lpstr>NORMA INTERNACIONAL DE INFORMACIÒN FINANCIERA (NIIF 6)  Y OTROS ASPECTOS CONTABLES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Contabilidad Minera</dc:title>
  <dc:creator>CPCC. Yónel Chocano Figueroa</dc:creator>
  <cp:lastModifiedBy>Full name</cp:lastModifiedBy>
  <cp:revision>11</cp:revision>
  <dcterms:created xsi:type="dcterms:W3CDTF">2006-12-18T00:07:20Z</dcterms:created>
  <dcterms:modified xsi:type="dcterms:W3CDTF">2014-08-26T10:57:04Z</dcterms:modified>
</cp:coreProperties>
</file>