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7" r:id="rId3"/>
    <p:sldId id="290" r:id="rId4"/>
    <p:sldId id="259" r:id="rId5"/>
    <p:sldId id="287" r:id="rId6"/>
    <p:sldId id="260" r:id="rId7"/>
    <p:sldId id="288" r:id="rId8"/>
    <p:sldId id="289" r:id="rId9"/>
    <p:sldId id="286" r:id="rId10"/>
    <p:sldId id="262" r:id="rId11"/>
    <p:sldId id="263" r:id="rId12"/>
    <p:sldId id="264" r:id="rId13"/>
    <p:sldId id="265" r:id="rId14"/>
    <p:sldId id="278" r:id="rId15"/>
    <p:sldId id="283" r:id="rId16"/>
    <p:sldId id="279" r:id="rId17"/>
    <p:sldId id="284" r:id="rId18"/>
    <p:sldId id="280" r:id="rId19"/>
    <p:sldId id="281" r:id="rId20"/>
    <p:sldId id="276" r:id="rId21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FF00"/>
    <a:srgbClr val="FF9900"/>
    <a:srgbClr val="FFFFFF"/>
    <a:srgbClr val="A5C866"/>
    <a:srgbClr val="467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>
      <p:cViewPr>
        <p:scale>
          <a:sx n="58" d="100"/>
          <a:sy n="58" d="100"/>
        </p:scale>
        <p:origin x="-864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F3F9D-E9B3-438C-995B-93121076977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90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019BE-4D55-49BE-A5B7-B5980B9F10E0}" type="datetimeFigureOut">
              <a:rPr lang="es-ES" smtClean="0"/>
              <a:t>15/09/2014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1123950"/>
            <a:ext cx="4048125" cy="3035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9613" y="4327525"/>
            <a:ext cx="5683250" cy="3540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540750"/>
            <a:ext cx="3078163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2725" y="8540750"/>
            <a:ext cx="3078163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C8930-0087-458C-B97B-62A1E9DE12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2976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C8930-0087-458C-B97B-62A1E9DE12C3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1492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gif"/><Relationship Id="rId5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0" y="2420938"/>
          <a:ext cx="9144000" cy="352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Image" r:id="rId3" imgW="10438095" imgH="5980952" progId="Photoshop.Image.6">
                  <p:embed/>
                </p:oleObj>
              </mc:Choice>
              <mc:Fallback>
                <p:oleObj name="Image" r:id="rId3" imgW="10438095" imgH="5980952" progId="Photoshop.Image.6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5599"/>
                      <a:stretch>
                        <a:fillRect/>
                      </a:stretch>
                    </p:blipFill>
                    <p:spPr bwMode="ltGray">
                      <a:xfrm>
                        <a:off x="0" y="2420938"/>
                        <a:ext cx="9144000" cy="352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0" y="2420938"/>
            <a:ext cx="9144000" cy="7302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4902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white">
          <a:xfrm>
            <a:off x="0" y="6021388"/>
            <a:ext cx="9144000" cy="83661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681038" y="6157913"/>
            <a:ext cx="7772400" cy="381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smtClean="0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101452" y="46830"/>
            <a:ext cx="798661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200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900113" y="1135063"/>
            <a:ext cx="7416800" cy="1150937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algn="ctr">
              <a:defRPr sz="4400">
                <a:solidFill>
                  <a:srgbClr val="467CE8"/>
                </a:solidFill>
              </a:defRPr>
            </a:lvl1pPr>
          </a:lstStyle>
          <a:p>
            <a:pPr lvl="0"/>
            <a:r>
              <a:rPr lang="es-ES" altLang="ko-KR" noProof="0" smtClean="0"/>
              <a:t>Haga clic para modificar el estilo de título del patrón</a:t>
            </a:r>
            <a:endParaRPr lang="en-US" altLang="ko-KR" noProof="0" smtClean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6" y="46830"/>
            <a:ext cx="342900" cy="3429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716" y="0"/>
            <a:ext cx="571500" cy="7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581490-907C-4F0C-87B3-D5C86E1A5CA2}" type="datetime1">
              <a:rPr lang="es-ES" smtClean="0"/>
              <a:t>15/09/2014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CPCC. Yónel Chocano Figueroa.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EB16D-719D-41B6-9150-9B0D45937E1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35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1912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1912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19DA7C-83CF-404A-8E81-7B5AF9AF87BB}" type="datetime1">
              <a:rPr lang="es-ES" smtClean="0"/>
              <a:t>15/09/2014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CPCC. Yónel Chocano Figueroa.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FC58C-4938-468A-8AA8-130E54978B9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45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3413" y="319088"/>
            <a:ext cx="7896225" cy="5635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abla 2"/>
          <p:cNvSpPr>
            <a:spLocks noGrp="1"/>
          </p:cNvSpPr>
          <p:nvPr>
            <p:ph type="tbl" idx="1"/>
          </p:nvPr>
        </p:nvSpPr>
        <p:spPr>
          <a:xfrm>
            <a:off x="457200" y="1262063"/>
            <a:ext cx="8229600" cy="5248275"/>
          </a:xfrm>
        </p:spPr>
        <p:txBody>
          <a:bodyPr/>
          <a:lstStyle/>
          <a:p>
            <a:r>
              <a:rPr lang="es-ES" smtClean="0"/>
              <a:t>Haga clic en el icono para agregar una tabla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446838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0CB94DFC-B6C8-40B6-B72D-ABC048F4C8A3}" type="datetime1">
              <a:rPr lang="es-ES" smtClean="0"/>
              <a:t>15/09/2014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5753100" y="645795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 smtClean="0"/>
              <a:t>CPCC. Yónel Chocano Figueroa.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3471863" y="6443663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7A96170D-01B1-4AF5-B911-BCE0F95C753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01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3413" y="319088"/>
            <a:ext cx="7896225" cy="5635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gráfico 2"/>
          <p:cNvSpPr>
            <a:spLocks noGrp="1"/>
          </p:cNvSpPr>
          <p:nvPr>
            <p:ph type="chart" idx="1"/>
          </p:nvPr>
        </p:nvSpPr>
        <p:spPr>
          <a:xfrm>
            <a:off x="457200" y="1262063"/>
            <a:ext cx="8229600" cy="5248275"/>
          </a:xfrm>
        </p:spPr>
        <p:txBody>
          <a:bodyPr/>
          <a:lstStyle/>
          <a:p>
            <a:r>
              <a:rPr lang="es-ES" smtClean="0"/>
              <a:t>Haga clic en el icono para agregar un gráfico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446838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49CB60D4-E9DD-409F-B7C0-735987531CF0}" type="datetime1">
              <a:rPr lang="es-ES" smtClean="0"/>
              <a:t>15/09/2014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5753100" y="645795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 smtClean="0"/>
              <a:t>CPCC. Yónel Chocano Figueroa.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3471863" y="6443663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AFD69DAF-A3B3-42E3-82BA-F71CCCBD8D5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91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05A565-8D75-4535-84BB-C012F1056DF0}" type="datetime1">
              <a:rPr lang="es-ES" smtClean="0"/>
              <a:t>15/09/2014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CPCC. Yónel Chocano Figueroa.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B65B9-156C-47D9-B0E7-BFF5EB03E40C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01452" y="46830"/>
            <a:ext cx="798661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200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6" y="46830"/>
            <a:ext cx="342900" cy="3429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100" y="-4192"/>
            <a:ext cx="5715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79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FDA813-92B6-40CB-8C6E-E32A7F801E1D}" type="datetime1">
              <a:rPr lang="es-ES" smtClean="0"/>
              <a:t>15/09/2014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CPCC. Yónel Chocano Figueroa.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12D77-7816-49B5-A12F-1A857AA10F4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62063"/>
            <a:ext cx="4038600" cy="52482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62063"/>
            <a:ext cx="4038600" cy="52482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85677C-F4A6-4733-84C9-365A34861625}" type="datetime1">
              <a:rPr lang="es-ES" smtClean="0"/>
              <a:t>15/09/2014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CPCC. Yónel Chocano Figueroa.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A59D5-A14C-4F06-965E-4113EEB29CE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7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53372D-D7DD-4286-A03C-D1BAB8D0EB95}" type="datetime1">
              <a:rPr lang="es-ES" smtClean="0"/>
              <a:t>15/09/2014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CPCC. Yónel Chocano Figueroa.</a:t>
            </a:r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4C239-E8C6-4393-9E9B-890EF4D0142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53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BB0033-3F4A-461D-996F-93ABCEEF3759}" type="datetime1">
              <a:rPr lang="es-ES" smtClean="0"/>
              <a:t>15/09/2014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CPCC. Yónel Chocano Figueroa.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D53EE-D912-4513-BA3E-AEDEE055405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4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9A0025-B1D6-491B-AAF0-EF87DC32D5F2}" type="datetime1">
              <a:rPr lang="es-ES" smtClean="0"/>
              <a:t>15/09/2014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CPCC. Yónel Chocano Figueroa.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AEC0B-4393-495E-9723-C98A5640983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4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5EC8C0-F608-4CA6-82AC-00DBF989093D}" type="datetime1">
              <a:rPr lang="es-ES" smtClean="0"/>
              <a:t>15/09/2014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CPCC. Yónel Chocano Figueroa.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53AC3-FE4F-4FE5-944B-AAAB4011408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1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B7DA66-C837-4727-9766-ABD579408F1A}" type="datetime1">
              <a:rPr lang="es-ES" smtClean="0"/>
              <a:t>15/09/2014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CPCC. Yónel Chocano Figueroa.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1728D-3D34-4B73-947C-596ABDE442E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2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0" y="981075"/>
            <a:ext cx="9144000" cy="1444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0" y="0"/>
          <a:ext cx="914400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Image" r:id="rId16" imgW="10387302" imgH="1205924" progId="Photoshop.Image.6">
                  <p:embed/>
                </p:oleObj>
              </mc:Choice>
              <mc:Fallback>
                <p:oleObj name="Image" r:id="rId16" imgW="10387302" imgH="1205924" progId="Photoshop.Image.6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2063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46838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fld id="{73893A59-5FCF-4E86-BD5A-EEBE33CDCAEE}" type="datetime1">
              <a:rPr lang="es-ES" smtClean="0"/>
              <a:t>15/09/2014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53100" y="645795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r>
              <a:rPr lang="es-ES" dirty="0" smtClean="0"/>
              <a:t>CPCC. Yónel Chocano Figueroa.</a:t>
            </a:r>
            <a:endParaRPr lang="es-E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71863" y="6443663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fld id="{2C81E80C-B540-419F-A6CF-86025F286DE7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33413" y="319088"/>
            <a:ext cx="789622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069" y="-15651"/>
            <a:ext cx="571500" cy="7239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8" y="68487"/>
            <a:ext cx="342900" cy="3429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285875"/>
            <a:ext cx="7239000" cy="1012825"/>
          </a:xfrm>
        </p:spPr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</a:rPr>
              <a:t>Costeo</a:t>
            </a:r>
            <a:r>
              <a:rPr lang="en-US" dirty="0" smtClean="0"/>
              <a:t> </a:t>
            </a:r>
            <a:r>
              <a:rPr lang="en-US" b="1" dirty="0" smtClean="0"/>
              <a:t>Variable</a:t>
            </a:r>
            <a:endParaRPr lang="en-US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http://aulavirtualcontable.jimdo.com</a:t>
            </a:r>
            <a:endParaRPr lang="en-US" dirty="0"/>
          </a:p>
        </p:txBody>
      </p:sp>
      <p:pic>
        <p:nvPicPr>
          <p:cNvPr id="4" name="Picture 28" descr="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56992"/>
            <a:ext cx="1752600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1691680" y="476672"/>
            <a:ext cx="547260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CPCC. Yónel Chocano Figueroa.</a:t>
            </a:r>
            <a:endParaRPr lang="es-PE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D880-DD46-42CA-874E-708F56A6BE13}" type="datetime1">
              <a:rPr lang="es-ES" smtClean="0"/>
              <a:t>15/09/2014</a:t>
            </a:fld>
            <a:endParaRPr 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Porteña</a:t>
            </a:r>
            <a:r>
              <a:rPr lang="en-US" dirty="0" smtClean="0"/>
              <a:t> SAC</a:t>
            </a:r>
            <a:endParaRPr lang="en-US" sz="1800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CPCC. Yónel Chocano Figueroa.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65B9-156C-47D9-B0E7-BFF5EB03E40C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741883"/>
              </p:ext>
            </p:extLst>
          </p:nvPr>
        </p:nvGraphicFramePr>
        <p:xfrm>
          <a:off x="251522" y="1412768"/>
          <a:ext cx="8640959" cy="43204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3623"/>
                <a:gridCol w="949556"/>
                <a:gridCol w="949556"/>
                <a:gridCol w="949556"/>
                <a:gridCol w="949556"/>
                <a:gridCol w="949556"/>
                <a:gridCol w="949556"/>
              </a:tblGrid>
              <a:tr h="268274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LA PORTEÑA SAC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5499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ESTADO DE INGRESOS Y EGRESOS AL 31-12-14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5499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COSTEO VARIABLE</a:t>
                      </a:r>
                      <a:endParaRPr lang="es-ES" sz="1100" b="1" i="1" u="none" strike="noStrike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549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Venta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</a:rPr>
                        <a:t>80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240.000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549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(-) Costo de Venta: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549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Inventario Inicial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20,00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549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(+) Costo de Producción Variable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3.500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20,00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70000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549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Disponible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3600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20,00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72000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549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(-) Inventario Final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600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20,00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12000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60000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6245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Margen de Contribución de la Producción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180.000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549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(-) Gastos Variables de Vta. y Adm.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30000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549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Margen de Contribución Total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150.000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549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(-) Costos Fijos: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549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  Producción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55.000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549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  Operación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27.000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82.000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8274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UTILIDAD DE OPERACIÓN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S/.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</a:rPr>
                        <a:t>68.000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A8BC-1AB8-473F-8FCD-CB355CEA8B43}" type="datetime1">
              <a:rPr lang="es-ES" smtClean="0"/>
              <a:t>15/09/2014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Operaciones</a:t>
            </a:r>
            <a:endParaRPr lang="en-US" sz="1800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CPCC. Yónel Chocano Figueroa.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65B9-156C-47D9-B0E7-BFF5EB03E40C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894941"/>
              </p:ext>
            </p:extLst>
          </p:nvPr>
        </p:nvGraphicFramePr>
        <p:xfrm>
          <a:off x="633413" y="1484786"/>
          <a:ext cx="7899027" cy="46085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8195"/>
                <a:gridCol w="803738"/>
                <a:gridCol w="803738"/>
                <a:gridCol w="803738"/>
                <a:gridCol w="803738"/>
                <a:gridCol w="803738"/>
                <a:gridCol w="1502142"/>
              </a:tblGrid>
              <a:tr h="56354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Operaciones:</a:t>
                      </a:r>
                      <a:endParaRPr lang="es-E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97145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Diferencia de Utilidades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5.420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Costos Fijos de Producción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87298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Costeo Variable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73.420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55.000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3.700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14,86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CFU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3671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Costeo Absorbente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68.000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Costos Variables de Producción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36713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20,00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CVU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63549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S/.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34,86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CUT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63549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73DA-9316-466D-B0F4-4A2A0D82DA78}" type="datetime1">
              <a:rPr lang="es-ES" smtClean="0"/>
              <a:t>15/09/2014</a:t>
            </a:fld>
            <a:endParaRPr 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>
                <a:solidFill>
                  <a:srgbClr val="FFFF00"/>
                </a:solidFill>
              </a:rPr>
              <a:t>Caso</a:t>
            </a:r>
            <a:r>
              <a:rPr lang="en-US" sz="3600" b="1" dirty="0" smtClean="0">
                <a:solidFill>
                  <a:srgbClr val="FFFF00"/>
                </a:solidFill>
              </a:rPr>
              <a:t> 4               </a:t>
            </a:r>
            <a:r>
              <a:rPr lang="en-US" sz="3600" dirty="0" err="1" smtClean="0"/>
              <a:t>Equipos</a:t>
            </a:r>
            <a:r>
              <a:rPr lang="en-US" sz="3600" dirty="0" smtClean="0"/>
              <a:t> Gil SAA</a:t>
            </a:r>
            <a:endParaRPr lang="en-US" sz="2000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CPCC. Yónel Chocano Figueroa.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65B9-156C-47D9-B0E7-BFF5EB03E40C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253748"/>
              </p:ext>
            </p:extLst>
          </p:nvPr>
        </p:nvGraphicFramePr>
        <p:xfrm>
          <a:off x="457198" y="1412774"/>
          <a:ext cx="8291266" cy="47525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4348"/>
                <a:gridCol w="921252"/>
                <a:gridCol w="921252"/>
                <a:gridCol w="921252"/>
                <a:gridCol w="921252"/>
                <a:gridCol w="921252"/>
                <a:gridCol w="1220658"/>
              </a:tblGrid>
              <a:tr h="236444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EQUIPOS GIL SAA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6444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ESTADO DE INGRESOS Y EGRESOS AL 31-12-14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6444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COSTEO POR ABSORCIÓN</a:t>
                      </a:r>
                      <a:endParaRPr lang="es-ES" sz="1100" b="1" i="1" u="none" strike="noStrike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644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Venta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120.000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2.400.000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644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(-) Costo de Venta: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644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Inventario Inicial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16,00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644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(+) Costo de Producción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140.000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16,00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2240000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644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Disponible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140000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16,00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2240000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644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(-) Inventario Final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20.000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</a:rPr>
                        <a:t>16,00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320000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1920000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644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Utidad Bruta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480.000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644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(-) Gastos de Operación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644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  Administración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644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  Ventas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8267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UTILIDAD DE OPERACIÓN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S/.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480.000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8267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644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Costos Fijos de Producción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400.000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CVU</a:t>
                      </a:r>
                      <a:endParaRPr lang="es-E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14,00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644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Capacidad Normal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200.000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CFU</a:t>
                      </a:r>
                      <a:endParaRPr lang="es-E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644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Tasa Fija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2,00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CTU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16,00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6444"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6444"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D619-0DC4-4A7F-AB92-C03B1B0A5764}" type="datetime1">
              <a:rPr lang="es-ES" smtClean="0"/>
              <a:t>15/09/2014</a:t>
            </a:fld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Equipos</a:t>
            </a:r>
            <a:r>
              <a:rPr lang="en-US" sz="3600" dirty="0" smtClean="0"/>
              <a:t> Gil SAA</a:t>
            </a:r>
            <a:endParaRPr lang="en-US" sz="2000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CPCC. Yónel Chocano Figueroa.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65B9-156C-47D9-B0E7-BFF5EB03E40C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399353"/>
              </p:ext>
            </p:extLst>
          </p:nvPr>
        </p:nvGraphicFramePr>
        <p:xfrm>
          <a:off x="323528" y="1268760"/>
          <a:ext cx="8325172" cy="49685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4426"/>
                <a:gridCol w="925019"/>
                <a:gridCol w="925019"/>
                <a:gridCol w="925019"/>
                <a:gridCol w="925019"/>
                <a:gridCol w="925019"/>
                <a:gridCol w="1225651"/>
              </a:tblGrid>
              <a:tr h="200993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EQUIPOS GIL SAA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0993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ESTADO DE INGRESOS Y EGRESOS AL 31-12-14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0993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COSTEO VARIABLE</a:t>
                      </a:r>
                      <a:endParaRPr lang="es-ES" sz="1200" b="1" i="1" u="none" strike="noStrike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099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Venta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120.000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2.400.000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99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(-) Costo de Venta: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99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Inventario Inicial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14,00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993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(+) Costo de Producción Variable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140.000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14,00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1960000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99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Disponible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140000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14,00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1960000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99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(-) Inventario Final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20.000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14,00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280000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1680000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993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Margen de Contribución de la Producción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720.000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6379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(-) Gastos Variables de Vta. y Adm.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99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Margen de Contribución Total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720.000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99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(-) Costos Fijos: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99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  Producción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400.000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99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  Operación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400.000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1043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UTILIDAD DE OPERACIÓN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S/.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320.000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104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Operaciones: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99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Diferencia de Utilidades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160.000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Variación en Capacidad = (Capacidad Normal-Producción Real)*Tasa Fija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099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Costeo Variable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480.000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C. Normal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200.000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P.Real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140.000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S/.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6379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Costeo Absorbente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320.000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Igual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60.000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    120.000,00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993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Tasa Fija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993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140.000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_______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70%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200000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993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X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_______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100%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905A-F36D-477E-A96D-59873E2D8D31}" type="datetime1">
              <a:rPr lang="es-ES" smtClean="0"/>
              <a:t>15/09/2014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</a:rPr>
              <a:t>Caso</a:t>
            </a:r>
            <a:r>
              <a:rPr lang="en-US" b="1" dirty="0" smtClean="0">
                <a:solidFill>
                  <a:srgbClr val="FFFF00"/>
                </a:solidFill>
              </a:rPr>
              <a:t> 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CPCC. Yónel Chocano Figueroa.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65B9-156C-47D9-B0E7-BFF5EB03E40C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1516"/>
              </p:ext>
            </p:extLst>
          </p:nvPr>
        </p:nvGraphicFramePr>
        <p:xfrm>
          <a:off x="251522" y="1401763"/>
          <a:ext cx="8640957" cy="47635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7640"/>
                <a:gridCol w="878369"/>
                <a:gridCol w="878369"/>
                <a:gridCol w="878369"/>
                <a:gridCol w="1086982"/>
                <a:gridCol w="878369"/>
                <a:gridCol w="1152859"/>
              </a:tblGrid>
              <a:tr h="223745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CREACIONES SIGLO XXI SAA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23745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ESTADO DE RESULTADOS AL 31-12-14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23745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COSTEO VARIABLE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2374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Venta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6.000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220,00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1.320.000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374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(-) Costo de Venta: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374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Inventario Inicial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2000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50,00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100000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374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(+) Costo de Producción Variable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4.800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50,00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240000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374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Disponible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6800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50,00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340000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374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(-) Inventario Final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800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50,00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40000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300000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497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Margen de Contribución de la Producción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1.020.000,00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497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(+) Variación en eficiencia Mano de Obra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           10.800,00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497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Costo de Venta Ajustado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  1.009.200,00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497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(-) Gastos Variables de Vta. y Adm.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6.000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20,00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120000,00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374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Margen de Contribución Total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889.200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374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(-) Costos Fijos: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374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  Producción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4.800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45,00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216.000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374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  Operación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5.000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45,00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225.000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441.000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4933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UTILIDAD DE OPERACIÓN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S/.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</a:rPr>
                        <a:t>448.200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6CDB-32A2-4F90-A196-50255B8A900E}" type="datetime1">
              <a:rPr lang="es-ES" smtClean="0"/>
              <a:t>15/09/2014</a:t>
            </a:fld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Operaciones</a:t>
            </a:r>
            <a:endParaRPr lang="en-US" sz="2000" dirty="0"/>
          </a:p>
        </p:txBody>
      </p:sp>
      <p:sp>
        <p:nvSpPr>
          <p:cNvPr id="96308" name="Oval 52"/>
          <p:cNvSpPr>
            <a:spLocks noChangeArrowheads="1"/>
          </p:cNvSpPr>
          <p:nvPr/>
        </p:nvSpPr>
        <p:spPr bwMode="gray">
          <a:xfrm>
            <a:off x="1670050" y="2041525"/>
            <a:ext cx="847725" cy="75723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s-ES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CPCC. Yónel Chocano Figueroa.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65B9-156C-47D9-B0E7-BFF5EB03E40C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562498"/>
              </p:ext>
            </p:extLst>
          </p:nvPr>
        </p:nvGraphicFramePr>
        <p:xfrm>
          <a:off x="285425" y="1170941"/>
          <a:ext cx="8363275" cy="52727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93659"/>
                <a:gridCol w="849783"/>
                <a:gridCol w="849783"/>
                <a:gridCol w="849783"/>
                <a:gridCol w="1051605"/>
                <a:gridCol w="849783"/>
                <a:gridCol w="1118879"/>
              </a:tblGrid>
              <a:tr h="21900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Operaciones: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751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Variación en Capacidad = (Capacidad Normal-Producción Real)*Tasa Fija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1100" u="sng" strike="noStrike">
                          <a:effectLst/>
                        </a:rPr>
                        <a:t>Nota</a:t>
                      </a:r>
                      <a:r>
                        <a:rPr lang="es-ES" sz="1100" u="none" strike="noStrike">
                          <a:effectLst/>
                        </a:rPr>
                        <a:t>.- La mano de obra directa es un costo fijo.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8573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C. Normal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5.000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P.Real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4.800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S/.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7517"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54,00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    10.800,00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Desfavorable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8573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Tasa Fija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8573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751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Tasa Fija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Costos Fijos Totales de Producción/Capacidad Normal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8573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S/.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270.000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5.000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S/. 54,00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857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sng" strike="noStrike">
                          <a:effectLst/>
                        </a:rPr>
                        <a:t>Sistema de Costeo Variable:</a:t>
                      </a:r>
                      <a:endParaRPr lang="es-ES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7517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Materiales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40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Gastos Variables de Administración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10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7517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Gastos Variables de Fabricación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10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Gastos Variables de Venta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10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751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COSTO TOTAL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50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GASTOS VARIABLES DE OPERACIÓN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20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900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sng" strike="noStrike">
                          <a:effectLst/>
                        </a:rPr>
                        <a:t>Costos Fijos</a:t>
                      </a:r>
                      <a:endParaRPr lang="es-ES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751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Producción: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Operación: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857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- Mano de Obra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30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- Gastos Fijos de Administración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25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751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- Gastos Fijos de Fabricación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15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- Gastos Fijos de Venta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20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9001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45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45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4145">
                <a:tc gridSpan="6">
                  <a:txBody>
                    <a:bodyPr/>
                    <a:lstStyle/>
                    <a:p>
                      <a:pPr algn="l" fontAlgn="b"/>
                      <a:r>
                        <a:rPr lang="es-ES" sz="1000" u="sng" strike="noStrike">
                          <a:effectLst/>
                        </a:rPr>
                        <a:t>Nota</a:t>
                      </a:r>
                      <a:r>
                        <a:rPr lang="es-ES" sz="1000" u="none" strike="noStrike">
                          <a:effectLst/>
                        </a:rPr>
                        <a:t>.- Las variaciones desfavorables se suman al Costo de Venta y las variaciones favorables se restan al Costo de Venta.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3E62-4F98-454A-9FC3-5611D32AED97}" type="datetime1">
              <a:rPr lang="es-ES" smtClean="0"/>
              <a:t>15/09/2014</a:t>
            </a:fld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Costeo</a:t>
            </a:r>
            <a:r>
              <a:rPr lang="en-US" dirty="0" smtClean="0"/>
              <a:t> </a:t>
            </a:r>
            <a:r>
              <a:rPr lang="en-US" dirty="0" err="1" smtClean="0"/>
              <a:t>Absorbente</a:t>
            </a:r>
            <a:endParaRPr lang="en-US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CPCC. Yónel Chocano Figueroa.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D53EE-D912-4513-BA3E-AEDEE0554052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785308"/>
              </p:ext>
            </p:extLst>
          </p:nvPr>
        </p:nvGraphicFramePr>
        <p:xfrm>
          <a:off x="323530" y="1268750"/>
          <a:ext cx="8496940" cy="49685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9513"/>
                <a:gridCol w="863729"/>
                <a:gridCol w="863729"/>
                <a:gridCol w="863729"/>
                <a:gridCol w="1068866"/>
                <a:gridCol w="863729"/>
                <a:gridCol w="1133645"/>
              </a:tblGrid>
              <a:tr h="252596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CREACIONES SIGLO XXI SAA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2596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ESTADO DE RESULTADOS AL 31-12-14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2596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COSTEO ABSORBENTE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259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Venta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6.000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220,00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1.320.000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59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(-) Costo de Venta: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59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Inventario Inicial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2000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80,00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160000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59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(+) Costo de Producción Variable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4.800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80,00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384000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59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Disponible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6800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80,00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544000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59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(-) Inventario Final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800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80,00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64000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480000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59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Utilidad Bruta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840.000,00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5719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(+) Variación en eficiencia Mano de Obra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           10.800,00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5719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Costo de Venta Ajustado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      829.200,00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59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(-) Gastos Variables de Vta. y Adm.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6.000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20,00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120000,00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59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Utilidad Bruta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709.200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59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(-) Costos Fijos: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59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  Producción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4.800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15,00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72.000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59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  Operación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5.000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45,00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225.000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297.000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5225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UTILIDAD DE OPERACIÓN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S/.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</a:rPr>
                        <a:t>412.200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DEB7-234F-4265-A2DC-75B52FF9AF42}" type="datetime1">
              <a:rPr lang="es-ES" smtClean="0"/>
              <a:t>15/09/2014</a:t>
            </a:fld>
            <a:endParaRPr 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Caso</a:t>
            </a:r>
            <a:r>
              <a:rPr lang="en-US" sz="3600" b="1" dirty="0" smtClean="0">
                <a:solidFill>
                  <a:srgbClr val="FFFF00"/>
                </a:solidFill>
              </a:rPr>
              <a:t> 6</a:t>
            </a:r>
            <a:r>
              <a:rPr lang="en-US" sz="3600" dirty="0" smtClean="0"/>
              <a:t>        </a:t>
            </a:r>
            <a:r>
              <a:rPr lang="en-US" sz="3600" dirty="0" err="1" smtClean="0"/>
              <a:t>Costeo</a:t>
            </a:r>
            <a:r>
              <a:rPr lang="en-US" sz="3600" dirty="0" smtClean="0"/>
              <a:t> </a:t>
            </a:r>
            <a:r>
              <a:rPr lang="en-US" sz="3600" dirty="0" err="1" smtClean="0"/>
              <a:t>Absorbente</a:t>
            </a:r>
            <a:endParaRPr lang="en-US" sz="2000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CPCC. Yónel Chocano Figueroa.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65B9-156C-47D9-B0E7-BFF5EB03E40C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800416"/>
              </p:ext>
            </p:extLst>
          </p:nvPr>
        </p:nvGraphicFramePr>
        <p:xfrm>
          <a:off x="323528" y="1196752"/>
          <a:ext cx="8496947" cy="51125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7955"/>
                <a:gridCol w="919832"/>
                <a:gridCol w="919832"/>
                <a:gridCol w="919832"/>
                <a:gridCol w="919832"/>
                <a:gridCol w="919832"/>
                <a:gridCol w="919832"/>
              </a:tblGrid>
              <a:tr h="30323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JOSÉ QUISPE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323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ESTADO DE RESULTADOS AL 31-12-14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323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COSTEO ABSORBENTE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323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Venta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180.000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0,60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108.000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323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(-) Costo de Venta: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323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Inventario Inicial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0,21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323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(+) Costo de Producción Variable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350000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0,21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73500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323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Disponible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350000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0,21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73500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323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(-) Inventario Final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170.000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0,21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35700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37800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323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Utilidad Bruta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70.200,00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323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(+/-) Variaciones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4885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Costo de Venta Ajustado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70.200,00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323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(-) Gastos de Operación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323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  Variables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180.000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0,12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21.600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323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  Fijos: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6.700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28.300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8398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UTILIDAD DE OPERACIÓN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S/.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</a:rPr>
                        <a:t>41.900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9742-7795-48E6-9870-D16BA1337C5F}" type="datetime1">
              <a:rPr lang="es-ES" smtClean="0"/>
              <a:t>15/09/2014</a:t>
            </a:fld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Costeo</a:t>
            </a:r>
            <a:r>
              <a:rPr lang="en-US" sz="3600" dirty="0" smtClean="0"/>
              <a:t> Variable</a:t>
            </a:r>
            <a:endParaRPr lang="en-US" sz="2000" dirty="0"/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gray">
          <a:xfrm>
            <a:off x="1504950" y="2627313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FFFFFF"/>
                </a:solidFill>
              </a:rPr>
              <a:t>2000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gray">
          <a:xfrm>
            <a:off x="2940050" y="4532313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FFFFFF"/>
                </a:solidFill>
              </a:rPr>
              <a:t>2001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gray">
          <a:xfrm>
            <a:off x="5010150" y="33797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FFFFFF"/>
                </a:solidFill>
              </a:rPr>
              <a:t>2002</a:t>
            </a:r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gray">
          <a:xfrm>
            <a:off x="7359650" y="19192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FFFFFF"/>
                </a:solidFill>
              </a:rPr>
              <a:t>2003</a:t>
            </a: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CPCC. Yónel Chocano Figueroa.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65B9-156C-47D9-B0E7-BFF5EB03E40C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436663"/>
              </p:ext>
            </p:extLst>
          </p:nvPr>
        </p:nvGraphicFramePr>
        <p:xfrm>
          <a:off x="251519" y="1268762"/>
          <a:ext cx="8640960" cy="48245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8428"/>
                <a:gridCol w="935422"/>
                <a:gridCol w="935422"/>
                <a:gridCol w="935422"/>
                <a:gridCol w="935422"/>
                <a:gridCol w="935422"/>
                <a:gridCol w="935422"/>
              </a:tblGrid>
              <a:tr h="256884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JOSÉ QUISPE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465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ESTADO DE RESULTADOS AL 31-12-14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465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COSTEO VARIABLE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465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Venta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180.000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0,60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108.000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465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(-) Costo de Venta: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465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Inventario Inicial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0,15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465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(+) Costo de Producción Variable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350000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0,15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52500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465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Disponible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350000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0,15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52500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465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(-) Inventario Final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170.000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0,15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25500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27000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4282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Margen de Contribución de la Producción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81.000,00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465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(+) Ajuste por Variación en eficiencia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4282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Costo de Venta Ajustado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81.000,00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465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(-) Gastos Variables de Operación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180.000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0,12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21600,00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465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Margen de Contribución Total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59.400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465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(-) Costos Fijos: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465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  Producción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350.000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0,06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21.000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465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  Operación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6.700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27.700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6884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UTILIDAD DE OPERACIÓN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S/.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</a:rPr>
                        <a:t>31.700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7145-7EBC-4F2C-86BB-9DA4D39B766C}" type="datetime1">
              <a:rPr lang="es-ES" smtClean="0"/>
              <a:t>15/09/2014</a:t>
            </a:fld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Operaciones</a:t>
            </a:r>
            <a:endParaRPr lang="en-US" sz="1800" dirty="0"/>
          </a:p>
        </p:txBody>
      </p:sp>
      <p:sp>
        <p:nvSpPr>
          <p:cNvPr id="91142" name="AutoShape 6"/>
          <p:cNvSpPr>
            <a:spLocks noChangeArrowheads="1"/>
          </p:cNvSpPr>
          <p:nvPr/>
        </p:nvSpPr>
        <p:spPr bwMode="auto">
          <a:xfrm flipH="1">
            <a:off x="5334000" y="2590800"/>
            <a:ext cx="73025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91143" name="AutoShape 7"/>
          <p:cNvSpPr>
            <a:spLocks noChangeArrowheads="1"/>
          </p:cNvSpPr>
          <p:nvPr/>
        </p:nvSpPr>
        <p:spPr bwMode="auto">
          <a:xfrm flipH="1">
            <a:off x="3743325" y="2581275"/>
            <a:ext cx="71438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91146" name="AutoShape 10"/>
          <p:cNvSpPr>
            <a:spLocks noChangeArrowheads="1"/>
          </p:cNvSpPr>
          <p:nvPr/>
        </p:nvSpPr>
        <p:spPr bwMode="auto">
          <a:xfrm flipH="1">
            <a:off x="7835900" y="2079625"/>
            <a:ext cx="71438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91147" name="AutoShape 11"/>
          <p:cNvSpPr>
            <a:spLocks noChangeArrowheads="1"/>
          </p:cNvSpPr>
          <p:nvPr/>
        </p:nvSpPr>
        <p:spPr bwMode="auto">
          <a:xfrm flipH="1">
            <a:off x="6253163" y="2079625"/>
            <a:ext cx="71437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91149" name="Text Box 13"/>
          <p:cNvSpPr txBox="1">
            <a:spLocks noChangeArrowheads="1"/>
          </p:cNvSpPr>
          <p:nvPr/>
        </p:nvSpPr>
        <p:spPr bwMode="gray">
          <a:xfrm>
            <a:off x="3914775" y="2486025"/>
            <a:ext cx="1308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dirty="0">
                <a:solidFill>
                  <a:schemeClr val="bg1"/>
                </a:solidFill>
              </a:rPr>
              <a:t>Add Your Title</a:t>
            </a:r>
          </a:p>
        </p:txBody>
      </p:sp>
      <p:sp>
        <p:nvSpPr>
          <p:cNvPr id="91150" name="Text Box 14"/>
          <p:cNvSpPr txBox="1">
            <a:spLocks noChangeArrowheads="1"/>
          </p:cNvSpPr>
          <p:nvPr/>
        </p:nvSpPr>
        <p:spPr bwMode="gray">
          <a:xfrm>
            <a:off x="6429375" y="1990725"/>
            <a:ext cx="1308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dirty="0">
                <a:solidFill>
                  <a:srgbClr val="FFFFFF"/>
                </a:solidFill>
              </a:rPr>
              <a:t>Add Your Title</a:t>
            </a: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CPCC. Yónel Chocano Figueroa.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65B9-156C-47D9-B0E7-BFF5EB03E40C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853894"/>
              </p:ext>
            </p:extLst>
          </p:nvPr>
        </p:nvGraphicFramePr>
        <p:xfrm>
          <a:off x="457200" y="1484786"/>
          <a:ext cx="8191501" cy="45365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0905"/>
                <a:gridCol w="886766"/>
                <a:gridCol w="886766"/>
                <a:gridCol w="886766"/>
                <a:gridCol w="886766"/>
                <a:gridCol w="886766"/>
                <a:gridCol w="886766"/>
              </a:tblGrid>
              <a:tr h="390436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1" u="none" strike="noStrike" dirty="0">
                          <a:effectLst/>
                        </a:rPr>
                        <a:t>Operaciones: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184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Costos Fijos de Producción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21.000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 producidas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350.000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0,06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CFU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184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Costos Variables de Producción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54.000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 producidas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350.000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0,15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CVU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0436"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effectLst/>
                        </a:rPr>
                        <a:t>0,21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CTU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0436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184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Costos Variables de Operación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21.600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 producidas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180.000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0,12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184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Costos Fijos de Operación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S/.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6.700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1845">
                <a:tc>
                  <a:txBody>
                    <a:bodyPr/>
                    <a:lstStyle/>
                    <a:p>
                      <a:pPr algn="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184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sng" strike="noStrike">
                          <a:effectLst/>
                        </a:rPr>
                        <a:t>Diferencia de Utilidades</a:t>
                      </a:r>
                      <a:endParaRPr lang="es-ES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184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Costeo Absorbente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41.900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184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Costeo Variable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31.700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0436"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10.200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BC39-37E0-4E8C-94D7-8A92E57AA704}" type="datetime1">
              <a:rPr lang="es-ES" smtClean="0"/>
              <a:t>15/09/2014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Casos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87044" name="AutoShape 4"/>
          <p:cNvSpPr>
            <a:spLocks noChangeArrowheads="1"/>
          </p:cNvSpPr>
          <p:nvPr/>
        </p:nvSpPr>
        <p:spPr bwMode="ltGray">
          <a:xfrm rot="5400000">
            <a:off x="-2422526" y="16271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87045" name="AutoShape 5"/>
          <p:cNvSpPr>
            <a:spLocks noChangeArrowheads="1"/>
          </p:cNvSpPr>
          <p:nvPr/>
        </p:nvSpPr>
        <p:spPr bwMode="ltGray">
          <a:xfrm rot="5400000" flipH="1">
            <a:off x="-2016918" y="20629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56000"/>
                </a:schemeClr>
              </a:gs>
              <a:gs pos="100000">
                <a:schemeClr val="hlink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87046" name="AutoShape 6"/>
          <p:cNvSpPr>
            <a:spLocks noChangeArrowheads="1"/>
          </p:cNvSpPr>
          <p:nvPr/>
        </p:nvSpPr>
        <p:spPr bwMode="gray">
          <a:xfrm>
            <a:off x="2336804" y="4197544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b="1" dirty="0" smtClean="0">
                <a:solidFill>
                  <a:schemeClr val="tx2"/>
                </a:solidFill>
              </a:rPr>
              <a:t>CREACIONES SIGLO XXI SAA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7047" name="AutoShape 7"/>
          <p:cNvSpPr>
            <a:spLocks noChangeArrowheads="1"/>
          </p:cNvSpPr>
          <p:nvPr/>
        </p:nvSpPr>
        <p:spPr bwMode="gray">
          <a:xfrm>
            <a:off x="2367805" y="3571262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b="1" dirty="0" smtClean="0">
                <a:solidFill>
                  <a:schemeClr val="tx2"/>
                </a:solidFill>
              </a:rPr>
              <a:t>EQUIPOS GIL SAA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7048" name="AutoShape 8"/>
          <p:cNvSpPr>
            <a:spLocks noChangeArrowheads="1"/>
          </p:cNvSpPr>
          <p:nvPr/>
        </p:nvSpPr>
        <p:spPr bwMode="gray">
          <a:xfrm>
            <a:off x="2319896" y="2850906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b="1" dirty="0" smtClean="0">
                <a:solidFill>
                  <a:schemeClr val="tx2"/>
                </a:solidFill>
              </a:rPr>
              <a:t>LA PORTEÑA SAC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7049" name="AutoShape 9"/>
          <p:cNvSpPr>
            <a:spLocks noChangeArrowheads="1"/>
          </p:cNvSpPr>
          <p:nvPr/>
        </p:nvSpPr>
        <p:spPr bwMode="gray">
          <a:xfrm>
            <a:off x="1944838" y="22548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b="1" dirty="0" smtClean="0">
                <a:solidFill>
                  <a:schemeClr val="tx2"/>
                </a:solidFill>
              </a:rPr>
              <a:t>FÁBRICAS TOTALES SAC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7050" name="AutoShape 10"/>
          <p:cNvSpPr>
            <a:spLocks noChangeArrowheads="1"/>
          </p:cNvSpPr>
          <p:nvPr/>
        </p:nvSpPr>
        <p:spPr bwMode="gray">
          <a:xfrm>
            <a:off x="1596640" y="1677311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b="1" dirty="0" smtClean="0">
                <a:solidFill>
                  <a:schemeClr val="tx2"/>
                </a:solidFill>
              </a:rPr>
              <a:t>LA CONFIANZA  CONTABLE SAA</a:t>
            </a:r>
            <a:endParaRPr lang="en-US" b="1" dirty="0">
              <a:solidFill>
                <a:schemeClr val="tx2"/>
              </a:solidFill>
            </a:endParaRPr>
          </a:p>
        </p:txBody>
      </p:sp>
      <p:grpSp>
        <p:nvGrpSpPr>
          <p:cNvPr id="87051" name="Group 11"/>
          <p:cNvGrpSpPr>
            <a:grpSpLocks/>
          </p:cNvGrpSpPr>
          <p:nvPr/>
        </p:nvGrpSpPr>
        <p:grpSpPr bwMode="auto">
          <a:xfrm>
            <a:off x="1237815" y="1698675"/>
            <a:ext cx="381000" cy="381000"/>
            <a:chOff x="2078" y="1680"/>
            <a:chExt cx="1615" cy="1615"/>
          </a:xfrm>
        </p:grpSpPr>
        <p:sp>
          <p:nvSpPr>
            <p:cNvPr id="87052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7053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7054" name="Oval 1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87055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87056" name="Oval 1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87057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</p:grpSp>
      <p:grpSp>
        <p:nvGrpSpPr>
          <p:cNvPr id="87058" name="Group 18"/>
          <p:cNvGrpSpPr>
            <a:grpSpLocks/>
          </p:cNvGrpSpPr>
          <p:nvPr/>
        </p:nvGrpSpPr>
        <p:grpSpPr bwMode="auto">
          <a:xfrm>
            <a:off x="1544257" y="2255476"/>
            <a:ext cx="381000" cy="381000"/>
            <a:chOff x="2078" y="1680"/>
            <a:chExt cx="1615" cy="1615"/>
          </a:xfrm>
        </p:grpSpPr>
        <p:sp>
          <p:nvSpPr>
            <p:cNvPr id="87059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7060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7061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87062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87063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87064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</p:grpSp>
      <p:grpSp>
        <p:nvGrpSpPr>
          <p:cNvPr id="87065" name="Group 25"/>
          <p:cNvGrpSpPr>
            <a:grpSpLocks/>
          </p:cNvGrpSpPr>
          <p:nvPr/>
        </p:nvGrpSpPr>
        <p:grpSpPr bwMode="auto">
          <a:xfrm>
            <a:off x="1946006" y="2847617"/>
            <a:ext cx="381000" cy="381000"/>
            <a:chOff x="2078" y="1680"/>
            <a:chExt cx="1615" cy="1615"/>
          </a:xfrm>
        </p:grpSpPr>
        <p:sp>
          <p:nvSpPr>
            <p:cNvPr id="87066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7067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7068" name="Oval 2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87069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87070" name="Oval 3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87071" name="Oval 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</p:grpSp>
      <p:grpSp>
        <p:nvGrpSpPr>
          <p:cNvPr id="87072" name="Group 32"/>
          <p:cNvGrpSpPr>
            <a:grpSpLocks/>
          </p:cNvGrpSpPr>
          <p:nvPr/>
        </p:nvGrpSpPr>
        <p:grpSpPr bwMode="auto">
          <a:xfrm>
            <a:off x="1993900" y="3470253"/>
            <a:ext cx="381000" cy="381000"/>
            <a:chOff x="2078" y="1680"/>
            <a:chExt cx="1615" cy="1615"/>
          </a:xfrm>
        </p:grpSpPr>
        <p:sp>
          <p:nvSpPr>
            <p:cNvPr id="87073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7074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7075" name="Oval 3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87076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87077" name="Oval 3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87078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</p:grpSp>
      <p:grpSp>
        <p:nvGrpSpPr>
          <p:cNvPr id="87079" name="Group 39"/>
          <p:cNvGrpSpPr>
            <a:grpSpLocks/>
          </p:cNvGrpSpPr>
          <p:nvPr/>
        </p:nvGrpSpPr>
        <p:grpSpPr bwMode="auto">
          <a:xfrm>
            <a:off x="2011595" y="4205286"/>
            <a:ext cx="355600" cy="381000"/>
            <a:chOff x="2078" y="1680"/>
            <a:chExt cx="1615" cy="1615"/>
          </a:xfrm>
        </p:grpSpPr>
        <p:sp>
          <p:nvSpPr>
            <p:cNvPr id="87080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7081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7082" name="Oval 4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87083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87084" name="Oval 4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87085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</p:grp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CPCC. Yónel Chocano Figueroa.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65B9-156C-47D9-B0E7-BFF5EB03E40C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50" name="Group 11"/>
          <p:cNvGrpSpPr>
            <a:grpSpLocks/>
          </p:cNvGrpSpPr>
          <p:nvPr/>
        </p:nvGrpSpPr>
        <p:grpSpPr bwMode="auto">
          <a:xfrm>
            <a:off x="1967053" y="4885612"/>
            <a:ext cx="381000" cy="381000"/>
            <a:chOff x="2078" y="1680"/>
            <a:chExt cx="1615" cy="1615"/>
          </a:xfrm>
        </p:grpSpPr>
        <p:sp>
          <p:nvSpPr>
            <p:cNvPr id="51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2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3" name="Oval 1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54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55" name="Oval 1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56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</p:grpSp>
      <p:sp>
        <p:nvSpPr>
          <p:cNvPr id="57" name="AutoShape 6"/>
          <p:cNvSpPr>
            <a:spLocks noChangeArrowheads="1"/>
          </p:cNvSpPr>
          <p:nvPr/>
        </p:nvSpPr>
        <p:spPr bwMode="gray">
          <a:xfrm>
            <a:off x="2336804" y="4790361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b="1" dirty="0" smtClean="0">
                <a:solidFill>
                  <a:schemeClr val="tx2"/>
                </a:solidFill>
              </a:rPr>
              <a:t>JOSÉ QUISPE</a:t>
            </a: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6" grpId="0" animBg="1"/>
      <p:bldP spid="87047" grpId="0" animBg="1"/>
      <p:bldP spid="87048" grpId="0" animBg="1"/>
      <p:bldP spid="87049" grpId="0" animBg="1"/>
      <p:bldP spid="87050" grpId="0" animBg="1"/>
      <p:bldP spid="5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835696" y="6120327"/>
            <a:ext cx="472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  <a:latin typeface="Verdana" panose="020B0604030504040204" pitchFamily="34" charset="0"/>
              </a:rPr>
              <a:t>http://aulavirtualcontable.galeon.com</a:t>
            </a:r>
            <a:endParaRPr lang="en-US" sz="1600" dirty="0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  <p:sp>
        <p:nvSpPr>
          <p:cNvPr id="86021" name="WordArt 5"/>
          <p:cNvSpPr>
            <a:spLocks noChangeArrowheads="1" noChangeShapeType="1" noTextEdit="1"/>
          </p:cNvSpPr>
          <p:nvPr/>
        </p:nvSpPr>
        <p:spPr bwMode="gray">
          <a:xfrm>
            <a:off x="2124075" y="1557338"/>
            <a:ext cx="5045075" cy="6334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s-ES" sz="36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chemeClr val="bg2">
                      <a:alpha val="50000"/>
                    </a:schemeClr>
                  </a:outerShdw>
                </a:effectLst>
                <a:cs typeface="Arial" panose="020B0604020202020204" pitchFamily="34" charset="0"/>
              </a:rPr>
              <a:t>Muchas Gracias </a:t>
            </a:r>
            <a:r>
              <a:rPr lang="es-ES" sz="36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chemeClr val="bg2">
                      <a:alpha val="50000"/>
                    </a:schemeClr>
                  </a:outerShdw>
                </a:effectLst>
                <a:cs typeface="Arial" panose="020B0604020202020204" pitchFamily="34" charset="0"/>
              </a:rPr>
              <a:t>!</a:t>
            </a:r>
          </a:p>
        </p:txBody>
      </p:sp>
      <p:pic>
        <p:nvPicPr>
          <p:cNvPr id="4" name="Picture 27" descr="0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140968"/>
            <a:ext cx="1600200" cy="130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pie de página 1"/>
          <p:cNvSpPr txBox="1">
            <a:spLocks/>
          </p:cNvSpPr>
          <p:nvPr/>
        </p:nvSpPr>
        <p:spPr>
          <a:xfrm>
            <a:off x="2779812" y="6456877"/>
            <a:ext cx="4464496" cy="3206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s-ES" sz="1200" dirty="0" smtClean="0"/>
              <a:t>CPCC. Yónel Chocano Figueroa.</a:t>
            </a:r>
            <a:endParaRPr lang="es-E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0025-B1D6-491B-AAF0-EF87DC32D5F2}" type="datetime1">
              <a:rPr lang="es-ES" smtClean="0"/>
              <a:t>15/09/2014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CPCC. Yónel Chocano Figueroa.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EC0B-4393-495E-9723-C98A5640983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457200" y="2551837"/>
            <a:ext cx="81915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8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diferencia entre el sistema de costeo por absorción y el sistema de costeo variable puede ser destacada presentando una comparación en un Estado de Resultados elaborado mediante el método de costeo </a:t>
            </a:r>
            <a:r>
              <a:rPr lang="es-E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por absorción </a:t>
            </a:r>
            <a:r>
              <a:rPr lang="es-ES" sz="28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 </a:t>
            </a:r>
            <a:r>
              <a:rPr lang="es-ES" sz="28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 Estado de Resultados formulado por el método de costeo “directo”.</a:t>
            </a:r>
            <a:endParaRPr lang="es-ES" sz="28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691680" y="260648"/>
            <a:ext cx="5760640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rgbClr val="FF9900"/>
                </a:solidFill>
              </a:rPr>
              <a:t>DIFERENCIA DE LOS SISTEMAS DE COSTEO</a:t>
            </a:r>
            <a:endParaRPr lang="es-PE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86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1A60-1D21-4C56-A25B-B011286B4D3E}" type="datetime1">
              <a:rPr lang="es-ES" smtClean="0"/>
              <a:t>15/09/2014</a:t>
            </a:fld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</a:rPr>
              <a:t>Caso</a:t>
            </a:r>
            <a:r>
              <a:rPr lang="en-US" b="1" dirty="0" smtClean="0">
                <a:solidFill>
                  <a:srgbClr val="FFFF00"/>
                </a:solidFill>
              </a:rPr>
              <a:t> 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577975"/>
            <a:ext cx="7824788" cy="4852988"/>
          </a:xfrm>
          <a:solidFill>
            <a:srgbClr val="FFFF00"/>
          </a:solidFill>
        </p:spPr>
        <p:txBody>
          <a:bodyPr/>
          <a:lstStyle/>
          <a:p>
            <a:pPr marL="457200" lvl="1" indent="0">
              <a:lnSpc>
                <a:spcPct val="80000"/>
              </a:lnSpc>
              <a:buNone/>
            </a:pPr>
            <a:endParaRPr lang="en-US" sz="29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397325"/>
              </p:ext>
            </p:extLst>
          </p:nvPr>
        </p:nvGraphicFramePr>
        <p:xfrm>
          <a:off x="755575" y="1612143"/>
          <a:ext cx="7560840" cy="46971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9206"/>
                <a:gridCol w="748150"/>
                <a:gridCol w="816163"/>
                <a:gridCol w="816163"/>
                <a:gridCol w="657464"/>
                <a:gridCol w="906847"/>
                <a:gridCol w="906847"/>
              </a:tblGrid>
              <a:tr h="212015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LA CONFIANZA  CONTABLE SAA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2015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ESTADO DE INGRESOS Y EGRESOS AL 31-12-14</a:t>
                      </a:r>
                      <a:endParaRPr lang="es-ES" sz="11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2015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COSTEO VARIABLE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201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Venta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40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120.000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201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(-) Costo de Venta: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201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Inventario Inicial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3200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48000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201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(+) Costo de Producción Variable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1.500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22500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482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Disponible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4700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70500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201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(-) Inventario Final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1700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25500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201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Costo de Venta Variable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45000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374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(+) Variación en Precio de Materiales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374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(+) Variación en eficiencia Mano de Obra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201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Costo de Venta Ajustado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45000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201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Margen de Contribución de la Producción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75.000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201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(-) Gastos Variables de Vta. y Adm.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2,50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7.500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201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Margen de Contribución Total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67.500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201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(-) Costos Fijos: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201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  Producción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33.000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201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  Operación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33.000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2616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UTILIDAD DE OPERACIÓN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S/.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</a:rPr>
                        <a:t>34.500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CPCC. Yónel Chocano Figueroa.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65B9-156C-47D9-B0E7-BFF5EB03E40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1D2B-851D-44C3-9BA1-3923119E6561}" type="datetime1">
              <a:rPr lang="es-ES" smtClean="0"/>
              <a:t>15/09/2014</a:t>
            </a:fld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Fórmulas</a:t>
            </a:r>
            <a:endParaRPr 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577975"/>
            <a:ext cx="7824788" cy="4852988"/>
          </a:xfrm>
          <a:solidFill>
            <a:srgbClr val="FFFF00"/>
          </a:solidFill>
        </p:spPr>
        <p:txBody>
          <a:bodyPr/>
          <a:lstStyle/>
          <a:p>
            <a:pPr marL="457200" lvl="1" indent="0">
              <a:lnSpc>
                <a:spcPct val="80000"/>
              </a:lnSpc>
              <a:buNone/>
            </a:pPr>
            <a:endParaRPr lang="en-US" sz="29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925758"/>
              </p:ext>
            </p:extLst>
          </p:nvPr>
        </p:nvGraphicFramePr>
        <p:xfrm>
          <a:off x="755577" y="1591578"/>
          <a:ext cx="7560839" cy="4839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3802"/>
                <a:gridCol w="754198"/>
                <a:gridCol w="814535"/>
                <a:gridCol w="814535"/>
                <a:gridCol w="663693"/>
                <a:gridCol w="905038"/>
                <a:gridCol w="905038"/>
              </a:tblGrid>
              <a:tr h="37290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Tasa Fija</a:t>
                      </a:r>
                      <a:endParaRPr lang="es-ES" sz="11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S/.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290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     Costos Fijos de Producción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33.000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290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Capacidad Normal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1.500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290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Tasa Fija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22,00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2907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74961">
                <a:tc gridSpan="7"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Gastos Variables de Venta y Administración Totales/Gastos Variables Unitarios de Venta y Administración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2907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7.500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/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2,50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Igual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de Venta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7496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Producción: Si las Ventas son el doble, entonces 1,500 unidades producidas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290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Costo de Venta Variable: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06206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 smtClean="0">
                          <a:effectLst/>
                        </a:rPr>
                        <a:t>      Unidades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</a:rPr>
                        <a:t>15,00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Igual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45000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2907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CVPU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S/.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CPCC. Yónel Chocano Figueroa.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65B9-156C-47D9-B0E7-BFF5EB03E4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6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6DAE-B65B-4006-8E4B-8AE1266FEB57}" type="datetime1">
              <a:rPr lang="es-ES" smtClean="0"/>
              <a:t>15/09/2014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>
                <a:solidFill>
                  <a:srgbClr val="FFFF00"/>
                </a:solidFill>
              </a:rPr>
              <a:t>Caso</a:t>
            </a:r>
            <a:r>
              <a:rPr lang="en-US" sz="3600" b="1" dirty="0" smtClean="0">
                <a:solidFill>
                  <a:srgbClr val="FFFF00"/>
                </a:solidFill>
              </a:rPr>
              <a:t> 2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auto">
          <a:xfrm>
            <a:off x="457200" y="2622933"/>
            <a:ext cx="8191500" cy="357466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s-ES">
              <a:latin typeface="Verdana" panose="020B0604030504040204" pitchFamily="34" charset="0"/>
            </a:endParaRPr>
          </a:p>
        </p:txBody>
      </p:sp>
      <p:sp>
        <p:nvSpPr>
          <p:cNvPr id="69640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69642" name="Group 10"/>
          <p:cNvGrpSpPr>
            <a:grpSpLocks/>
          </p:cNvGrpSpPr>
          <p:nvPr/>
        </p:nvGrpSpPr>
        <p:grpSpPr bwMode="auto">
          <a:xfrm>
            <a:off x="2789371" y="945618"/>
            <a:ext cx="2998788" cy="1601788"/>
            <a:chOff x="1997" y="1314"/>
            <a:chExt cx="1889" cy="1009"/>
          </a:xfrm>
        </p:grpSpPr>
        <p:grpSp>
          <p:nvGrpSpPr>
            <p:cNvPr id="6964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9644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9645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69646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ES"/>
            </a:p>
          </p:txBody>
        </p:sp>
        <p:sp>
          <p:nvSpPr>
            <p:cNvPr id="69647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ES"/>
            </a:p>
          </p:txBody>
        </p:sp>
        <p:sp>
          <p:nvSpPr>
            <p:cNvPr id="69648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ES"/>
            </a:p>
          </p:txBody>
        </p:sp>
        <p:sp>
          <p:nvSpPr>
            <p:cNvPr id="69649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ES"/>
            </a:p>
          </p:txBody>
        </p:sp>
      </p:grp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2871134" y="1488543"/>
            <a:ext cx="28025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 err="1" smtClean="0">
                <a:solidFill>
                  <a:srgbClr val="000000"/>
                </a:solidFill>
              </a:rPr>
              <a:t>Fábricas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Totales</a:t>
            </a:r>
            <a:r>
              <a:rPr lang="en-US" sz="2000" b="1" dirty="0" smtClean="0">
                <a:solidFill>
                  <a:srgbClr val="000000"/>
                </a:solidFill>
              </a:rPr>
              <a:t> SAC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CPCC. Yónel Chocano Figueroa.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65B9-156C-47D9-B0E7-BFF5EB03E40C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080872"/>
              </p:ext>
            </p:extLst>
          </p:nvPr>
        </p:nvGraphicFramePr>
        <p:xfrm>
          <a:off x="827583" y="3001834"/>
          <a:ext cx="7416824" cy="30194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6428"/>
                <a:gridCol w="850066"/>
                <a:gridCol w="850066"/>
                <a:gridCol w="850066"/>
                <a:gridCol w="850066"/>
                <a:gridCol w="850066"/>
                <a:gridCol w="850066"/>
              </a:tblGrid>
              <a:tr h="200628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Fábricas Totales SAC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0628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ESTADO DE RESULTADOS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0628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Al 31 de Diciembre del 2014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0628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COSTEO POR ABSORCIÓN</a:t>
                      </a:r>
                      <a:endParaRPr lang="es-ES" sz="1100" b="1" i="1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062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Venta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2.200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33.000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62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(-) Costo de Venta: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62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Inventario Inicial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400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9,35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3740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62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(+) Costo de Producción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9,35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18700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62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Disponible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2400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9,35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22440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62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(-) Inventario Final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9,35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1870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20570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62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Utilidad Bruta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12.430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62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(-) Gastos de Operación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62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Variables (Adm. y Vtas)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4000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62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Fijos (Venta)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6.000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0660">
                <a:tc>
                  <a:txBody>
                    <a:bodyPr/>
                    <a:lstStyle/>
                    <a:p>
                      <a:pPr algn="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UTILIDAD DE OPERACIÓN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S/.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</a:rPr>
                        <a:t>6.430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42" name="Group 10"/>
          <p:cNvGrpSpPr>
            <a:grpSpLocks/>
          </p:cNvGrpSpPr>
          <p:nvPr/>
        </p:nvGrpSpPr>
        <p:grpSpPr bwMode="auto">
          <a:xfrm rot="415422">
            <a:off x="2936730" y="660612"/>
            <a:ext cx="2998788" cy="2028825"/>
            <a:chOff x="1997" y="1314"/>
            <a:chExt cx="1889" cy="1278"/>
          </a:xfrm>
        </p:grpSpPr>
        <p:grpSp>
          <p:nvGrpSpPr>
            <p:cNvPr id="6964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9644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9645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69646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ES"/>
            </a:p>
          </p:txBody>
        </p:sp>
        <p:sp>
          <p:nvSpPr>
            <p:cNvPr id="69647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ES"/>
            </a:p>
          </p:txBody>
        </p:sp>
        <p:sp>
          <p:nvSpPr>
            <p:cNvPr id="69648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ES"/>
            </a:p>
          </p:txBody>
        </p:sp>
        <p:sp>
          <p:nvSpPr>
            <p:cNvPr id="69649" name="Oval 17"/>
            <p:cNvSpPr>
              <a:spLocks noChangeArrowheads="1"/>
            </p:cNvSpPr>
            <p:nvPr/>
          </p:nvSpPr>
          <p:spPr bwMode="gray">
            <a:xfrm rot="15854498">
              <a:off x="2321" y="1165"/>
              <a:ext cx="1114" cy="174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b="1" dirty="0" err="1" smtClean="0">
                  <a:solidFill>
                    <a:srgbClr val="000000"/>
                  </a:solidFill>
                </a:rPr>
                <a:t>Fábricas</a:t>
              </a:r>
              <a:r>
                <a:rPr lang="en-US" b="1" dirty="0" smtClean="0">
                  <a:solidFill>
                    <a:srgbClr val="000000"/>
                  </a:solidFill>
                </a:rPr>
                <a:t> </a:t>
              </a:r>
              <a:r>
                <a:rPr lang="en-US" b="1" dirty="0" err="1" smtClean="0">
                  <a:solidFill>
                    <a:srgbClr val="000000"/>
                  </a:solidFill>
                </a:rPr>
                <a:t>Totales</a:t>
              </a:r>
              <a:r>
                <a:rPr lang="en-US" b="1" dirty="0" smtClean="0">
                  <a:solidFill>
                    <a:srgbClr val="000000"/>
                  </a:solidFill>
                </a:rPr>
                <a:t> SAC</a:t>
              </a:r>
            </a:p>
            <a:p>
              <a:endParaRPr lang="es-ES" dirty="0"/>
            </a:p>
          </p:txBody>
        </p:sp>
      </p:grpSp>
      <p:sp>
        <p:nvSpPr>
          <p:cNvPr id="19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6DAE-B65B-4006-8E4B-8AE1266FEB57}" type="datetime1">
              <a:rPr lang="es-ES" smtClean="0"/>
              <a:t>15/09/2014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Costeo</a:t>
            </a:r>
            <a:r>
              <a:rPr lang="en-US" sz="3600" dirty="0" smtClean="0"/>
              <a:t> Variable</a:t>
            </a:r>
            <a:endParaRPr lang="en-US" sz="2000" dirty="0"/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auto">
          <a:xfrm>
            <a:off x="232365" y="2163109"/>
            <a:ext cx="8424936" cy="40508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s-ES">
              <a:latin typeface="Verdana" panose="020B0604030504040204" pitchFamily="34" charset="0"/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CPCC. Yónel Chocano Figueroa.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65B9-156C-47D9-B0E7-BFF5EB03E40C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316265"/>
              </p:ext>
            </p:extLst>
          </p:nvPr>
        </p:nvGraphicFramePr>
        <p:xfrm>
          <a:off x="827584" y="2311166"/>
          <a:ext cx="6654801" cy="37204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8433"/>
                <a:gridCol w="762728"/>
                <a:gridCol w="762728"/>
                <a:gridCol w="762728"/>
                <a:gridCol w="762728"/>
                <a:gridCol w="762728"/>
                <a:gridCol w="762728"/>
              </a:tblGrid>
              <a:tr h="200025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Fábricas Totales SAC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ESTADO DE RESULTADOS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Al 31 de Diciembre del 2014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COSTEO VARIABLE</a:t>
                      </a:r>
                      <a:endParaRPr lang="es-ES" sz="1100" b="1" i="1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Venta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2.200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33.000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(-) Costo de Venta: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Inventario Inicial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400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0,35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140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(+) Costo de Producción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0,35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700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Disponible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2400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0,35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840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(-) Inventario Final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0,35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70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770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Margen de Contribución de la Producción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32.230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(-) Gastos Variables de Vta. y Adm.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2.200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4400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Margen de Contribución Total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27.830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(-) Costos Fijos: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  Producción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18.000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  Operación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20.000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UTILIDAD DE OPERACIÓN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S/.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</a:rPr>
                        <a:t>7.830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07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42" name="Group 10"/>
          <p:cNvGrpSpPr>
            <a:grpSpLocks/>
          </p:cNvGrpSpPr>
          <p:nvPr/>
        </p:nvGrpSpPr>
        <p:grpSpPr bwMode="auto">
          <a:xfrm rot="415422">
            <a:off x="2936730" y="660612"/>
            <a:ext cx="2998788" cy="2028825"/>
            <a:chOff x="1997" y="1314"/>
            <a:chExt cx="1889" cy="1278"/>
          </a:xfrm>
        </p:grpSpPr>
        <p:grpSp>
          <p:nvGrpSpPr>
            <p:cNvPr id="6964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9644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9645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69646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ES"/>
            </a:p>
          </p:txBody>
        </p:sp>
        <p:sp>
          <p:nvSpPr>
            <p:cNvPr id="69647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ES"/>
            </a:p>
          </p:txBody>
        </p:sp>
        <p:sp>
          <p:nvSpPr>
            <p:cNvPr id="69648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ES"/>
            </a:p>
          </p:txBody>
        </p:sp>
        <p:sp>
          <p:nvSpPr>
            <p:cNvPr id="69649" name="Oval 17"/>
            <p:cNvSpPr>
              <a:spLocks noChangeArrowheads="1"/>
            </p:cNvSpPr>
            <p:nvPr/>
          </p:nvSpPr>
          <p:spPr bwMode="gray">
            <a:xfrm rot="15854498">
              <a:off x="2321" y="1165"/>
              <a:ext cx="1114" cy="174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b="1" dirty="0" err="1" smtClean="0">
                  <a:solidFill>
                    <a:srgbClr val="000000"/>
                  </a:solidFill>
                </a:rPr>
                <a:t>Fábricas</a:t>
              </a:r>
              <a:r>
                <a:rPr lang="en-US" b="1" dirty="0" smtClean="0">
                  <a:solidFill>
                    <a:srgbClr val="000000"/>
                  </a:solidFill>
                </a:rPr>
                <a:t> </a:t>
              </a:r>
              <a:r>
                <a:rPr lang="en-US" b="1" dirty="0" err="1" smtClean="0">
                  <a:solidFill>
                    <a:srgbClr val="000000"/>
                  </a:solidFill>
                </a:rPr>
                <a:t>Totales</a:t>
              </a:r>
              <a:r>
                <a:rPr lang="en-US" b="1" dirty="0" smtClean="0">
                  <a:solidFill>
                    <a:srgbClr val="000000"/>
                  </a:solidFill>
                </a:rPr>
                <a:t> SAC</a:t>
              </a:r>
            </a:p>
            <a:p>
              <a:endParaRPr lang="es-ES" dirty="0"/>
            </a:p>
          </p:txBody>
        </p:sp>
      </p:grpSp>
      <p:sp>
        <p:nvSpPr>
          <p:cNvPr id="19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6DAE-B65B-4006-8E4B-8AE1266FEB57}" type="datetime1">
              <a:rPr lang="es-ES" smtClean="0"/>
              <a:t>15/09/2014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u="none" strike="noStrike" dirty="0" smtClean="0">
                <a:effectLst/>
              </a:rPr>
              <a:t>Operaciones</a:t>
            </a:r>
            <a:endParaRPr lang="en-US" sz="3600" dirty="0"/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auto">
          <a:xfrm>
            <a:off x="232365" y="2163109"/>
            <a:ext cx="8424936" cy="40508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s-ES">
              <a:latin typeface="Verdana" panose="020B0604030504040204" pitchFamily="34" charset="0"/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CPCC. Yónel Chocano Figueroa.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65B9-156C-47D9-B0E7-BFF5EB03E40C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085742"/>
              </p:ext>
            </p:extLst>
          </p:nvPr>
        </p:nvGraphicFramePr>
        <p:xfrm>
          <a:off x="457200" y="2706250"/>
          <a:ext cx="7992887" cy="26463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1591"/>
                <a:gridCol w="915216"/>
                <a:gridCol w="915216"/>
                <a:gridCol w="915216"/>
                <a:gridCol w="915216"/>
                <a:gridCol w="915216"/>
                <a:gridCol w="915216"/>
              </a:tblGrid>
              <a:tr h="40211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Operaciones:</a:t>
                      </a:r>
                      <a:endParaRPr lang="es-ES" sz="20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9317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Diferencia de Utilidades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1.400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Costos Fijos de Producción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296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Costeo Variable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6.430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18.000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9,00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CFU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296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Costeo Absorbente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7.830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Costos Variables de Producción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2969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700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0,35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CVU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2118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S/.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9,35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</a:rPr>
                        <a:t>CUT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11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EC0B5-AA27-42FB-A700-B8D9108EABDD}" type="datetime1">
              <a:rPr lang="es-ES" smtClean="0"/>
              <a:t>15/09/2014</a:t>
            </a:fld>
            <a:endParaRPr 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Caso</a:t>
            </a:r>
            <a:r>
              <a:rPr lang="en-US" b="1" dirty="0" smtClean="0">
                <a:solidFill>
                  <a:srgbClr val="FFFF00"/>
                </a:solidFill>
              </a:rPr>
              <a:t> 3</a:t>
            </a:r>
            <a:r>
              <a:rPr lang="en-US" dirty="0" smtClean="0"/>
              <a:t>                   La </a:t>
            </a:r>
            <a:r>
              <a:rPr lang="en-US" dirty="0" err="1" smtClean="0"/>
              <a:t>Porteña</a:t>
            </a:r>
            <a:r>
              <a:rPr lang="en-US" dirty="0" smtClean="0"/>
              <a:t> SAC</a:t>
            </a:r>
            <a:endParaRPr lang="en-US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CPCC. Yónel Chocano Figueroa.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D53EE-D912-4513-BA3E-AEDEE0554052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84234"/>
              </p:ext>
            </p:extLst>
          </p:nvPr>
        </p:nvGraphicFramePr>
        <p:xfrm>
          <a:off x="251520" y="1276350"/>
          <a:ext cx="8640960" cy="48889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3624"/>
                <a:gridCol w="949556"/>
                <a:gridCol w="949556"/>
                <a:gridCol w="949556"/>
                <a:gridCol w="949556"/>
                <a:gridCol w="949556"/>
                <a:gridCol w="949556"/>
              </a:tblGrid>
              <a:tr h="233809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LA PORTEÑA SAC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3809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ESTADO DE INGRESOS Y EGRESOS AL 31-12-14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3809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COSTEO POR ABSORCIÓN</a:t>
                      </a:r>
                      <a:endParaRPr lang="es-ES" sz="1100" b="1" i="1" u="none" strike="noStrike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380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Venta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Unidades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80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240.000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380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(-) Costo de Venta: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380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Inventario Inicial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</a:rPr>
                        <a:t>34,86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3486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380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(+) Costo de Producción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3.500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34,86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122010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380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Disponible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3600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</a:rPr>
                        <a:t>34,86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125496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380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(-) Inventario Final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600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34,86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20916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104580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380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Utidad Bruta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135.420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380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(-) Gastos de Operación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380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  Producción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35.000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380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  Operación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27.000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62.000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5500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UTILIDAD DE OPERACIÓN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S/.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73.420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5500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380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Costos Fijos de Producción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55.000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380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Capacidad Normal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3.700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380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Costo Fijo Unitario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14,86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55.000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380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Costo Variable Unitario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20,0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    Capacidad Normal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2319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COSTO UNITARIO TOTAL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34,86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Diferencia de redondeo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</a:rPr>
                        <a:t>18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pSp>
        <p:nvGrpSpPr>
          <p:cNvPr id="99331" name="Group 3"/>
          <p:cNvGrpSpPr>
            <a:grpSpLocks/>
          </p:cNvGrpSpPr>
          <p:nvPr/>
        </p:nvGrpSpPr>
        <p:grpSpPr bwMode="auto">
          <a:xfrm>
            <a:off x="251520" y="1628800"/>
            <a:ext cx="7200207" cy="3971901"/>
            <a:chOff x="559" y="1545"/>
            <a:chExt cx="4135" cy="1983"/>
          </a:xfrm>
        </p:grpSpPr>
        <p:sp>
          <p:nvSpPr>
            <p:cNvPr id="99343" name="Text Box 15"/>
            <p:cNvSpPr txBox="1">
              <a:spLocks noChangeArrowheads="1"/>
            </p:cNvSpPr>
            <p:nvPr/>
          </p:nvSpPr>
          <p:spPr bwMode="gray">
            <a:xfrm>
              <a:off x="1127" y="2375"/>
              <a:ext cx="4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chemeClr val="bg1"/>
                  </a:solidFill>
                  <a:latin typeface="Verdana" panose="020B0604030504040204" pitchFamily="34" charset="0"/>
                </a:rPr>
                <a:t>Text</a:t>
              </a:r>
            </a:p>
          </p:txBody>
        </p:sp>
        <p:sp>
          <p:nvSpPr>
            <p:cNvPr id="99345" name="Text Box 17"/>
            <p:cNvSpPr txBox="1">
              <a:spLocks noChangeArrowheads="1"/>
            </p:cNvSpPr>
            <p:nvPr/>
          </p:nvSpPr>
          <p:spPr bwMode="gray">
            <a:xfrm>
              <a:off x="4222" y="1696"/>
              <a:ext cx="4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bg1"/>
                  </a:solidFill>
                  <a:latin typeface="Verdana" panose="020B0604030504040204" pitchFamily="34" charset="0"/>
                </a:rPr>
                <a:t>Text</a:t>
              </a:r>
            </a:p>
          </p:txBody>
        </p:sp>
        <p:sp>
          <p:nvSpPr>
            <p:cNvPr id="99346" name="Text Box 18"/>
            <p:cNvSpPr txBox="1">
              <a:spLocks noChangeArrowheads="1"/>
            </p:cNvSpPr>
            <p:nvPr/>
          </p:nvSpPr>
          <p:spPr bwMode="gray">
            <a:xfrm>
              <a:off x="3219" y="2956"/>
              <a:ext cx="4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chemeClr val="bg1"/>
                  </a:solidFill>
                  <a:latin typeface="Verdana" panose="020B0604030504040204" pitchFamily="34" charset="0"/>
                </a:rPr>
                <a:t>Text</a:t>
              </a:r>
            </a:p>
          </p:txBody>
        </p:sp>
        <p:sp>
          <p:nvSpPr>
            <p:cNvPr id="99347" name="Text Box 19"/>
            <p:cNvSpPr txBox="1">
              <a:spLocks noChangeArrowheads="1"/>
            </p:cNvSpPr>
            <p:nvPr/>
          </p:nvSpPr>
          <p:spPr bwMode="gray">
            <a:xfrm>
              <a:off x="1638" y="3295"/>
              <a:ext cx="31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err="1" smtClean="0">
                  <a:solidFill>
                    <a:schemeClr val="bg1"/>
                  </a:solidFill>
                  <a:latin typeface="Verdana" panose="020B0604030504040204" pitchFamily="34" charset="0"/>
                </a:rPr>
                <a:t>Te</a:t>
              </a:r>
              <a:endParaRPr lang="en-US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99349" name="Line 21"/>
            <p:cNvSpPr>
              <a:spLocks noChangeShapeType="1"/>
            </p:cNvSpPr>
            <p:nvPr/>
          </p:nvSpPr>
          <p:spPr bwMode="gray">
            <a:xfrm>
              <a:off x="1666" y="1562"/>
              <a:ext cx="1132" cy="1061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cxnSp>
          <p:nvCxnSpPr>
            <p:cNvPr id="99350" name="AutoShape 22"/>
            <p:cNvCxnSpPr>
              <a:cxnSpLocks noChangeShapeType="1"/>
            </p:cNvCxnSpPr>
            <p:nvPr/>
          </p:nvCxnSpPr>
          <p:spPr bwMode="gray">
            <a:xfrm flipH="1">
              <a:off x="559" y="1545"/>
              <a:ext cx="1087" cy="0"/>
            </a:xfrm>
            <a:prstGeom prst="straightConnector1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</p:bldLst>
  </p:timing>
</p:sld>
</file>

<file path=ppt/theme/theme1.xml><?xml version="1.0" encoding="utf-8"?>
<a:theme xmlns:a="http://schemas.openxmlformats.org/drawingml/2006/main" name="sample">
  <a:themeElements>
    <a:clrScheme name="sample 3">
      <a:dk1>
        <a:srgbClr val="666699"/>
      </a:dk1>
      <a:lt1>
        <a:srgbClr val="FFFFFF"/>
      </a:lt1>
      <a:dk2>
        <a:srgbClr val="000066"/>
      </a:dk2>
      <a:lt2>
        <a:srgbClr val="C0C0C0"/>
      </a:lt2>
      <a:accent1>
        <a:srgbClr val="49CACD"/>
      </a:accent1>
      <a:accent2>
        <a:srgbClr val="467CE8"/>
      </a:accent2>
      <a:accent3>
        <a:srgbClr val="FFFFFF"/>
      </a:accent3>
      <a:accent4>
        <a:srgbClr val="565682"/>
      </a:accent4>
      <a:accent5>
        <a:srgbClr val="B1E1E3"/>
      </a:accent5>
      <a:accent6>
        <a:srgbClr val="3F70D2"/>
      </a:accent6>
      <a:hlink>
        <a:srgbClr val="28BFEE"/>
      </a:hlink>
      <a:folHlink>
        <a:srgbClr val="878FA5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2CA3C8"/>
        </a:accent1>
        <a:accent2>
          <a:srgbClr val="C5903B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B28235"/>
        </a:accent6>
        <a:hlink>
          <a:srgbClr val="FF99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C0C0C0"/>
        </a:lt2>
        <a:accent1>
          <a:srgbClr val="4A95E8"/>
        </a:accent1>
        <a:accent2>
          <a:srgbClr val="6D8DE9"/>
        </a:accent2>
        <a:accent3>
          <a:srgbClr val="FFFFFF"/>
        </a:accent3>
        <a:accent4>
          <a:srgbClr val="0E3F81"/>
        </a:accent4>
        <a:accent5>
          <a:srgbClr val="B1C8F2"/>
        </a:accent5>
        <a:accent6>
          <a:srgbClr val="627FD3"/>
        </a:accent6>
        <a:hlink>
          <a:srgbClr val="95CD2F"/>
        </a:hlink>
        <a:folHlink>
          <a:srgbClr val="CAA6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666699"/>
        </a:dk1>
        <a:lt1>
          <a:srgbClr val="FFFFFF"/>
        </a:lt1>
        <a:dk2>
          <a:srgbClr val="000066"/>
        </a:dk2>
        <a:lt2>
          <a:srgbClr val="C0C0C0"/>
        </a:lt2>
        <a:accent1>
          <a:srgbClr val="49CACD"/>
        </a:accent1>
        <a:accent2>
          <a:srgbClr val="467CE8"/>
        </a:accent2>
        <a:accent3>
          <a:srgbClr val="FFFFFF"/>
        </a:accent3>
        <a:accent4>
          <a:srgbClr val="565682"/>
        </a:accent4>
        <a:accent5>
          <a:srgbClr val="B1E1E3"/>
        </a:accent5>
        <a:accent6>
          <a:srgbClr val="3F70D2"/>
        </a:accent6>
        <a:hlink>
          <a:srgbClr val="28BFEE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cdb2004142gl</Template>
  <TotalTime>129</TotalTime>
  <Words>1747</Words>
  <Application>Microsoft Office PowerPoint</Application>
  <PresentationFormat>Presentación en pantalla (4:3)</PresentationFormat>
  <Paragraphs>843</Paragraphs>
  <Slides>20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2" baseType="lpstr">
      <vt:lpstr>sample</vt:lpstr>
      <vt:lpstr>Image</vt:lpstr>
      <vt:lpstr>Costeo Variable</vt:lpstr>
      <vt:lpstr>Casos</vt:lpstr>
      <vt:lpstr>Presentación de PowerPoint</vt:lpstr>
      <vt:lpstr>Caso 1</vt:lpstr>
      <vt:lpstr>Fórmulas</vt:lpstr>
      <vt:lpstr>Caso 2</vt:lpstr>
      <vt:lpstr>Costeo Variable</vt:lpstr>
      <vt:lpstr>Operaciones</vt:lpstr>
      <vt:lpstr> Caso 3                   La Porteña SAC</vt:lpstr>
      <vt:lpstr>La Porteña SAC</vt:lpstr>
      <vt:lpstr>Operaciones</vt:lpstr>
      <vt:lpstr>Caso 4               Equipos Gil SAA</vt:lpstr>
      <vt:lpstr>Equipos Gil SAA</vt:lpstr>
      <vt:lpstr>Caso 5</vt:lpstr>
      <vt:lpstr>Operaciones</vt:lpstr>
      <vt:lpstr>Costeo Absorbente</vt:lpstr>
      <vt:lpstr> Caso 6        Costeo Absorbente</vt:lpstr>
      <vt:lpstr>Costeo Variable</vt:lpstr>
      <vt:lpstr>Operaciones</vt:lpstr>
      <vt:lpstr>Presentación de PowerPoint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Costeo Variable</dc:title>
  <dc:creator>YONEL CHOCANO</dc:creator>
  <cp:lastModifiedBy>pc</cp:lastModifiedBy>
  <cp:revision>19</cp:revision>
  <dcterms:created xsi:type="dcterms:W3CDTF">2014-09-14T00:14:11Z</dcterms:created>
  <dcterms:modified xsi:type="dcterms:W3CDTF">2014-09-15T16:36:09Z</dcterms:modified>
</cp:coreProperties>
</file>