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517A65-13F7-47A4-AE67-14F797BF55C4}" type="datetimeFigureOut">
              <a:rPr lang="es-ES" smtClean="0"/>
              <a:t>23/09/2014</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965F4F-E4E4-4D79-B35E-9144CB9F1670}" type="slidenum">
              <a:rPr lang="es-ES" smtClean="0"/>
              <a:t>‹Nº›</a:t>
            </a:fld>
            <a:endParaRPr lang="es-ES" dirty="0"/>
          </a:p>
        </p:txBody>
      </p:sp>
    </p:spTree>
    <p:extLst>
      <p:ext uri="{BB962C8B-B14F-4D97-AF65-F5344CB8AC3E}">
        <p14:creationId xmlns:p14="http://schemas.microsoft.com/office/powerpoint/2010/main" val="3299088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56965F4F-E4E4-4D79-B35E-9144CB9F1670}" type="slidenum">
              <a:rPr lang="es-ES" smtClean="0"/>
              <a:t>1</a:t>
            </a:fld>
            <a:endParaRPr lang="es-ES" dirty="0"/>
          </a:p>
        </p:txBody>
      </p:sp>
    </p:spTree>
    <p:extLst>
      <p:ext uri="{BB962C8B-B14F-4D97-AF65-F5344CB8AC3E}">
        <p14:creationId xmlns:p14="http://schemas.microsoft.com/office/powerpoint/2010/main" val="803905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8DB5E1-6832-4E50-B772-636D16ECBE98}" type="slidenum">
              <a:rPr lang="es-PE"/>
              <a:pPr/>
              <a:t>21</a:t>
            </a:fld>
            <a:endParaRPr lang="es-PE" dirty="0"/>
          </a:p>
        </p:txBody>
      </p:sp>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s-MX" dirty="0"/>
              <a:t>Botton Line: Resultado económico financiero.</a:t>
            </a:r>
            <a:endParaRPr lang="es-PE" dirty="0"/>
          </a:p>
        </p:txBody>
      </p:sp>
    </p:spTree>
    <p:extLst>
      <p:ext uri="{BB962C8B-B14F-4D97-AF65-F5344CB8AC3E}">
        <p14:creationId xmlns:p14="http://schemas.microsoft.com/office/powerpoint/2010/main" val="105266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6E5F2D-C7E2-4527-A781-90574D526AEC}" type="slidenum">
              <a:rPr lang="es-PE"/>
              <a:pPr/>
              <a:t>22</a:t>
            </a:fld>
            <a:endParaRPr lang="es-PE" dirty="0"/>
          </a:p>
        </p:txBody>
      </p:sp>
      <p:sp>
        <p:nvSpPr>
          <p:cNvPr id="67586" name="Rectangle 2"/>
          <p:cNvSpPr>
            <a:spLocks noRot="1" noChangeArrowheads="1" noTextEdit="1"/>
          </p:cNvSpPr>
          <p:nvPr>
            <p:ph type="sldImg"/>
          </p:nvPr>
        </p:nvSpPr>
        <p:spPr>
          <a:ln/>
        </p:spPr>
      </p:sp>
      <p:sp>
        <p:nvSpPr>
          <p:cNvPr id="67587" name="Rectangle 3"/>
          <p:cNvSpPr>
            <a:spLocks noGrp="1" noChangeArrowheads="1"/>
          </p:cNvSpPr>
          <p:nvPr>
            <p:ph type="body" idx="1"/>
          </p:nvPr>
        </p:nvSpPr>
        <p:spPr/>
        <p:txBody>
          <a:bodyPr/>
          <a:lstStyle/>
          <a:p>
            <a:r>
              <a:rPr lang="es-MX" dirty="0"/>
              <a:t>Botton Line: </a:t>
            </a:r>
            <a:endParaRPr lang="es-PE" dirty="0"/>
          </a:p>
        </p:txBody>
      </p:sp>
    </p:spTree>
    <p:extLst>
      <p:ext uri="{BB962C8B-B14F-4D97-AF65-F5344CB8AC3E}">
        <p14:creationId xmlns:p14="http://schemas.microsoft.com/office/powerpoint/2010/main" val="3233031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A39A4DF-3E3F-4366-A336-9D4FE8981B19}" type="datetimeFigureOut">
              <a:rPr lang="es-ES" smtClean="0"/>
              <a:t>23/09/2014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6C4B0EF3-E5AE-41CE-B05B-89C80045B488}" type="slidenum">
              <a:rPr lang="es-ES" smtClean="0"/>
              <a:t>‹Nº›</a:t>
            </a:fld>
            <a:endParaRPr lang="es-ES" dirty="0"/>
          </a:p>
        </p:txBody>
      </p:sp>
    </p:spTree>
    <p:extLst>
      <p:ext uri="{BB962C8B-B14F-4D97-AF65-F5344CB8AC3E}">
        <p14:creationId xmlns:p14="http://schemas.microsoft.com/office/powerpoint/2010/main" val="3492492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A39A4DF-3E3F-4366-A336-9D4FE8981B19}" type="datetimeFigureOut">
              <a:rPr lang="es-ES" smtClean="0"/>
              <a:t>23/09/2014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6C4B0EF3-E5AE-41CE-B05B-89C80045B488}" type="slidenum">
              <a:rPr lang="es-ES" smtClean="0"/>
              <a:t>‹Nº›</a:t>
            </a:fld>
            <a:endParaRPr lang="es-ES" dirty="0"/>
          </a:p>
        </p:txBody>
      </p:sp>
    </p:spTree>
    <p:extLst>
      <p:ext uri="{BB962C8B-B14F-4D97-AF65-F5344CB8AC3E}">
        <p14:creationId xmlns:p14="http://schemas.microsoft.com/office/powerpoint/2010/main" val="3656282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A39A4DF-3E3F-4366-A336-9D4FE8981B19}" type="datetimeFigureOut">
              <a:rPr lang="es-ES" smtClean="0"/>
              <a:t>23/09/2014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6C4B0EF3-E5AE-41CE-B05B-89C80045B488}" type="slidenum">
              <a:rPr lang="es-ES" smtClean="0"/>
              <a:t>‹Nº›</a:t>
            </a:fld>
            <a:endParaRPr lang="es-ES" dirty="0"/>
          </a:p>
        </p:txBody>
      </p:sp>
    </p:spTree>
    <p:extLst>
      <p:ext uri="{BB962C8B-B14F-4D97-AF65-F5344CB8AC3E}">
        <p14:creationId xmlns:p14="http://schemas.microsoft.com/office/powerpoint/2010/main" val="4101694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A39A4DF-3E3F-4366-A336-9D4FE8981B19}" type="datetimeFigureOut">
              <a:rPr lang="es-ES" smtClean="0"/>
              <a:t>23/09/2014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6C4B0EF3-E5AE-41CE-B05B-89C80045B488}" type="slidenum">
              <a:rPr lang="es-ES" smtClean="0"/>
              <a:t>‹Nº›</a:t>
            </a:fld>
            <a:endParaRPr lang="es-E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13875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A39A4DF-3E3F-4366-A336-9D4FE8981B19}" type="datetimeFigureOut">
              <a:rPr lang="es-ES" smtClean="0"/>
              <a:t>23/09/2014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6C4B0EF3-E5AE-41CE-B05B-89C80045B488}" type="slidenum">
              <a:rPr lang="es-ES" smtClean="0"/>
              <a:t>‹Nº›</a:t>
            </a:fld>
            <a:endParaRPr lang="es-ES" dirty="0"/>
          </a:p>
        </p:txBody>
      </p:sp>
    </p:spTree>
    <p:extLst>
      <p:ext uri="{BB962C8B-B14F-4D97-AF65-F5344CB8AC3E}">
        <p14:creationId xmlns:p14="http://schemas.microsoft.com/office/powerpoint/2010/main" val="462805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A39A4DF-3E3F-4366-A336-9D4FE8981B19}" type="datetimeFigureOut">
              <a:rPr lang="es-ES" smtClean="0"/>
              <a:t>23/09/2014</a:t>
            </a:fld>
            <a:endParaRPr lang="es-ES" dirty="0"/>
          </a:p>
        </p:txBody>
      </p:sp>
      <p:sp>
        <p:nvSpPr>
          <p:cNvPr id="4"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6C4B0EF3-E5AE-41CE-B05B-89C80045B488}" type="slidenum">
              <a:rPr lang="es-ES" smtClean="0"/>
              <a:t>‹Nº›</a:t>
            </a:fld>
            <a:endParaRPr lang="es-ES" dirty="0"/>
          </a:p>
        </p:txBody>
      </p:sp>
    </p:spTree>
    <p:extLst>
      <p:ext uri="{BB962C8B-B14F-4D97-AF65-F5344CB8AC3E}">
        <p14:creationId xmlns:p14="http://schemas.microsoft.com/office/powerpoint/2010/main" val="860173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A39A4DF-3E3F-4366-A336-9D4FE8981B19}" type="datetimeFigureOut">
              <a:rPr lang="es-ES" smtClean="0"/>
              <a:t>23/09/2014</a:t>
            </a:fld>
            <a:endParaRPr lang="es-ES" dirty="0"/>
          </a:p>
        </p:txBody>
      </p:sp>
      <p:sp>
        <p:nvSpPr>
          <p:cNvPr id="4"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6C4B0EF3-E5AE-41CE-B05B-89C80045B488}" type="slidenum">
              <a:rPr lang="es-ES" smtClean="0"/>
              <a:t>‹Nº›</a:t>
            </a:fld>
            <a:endParaRPr lang="es-ES" dirty="0"/>
          </a:p>
        </p:txBody>
      </p:sp>
    </p:spTree>
    <p:extLst>
      <p:ext uri="{BB962C8B-B14F-4D97-AF65-F5344CB8AC3E}">
        <p14:creationId xmlns:p14="http://schemas.microsoft.com/office/powerpoint/2010/main" val="535064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A39A4DF-3E3F-4366-A336-9D4FE8981B19}" type="datetimeFigureOut">
              <a:rPr lang="es-ES" smtClean="0"/>
              <a:t>23/09/2014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6C4B0EF3-E5AE-41CE-B05B-89C80045B488}" type="slidenum">
              <a:rPr lang="es-ES" smtClean="0"/>
              <a:t>‹Nº›</a:t>
            </a:fld>
            <a:endParaRPr lang="es-ES" dirty="0"/>
          </a:p>
        </p:txBody>
      </p:sp>
    </p:spTree>
    <p:extLst>
      <p:ext uri="{BB962C8B-B14F-4D97-AF65-F5344CB8AC3E}">
        <p14:creationId xmlns:p14="http://schemas.microsoft.com/office/powerpoint/2010/main" val="581331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A39A4DF-3E3F-4366-A336-9D4FE8981B19}" type="datetimeFigureOut">
              <a:rPr lang="es-ES" smtClean="0"/>
              <a:t>23/09/2014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6C4B0EF3-E5AE-41CE-B05B-89C80045B488}" type="slidenum">
              <a:rPr lang="es-ES" smtClean="0"/>
              <a:t>‹Nº›</a:t>
            </a:fld>
            <a:endParaRPr lang="es-ES" dirty="0"/>
          </a:p>
        </p:txBody>
      </p:sp>
    </p:spTree>
    <p:extLst>
      <p:ext uri="{BB962C8B-B14F-4D97-AF65-F5344CB8AC3E}">
        <p14:creationId xmlns:p14="http://schemas.microsoft.com/office/powerpoint/2010/main" val="38137371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ClipArt">
  <p:cSld name="Título y texto e imágenes prediseñadas">
    <p:spTree>
      <p:nvGrpSpPr>
        <p:cNvPr id="1" name=""/>
        <p:cNvGrpSpPr/>
        <p:nvPr/>
      </p:nvGrpSpPr>
      <p:grpSpPr>
        <a:xfrm>
          <a:off x="0" y="0"/>
          <a:ext cx="0" cy="0"/>
          <a:chOff x="0" y="0"/>
          <a:chExt cx="0" cy="0"/>
        </a:xfrm>
      </p:grpSpPr>
      <p:sp>
        <p:nvSpPr>
          <p:cNvPr id="2" name="Título 1"/>
          <p:cNvSpPr>
            <a:spLocks noGrp="1"/>
          </p:cNvSpPr>
          <p:nvPr>
            <p:ph type="title"/>
          </p:nvPr>
        </p:nvSpPr>
        <p:spPr>
          <a:xfrm>
            <a:off x="914400" y="301625"/>
            <a:ext cx="10363200" cy="1462088"/>
          </a:xfrm>
        </p:spPr>
        <p:txBody>
          <a:bodyPr/>
          <a:lstStyle/>
          <a:p>
            <a:r>
              <a:rPr lang="es-ES" smtClean="0"/>
              <a:t>Haga clic para modificar el estilo de título del patrón</a:t>
            </a:r>
            <a:endParaRPr lang="es-ES"/>
          </a:p>
        </p:txBody>
      </p:sp>
      <p:sp>
        <p:nvSpPr>
          <p:cNvPr id="3" name="Marcador de texto 2"/>
          <p:cNvSpPr>
            <a:spLocks noGrp="1"/>
          </p:cNvSpPr>
          <p:nvPr>
            <p:ph type="body" sz="half" idx="1"/>
          </p:nvPr>
        </p:nvSpPr>
        <p:spPr>
          <a:xfrm>
            <a:off x="914400" y="1981200"/>
            <a:ext cx="508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imágenes en línea 3"/>
          <p:cNvSpPr>
            <a:spLocks noGrp="1"/>
          </p:cNvSpPr>
          <p:nvPr>
            <p:ph type="clipArt" sz="half" idx="2"/>
          </p:nvPr>
        </p:nvSpPr>
        <p:spPr>
          <a:xfrm>
            <a:off x="6197600" y="1981200"/>
            <a:ext cx="5080000" cy="4114800"/>
          </a:xfrm>
        </p:spPr>
        <p:txBody>
          <a:bodyPr/>
          <a:lstStyle/>
          <a:p>
            <a:endParaRPr lang="es-ES" dirty="0"/>
          </a:p>
        </p:txBody>
      </p:sp>
      <p:sp>
        <p:nvSpPr>
          <p:cNvPr id="5" name="Marcador de fecha 4"/>
          <p:cNvSpPr>
            <a:spLocks noGrp="1"/>
          </p:cNvSpPr>
          <p:nvPr>
            <p:ph type="dt" sz="half" idx="10"/>
          </p:nvPr>
        </p:nvSpPr>
        <p:spPr>
          <a:xfrm>
            <a:off x="914400" y="6248400"/>
            <a:ext cx="2540000" cy="457200"/>
          </a:xfrm>
        </p:spPr>
        <p:txBody>
          <a:bodyPr/>
          <a:lstStyle>
            <a:lvl1pPr>
              <a:defRPr/>
            </a:lvl1pPr>
          </a:lstStyle>
          <a:p>
            <a:endParaRPr lang="es-PE" dirty="0"/>
          </a:p>
        </p:txBody>
      </p:sp>
      <p:sp>
        <p:nvSpPr>
          <p:cNvPr id="6" name="Marcador de pie de página 5"/>
          <p:cNvSpPr>
            <a:spLocks noGrp="1"/>
          </p:cNvSpPr>
          <p:nvPr>
            <p:ph type="ftr" sz="quarter" idx="11"/>
          </p:nvPr>
        </p:nvSpPr>
        <p:spPr>
          <a:xfrm>
            <a:off x="4165600" y="6248400"/>
            <a:ext cx="3860800" cy="457200"/>
          </a:xfrm>
        </p:spPr>
        <p:txBody>
          <a:bodyPr/>
          <a:lstStyle>
            <a:lvl1pPr>
              <a:defRPr/>
            </a:lvl1pPr>
          </a:lstStyle>
          <a:p>
            <a:r>
              <a:rPr lang="es-PE" dirty="0" smtClean="0"/>
              <a:t>CPC. Yónel Chocano Figueroa. Docente de la Facultad de Ciencias Contables y Financieras</a:t>
            </a:r>
            <a:endParaRPr lang="es-PE" dirty="0"/>
          </a:p>
        </p:txBody>
      </p:sp>
      <p:sp>
        <p:nvSpPr>
          <p:cNvPr id="7" name="Marcador de número de diapositiva 6"/>
          <p:cNvSpPr>
            <a:spLocks noGrp="1"/>
          </p:cNvSpPr>
          <p:nvPr>
            <p:ph type="sldNum" sz="quarter" idx="12"/>
          </p:nvPr>
        </p:nvSpPr>
        <p:spPr>
          <a:xfrm>
            <a:off x="8737600" y="6248400"/>
            <a:ext cx="2540000" cy="457200"/>
          </a:xfrm>
        </p:spPr>
        <p:txBody>
          <a:bodyPr/>
          <a:lstStyle>
            <a:lvl1pPr>
              <a:defRPr/>
            </a:lvl1pPr>
          </a:lstStyle>
          <a:p>
            <a:fld id="{2FFCCD71-7D0C-4171-969E-4E96EDC92F9E}" type="slidenum">
              <a:rPr lang="es-PE"/>
              <a:pPr/>
              <a:t>‹Nº›</a:t>
            </a:fld>
            <a:endParaRPr lang="es-PE" dirty="0"/>
          </a:p>
        </p:txBody>
      </p:sp>
    </p:spTree>
    <p:extLst>
      <p:ext uri="{BB962C8B-B14F-4D97-AF65-F5344CB8AC3E}">
        <p14:creationId xmlns:p14="http://schemas.microsoft.com/office/powerpoint/2010/main" val="32952517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TwoObj">
  <p:cSld name="Título, texto y 2 objetos">
    <p:spTree>
      <p:nvGrpSpPr>
        <p:cNvPr id="1" name=""/>
        <p:cNvGrpSpPr/>
        <p:nvPr/>
      </p:nvGrpSpPr>
      <p:grpSpPr>
        <a:xfrm>
          <a:off x="0" y="0"/>
          <a:ext cx="0" cy="0"/>
          <a:chOff x="0" y="0"/>
          <a:chExt cx="0" cy="0"/>
        </a:xfrm>
      </p:grpSpPr>
      <p:sp>
        <p:nvSpPr>
          <p:cNvPr id="2" name="Título 1"/>
          <p:cNvSpPr>
            <a:spLocks noGrp="1"/>
          </p:cNvSpPr>
          <p:nvPr>
            <p:ph type="title"/>
          </p:nvPr>
        </p:nvSpPr>
        <p:spPr>
          <a:xfrm>
            <a:off x="914400" y="301625"/>
            <a:ext cx="10363200" cy="1462088"/>
          </a:xfrm>
        </p:spPr>
        <p:txBody>
          <a:bodyPr/>
          <a:lstStyle/>
          <a:p>
            <a:r>
              <a:rPr lang="es-ES" smtClean="0"/>
              <a:t>Haga clic para modificar el estilo de título del patrón</a:t>
            </a:r>
            <a:endParaRPr lang="es-ES"/>
          </a:p>
        </p:txBody>
      </p:sp>
      <p:sp>
        <p:nvSpPr>
          <p:cNvPr id="3" name="Marcador de texto 2"/>
          <p:cNvSpPr>
            <a:spLocks noGrp="1"/>
          </p:cNvSpPr>
          <p:nvPr>
            <p:ph type="body" sz="half" idx="1"/>
          </p:nvPr>
        </p:nvSpPr>
        <p:spPr>
          <a:xfrm>
            <a:off x="914400" y="1981200"/>
            <a:ext cx="508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quarter" idx="2"/>
          </p:nvPr>
        </p:nvSpPr>
        <p:spPr>
          <a:xfrm>
            <a:off x="6197600" y="1981200"/>
            <a:ext cx="5080000" cy="198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contenido 4"/>
          <p:cNvSpPr>
            <a:spLocks noGrp="1"/>
          </p:cNvSpPr>
          <p:nvPr>
            <p:ph sz="quarter" idx="3"/>
          </p:nvPr>
        </p:nvSpPr>
        <p:spPr>
          <a:xfrm>
            <a:off x="6197600" y="4114800"/>
            <a:ext cx="5080000" cy="198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fecha 5"/>
          <p:cNvSpPr>
            <a:spLocks noGrp="1"/>
          </p:cNvSpPr>
          <p:nvPr>
            <p:ph type="dt" sz="half" idx="10"/>
          </p:nvPr>
        </p:nvSpPr>
        <p:spPr>
          <a:xfrm>
            <a:off x="914400" y="6248400"/>
            <a:ext cx="2540000" cy="457200"/>
          </a:xfrm>
        </p:spPr>
        <p:txBody>
          <a:bodyPr/>
          <a:lstStyle>
            <a:lvl1pPr>
              <a:defRPr/>
            </a:lvl1pPr>
          </a:lstStyle>
          <a:p>
            <a:endParaRPr lang="es-PE" dirty="0"/>
          </a:p>
        </p:txBody>
      </p:sp>
      <p:sp>
        <p:nvSpPr>
          <p:cNvPr id="7" name="Marcador de pie de página 6"/>
          <p:cNvSpPr>
            <a:spLocks noGrp="1"/>
          </p:cNvSpPr>
          <p:nvPr>
            <p:ph type="ftr" sz="quarter" idx="11"/>
          </p:nvPr>
        </p:nvSpPr>
        <p:spPr>
          <a:xfrm>
            <a:off x="4165600" y="6248400"/>
            <a:ext cx="3860800" cy="457200"/>
          </a:xfrm>
        </p:spPr>
        <p:txBody>
          <a:bodyPr/>
          <a:lstStyle>
            <a:lvl1pPr>
              <a:defRPr/>
            </a:lvl1pPr>
          </a:lstStyle>
          <a:p>
            <a:r>
              <a:rPr lang="es-PE" dirty="0" smtClean="0"/>
              <a:t>CPC. Yónel Chocano Figueroa. Docente de la Facultad de Ciencias Contables y Financieras</a:t>
            </a:r>
            <a:endParaRPr lang="es-PE" dirty="0"/>
          </a:p>
        </p:txBody>
      </p:sp>
      <p:sp>
        <p:nvSpPr>
          <p:cNvPr id="8" name="Marcador de número de diapositiva 7"/>
          <p:cNvSpPr>
            <a:spLocks noGrp="1"/>
          </p:cNvSpPr>
          <p:nvPr>
            <p:ph type="sldNum" sz="quarter" idx="12"/>
          </p:nvPr>
        </p:nvSpPr>
        <p:spPr>
          <a:xfrm>
            <a:off x="8737600" y="6248400"/>
            <a:ext cx="2540000" cy="457200"/>
          </a:xfrm>
        </p:spPr>
        <p:txBody>
          <a:bodyPr/>
          <a:lstStyle>
            <a:lvl1pPr>
              <a:defRPr/>
            </a:lvl1pPr>
          </a:lstStyle>
          <a:p>
            <a:fld id="{FACC65BB-9BBA-4F76-B83C-159D7CA95C37}" type="slidenum">
              <a:rPr lang="es-PE"/>
              <a:pPr/>
              <a:t>‹Nº›</a:t>
            </a:fld>
            <a:endParaRPr lang="es-PE" dirty="0"/>
          </a:p>
        </p:txBody>
      </p:sp>
    </p:spTree>
    <p:extLst>
      <p:ext uri="{BB962C8B-B14F-4D97-AF65-F5344CB8AC3E}">
        <p14:creationId xmlns:p14="http://schemas.microsoft.com/office/powerpoint/2010/main" val="1752825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A39A4DF-3E3F-4366-A336-9D4FE8981B19}" type="datetimeFigureOut">
              <a:rPr lang="es-ES" smtClean="0"/>
              <a:t>23/09/2014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6C4B0EF3-E5AE-41CE-B05B-89C80045B488}" type="slidenum">
              <a:rPr lang="es-ES" smtClean="0"/>
              <a:t>‹Nº›</a:t>
            </a:fld>
            <a:endParaRPr lang="es-ES" dirty="0"/>
          </a:p>
        </p:txBody>
      </p:sp>
    </p:spTree>
    <p:extLst>
      <p:ext uri="{BB962C8B-B14F-4D97-AF65-F5344CB8AC3E}">
        <p14:creationId xmlns:p14="http://schemas.microsoft.com/office/powerpoint/2010/main" val="2954378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A39A4DF-3E3F-4366-A336-9D4FE8981B19}" type="datetimeFigureOut">
              <a:rPr lang="es-ES" smtClean="0"/>
              <a:t>23/09/2014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6C4B0EF3-E5AE-41CE-B05B-89C80045B488}" type="slidenum">
              <a:rPr lang="es-ES" smtClean="0"/>
              <a:t>‹Nº›</a:t>
            </a:fld>
            <a:endParaRPr lang="es-ES" dirty="0"/>
          </a:p>
        </p:txBody>
      </p:sp>
    </p:spTree>
    <p:extLst>
      <p:ext uri="{BB962C8B-B14F-4D97-AF65-F5344CB8AC3E}">
        <p14:creationId xmlns:p14="http://schemas.microsoft.com/office/powerpoint/2010/main" val="4291505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A39A4DF-3E3F-4366-A336-9D4FE8981B19}" type="datetimeFigureOut">
              <a:rPr lang="es-ES" smtClean="0"/>
              <a:t>23/09/2014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6C4B0EF3-E5AE-41CE-B05B-89C80045B488}" type="slidenum">
              <a:rPr lang="es-ES" smtClean="0"/>
              <a:t>‹Nº›</a:t>
            </a:fld>
            <a:endParaRPr lang="es-ES" dirty="0"/>
          </a:p>
        </p:txBody>
      </p:sp>
    </p:spTree>
    <p:extLst>
      <p:ext uri="{BB962C8B-B14F-4D97-AF65-F5344CB8AC3E}">
        <p14:creationId xmlns:p14="http://schemas.microsoft.com/office/powerpoint/2010/main" val="1426020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A39A4DF-3E3F-4366-A336-9D4FE8981B19}" type="datetimeFigureOut">
              <a:rPr lang="es-ES" smtClean="0"/>
              <a:t>23/09/2014</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6C4B0EF3-E5AE-41CE-B05B-89C80045B488}" type="slidenum">
              <a:rPr lang="es-ES" smtClean="0"/>
              <a:t>‹Nº›</a:t>
            </a:fld>
            <a:endParaRPr lang="es-ES" dirty="0"/>
          </a:p>
        </p:txBody>
      </p:sp>
    </p:spTree>
    <p:extLst>
      <p:ext uri="{BB962C8B-B14F-4D97-AF65-F5344CB8AC3E}">
        <p14:creationId xmlns:p14="http://schemas.microsoft.com/office/powerpoint/2010/main" val="2706178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3A39A4DF-3E3F-4366-A336-9D4FE8981B19}" type="datetimeFigureOut">
              <a:rPr lang="es-ES" smtClean="0"/>
              <a:t>23/09/2014</a:t>
            </a:fld>
            <a:endParaRPr lang="es-ES" dirty="0"/>
          </a:p>
        </p:txBody>
      </p:sp>
      <p:sp>
        <p:nvSpPr>
          <p:cNvPr id="5" name="Footer Placeholder 3"/>
          <p:cNvSpPr>
            <a:spLocks noGrp="1"/>
          </p:cNvSpPr>
          <p:nvPr>
            <p:ph type="ftr" sz="quarter" idx="11"/>
          </p:nvPr>
        </p:nvSpPr>
        <p:spPr/>
        <p:txBody>
          <a:bodyPr/>
          <a:lstStyle/>
          <a:p>
            <a:endParaRPr lang="es-ES" dirty="0"/>
          </a:p>
        </p:txBody>
      </p:sp>
      <p:sp>
        <p:nvSpPr>
          <p:cNvPr id="6" name="Slide Number Placeholder 4"/>
          <p:cNvSpPr>
            <a:spLocks noGrp="1"/>
          </p:cNvSpPr>
          <p:nvPr>
            <p:ph type="sldNum" sz="quarter" idx="12"/>
          </p:nvPr>
        </p:nvSpPr>
        <p:spPr/>
        <p:txBody>
          <a:bodyPr/>
          <a:lstStyle/>
          <a:p>
            <a:fld id="{6C4B0EF3-E5AE-41CE-B05B-89C80045B488}" type="slidenum">
              <a:rPr lang="es-ES" smtClean="0"/>
              <a:t>‹Nº›</a:t>
            </a:fld>
            <a:endParaRPr lang="es-ES" dirty="0"/>
          </a:p>
        </p:txBody>
      </p:sp>
    </p:spTree>
    <p:extLst>
      <p:ext uri="{BB962C8B-B14F-4D97-AF65-F5344CB8AC3E}">
        <p14:creationId xmlns:p14="http://schemas.microsoft.com/office/powerpoint/2010/main" val="1827429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A39A4DF-3E3F-4366-A336-9D4FE8981B19}" type="datetimeFigureOut">
              <a:rPr lang="es-ES" smtClean="0"/>
              <a:t>23/09/2014</a:t>
            </a:fld>
            <a:endParaRPr lang="es-ES" dirty="0"/>
          </a:p>
        </p:txBody>
      </p:sp>
      <p:sp>
        <p:nvSpPr>
          <p:cNvPr id="5" name="Footer Placeholder 2"/>
          <p:cNvSpPr>
            <a:spLocks noGrp="1"/>
          </p:cNvSpPr>
          <p:nvPr>
            <p:ph type="ftr" sz="quarter" idx="11"/>
          </p:nvPr>
        </p:nvSpPr>
        <p:spPr/>
        <p:txBody>
          <a:bodyPr/>
          <a:lstStyle/>
          <a:p>
            <a:endParaRPr lang="es-ES" dirty="0"/>
          </a:p>
        </p:txBody>
      </p:sp>
      <p:sp>
        <p:nvSpPr>
          <p:cNvPr id="6" name="Slide Number Placeholder 3"/>
          <p:cNvSpPr>
            <a:spLocks noGrp="1"/>
          </p:cNvSpPr>
          <p:nvPr>
            <p:ph type="sldNum" sz="quarter" idx="12"/>
          </p:nvPr>
        </p:nvSpPr>
        <p:spPr/>
        <p:txBody>
          <a:bodyPr/>
          <a:lstStyle/>
          <a:p>
            <a:fld id="{6C4B0EF3-E5AE-41CE-B05B-89C80045B488}" type="slidenum">
              <a:rPr lang="es-ES" smtClean="0"/>
              <a:t>‹Nº›</a:t>
            </a:fld>
            <a:endParaRPr lang="es-ES" dirty="0"/>
          </a:p>
        </p:txBody>
      </p:sp>
    </p:spTree>
    <p:extLst>
      <p:ext uri="{BB962C8B-B14F-4D97-AF65-F5344CB8AC3E}">
        <p14:creationId xmlns:p14="http://schemas.microsoft.com/office/powerpoint/2010/main" val="3893248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3A39A4DF-3E3F-4366-A336-9D4FE8981B19}" type="datetimeFigureOut">
              <a:rPr lang="es-ES" smtClean="0"/>
              <a:t>23/09/2014</a:t>
            </a:fld>
            <a:endParaRPr lang="es-ES" dirty="0"/>
          </a:p>
        </p:txBody>
      </p:sp>
      <p:sp>
        <p:nvSpPr>
          <p:cNvPr id="5" name="Footer Placeholder 5"/>
          <p:cNvSpPr>
            <a:spLocks noGrp="1"/>
          </p:cNvSpPr>
          <p:nvPr>
            <p:ph type="ftr" sz="quarter" idx="11"/>
          </p:nvPr>
        </p:nvSpPr>
        <p:spPr/>
        <p:txBody>
          <a:bodyPr/>
          <a:lstStyle/>
          <a:p>
            <a:endParaRPr lang="es-ES" dirty="0"/>
          </a:p>
        </p:txBody>
      </p:sp>
      <p:sp>
        <p:nvSpPr>
          <p:cNvPr id="6" name="Slide Number Placeholder 6"/>
          <p:cNvSpPr>
            <a:spLocks noGrp="1"/>
          </p:cNvSpPr>
          <p:nvPr>
            <p:ph type="sldNum" sz="quarter" idx="12"/>
          </p:nvPr>
        </p:nvSpPr>
        <p:spPr/>
        <p:txBody>
          <a:bodyPr/>
          <a:lstStyle/>
          <a:p>
            <a:fld id="{6C4B0EF3-E5AE-41CE-B05B-89C80045B488}" type="slidenum">
              <a:rPr lang="es-ES" smtClean="0"/>
              <a:t>‹Nº›</a:t>
            </a:fld>
            <a:endParaRPr lang="es-ES" dirty="0"/>
          </a:p>
        </p:txBody>
      </p:sp>
    </p:spTree>
    <p:extLst>
      <p:ext uri="{BB962C8B-B14F-4D97-AF65-F5344CB8AC3E}">
        <p14:creationId xmlns:p14="http://schemas.microsoft.com/office/powerpoint/2010/main" val="1545030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A39A4DF-3E3F-4366-A336-9D4FE8981B19}" type="datetimeFigureOut">
              <a:rPr lang="es-ES" smtClean="0"/>
              <a:t>23/09/2014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6C4B0EF3-E5AE-41CE-B05B-89C80045B488}" type="slidenum">
              <a:rPr lang="es-ES" smtClean="0"/>
              <a:t>‹Nº›</a:t>
            </a:fld>
            <a:endParaRPr lang="es-ES" dirty="0"/>
          </a:p>
        </p:txBody>
      </p:sp>
    </p:spTree>
    <p:extLst>
      <p:ext uri="{BB962C8B-B14F-4D97-AF65-F5344CB8AC3E}">
        <p14:creationId xmlns:p14="http://schemas.microsoft.com/office/powerpoint/2010/main" val="2328723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1">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2">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3">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4">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A39A4DF-3E3F-4366-A336-9D4FE8981B19}" type="datetimeFigureOut">
              <a:rPr lang="es-ES" smtClean="0"/>
              <a:t>23/09/2014</a:t>
            </a:fld>
            <a:endParaRPr lang="es-E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E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4B0EF3-E5AE-41CE-B05B-89C80045B488}" type="slidenum">
              <a:rPr lang="es-ES" smtClean="0"/>
              <a:t>‹Nº›</a:t>
            </a:fld>
            <a:endParaRPr lang="es-ES" dirty="0"/>
          </a:p>
        </p:txBody>
      </p:sp>
    </p:spTree>
    <p:extLst>
      <p:ext uri="{BB962C8B-B14F-4D97-AF65-F5344CB8AC3E}">
        <p14:creationId xmlns:p14="http://schemas.microsoft.com/office/powerpoint/2010/main" val="3569949123"/>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 id="2147483696" r:id="rId18"/>
    <p:sldLayoutId id="2147483697" r:id="rId19"/>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slideLayout" Target="../slideLayouts/slideLayout18.xml"/><Relationship Id="rId1" Type="http://schemas.openxmlformats.org/officeDocument/2006/relationships/vmlDrawing" Target="../drawings/vmlDrawing5.vml"/><Relationship Id="rId5" Type="http://schemas.openxmlformats.org/officeDocument/2006/relationships/image" Target="../media/image11.wmf"/><Relationship Id="rId4" Type="http://schemas.openxmlformats.org/officeDocument/2006/relationships/oleObject" Target="../embeddings/oleObject6.bin"/></Relationships>
</file>

<file path=ppt/slides/_rels/slide17.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slideLayout" Target="../slideLayouts/slideLayout18.xml"/><Relationship Id="rId1" Type="http://schemas.openxmlformats.org/officeDocument/2006/relationships/vmlDrawing" Target="../drawings/vmlDrawing6.vml"/><Relationship Id="rId5" Type="http://schemas.openxmlformats.org/officeDocument/2006/relationships/image" Target="../media/image12.wmf"/><Relationship Id="rId4" Type="http://schemas.openxmlformats.org/officeDocument/2006/relationships/oleObject" Target="../embeddings/oleObject7.bin"/></Relationships>
</file>

<file path=ppt/slides/_rels/slide18.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slideLayout" Target="../slideLayouts/slideLayout18.xml"/><Relationship Id="rId1" Type="http://schemas.openxmlformats.org/officeDocument/2006/relationships/vmlDrawing" Target="../drawings/vmlDrawing7.vml"/><Relationship Id="rId5" Type="http://schemas.openxmlformats.org/officeDocument/2006/relationships/image" Target="../media/image13.wmf"/><Relationship Id="rId4" Type="http://schemas.openxmlformats.org/officeDocument/2006/relationships/oleObject" Target="../embeddings/oleObject8.bin"/></Relationships>
</file>

<file path=ppt/slides/_rels/slide19.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slideLayout" Target="../slideLayouts/slideLayout18.xml"/><Relationship Id="rId1" Type="http://schemas.openxmlformats.org/officeDocument/2006/relationships/vmlDrawing" Target="../drawings/vmlDrawing8.vml"/><Relationship Id="rId5" Type="http://schemas.openxmlformats.org/officeDocument/2006/relationships/image" Target="../media/image14.wmf"/><Relationship Id="rId4" Type="http://schemas.openxmlformats.org/officeDocument/2006/relationships/oleObject" Target="../embeddings/oleObject9.bin"/></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slideLayout" Target="../slideLayouts/slideLayout18.xml"/><Relationship Id="rId1" Type="http://schemas.openxmlformats.org/officeDocument/2006/relationships/vmlDrawing" Target="../drawings/vmlDrawing9.vml"/><Relationship Id="rId5" Type="http://schemas.openxmlformats.org/officeDocument/2006/relationships/image" Target="../media/image15.wmf"/><Relationship Id="rId4" Type="http://schemas.openxmlformats.org/officeDocument/2006/relationships/oleObject" Target="../embeddings/oleObject10.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vmlDrawing" Target="../drawings/vmlDrawing10.vml"/><Relationship Id="rId6" Type="http://schemas.openxmlformats.org/officeDocument/2006/relationships/image" Target="../media/image8.wmf"/><Relationship Id="rId5" Type="http://schemas.openxmlformats.org/officeDocument/2006/relationships/oleObject" Target="../embeddings/oleObject11.bin"/><Relationship Id="rId4" Type="http://schemas.openxmlformats.org/officeDocument/2006/relationships/audio" Target="../media/audio5.wav"/></Relationships>
</file>

<file path=ppt/slides/_rels/slide22.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notesSlide" Target="../notesSlides/notesSlide3.xml"/><Relationship Id="rId7" Type="http://schemas.openxmlformats.org/officeDocument/2006/relationships/oleObject" Target="../embeddings/oleObject13.bin"/><Relationship Id="rId2" Type="http://schemas.openxmlformats.org/officeDocument/2006/relationships/slideLayout" Target="../slideLayouts/slideLayout19.xml"/><Relationship Id="rId1" Type="http://schemas.openxmlformats.org/officeDocument/2006/relationships/vmlDrawing" Target="../drawings/vmlDrawing11.vml"/><Relationship Id="rId6" Type="http://schemas.openxmlformats.org/officeDocument/2006/relationships/image" Target="../media/image16.wmf"/><Relationship Id="rId5" Type="http://schemas.openxmlformats.org/officeDocument/2006/relationships/oleObject" Target="../embeddings/oleObject12.bin"/><Relationship Id="rId4" Type="http://schemas.openxmlformats.org/officeDocument/2006/relationships/audio" Target="../media/audio5.wav"/></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8.wmf"/><Relationship Id="rId2" Type="http://schemas.openxmlformats.org/officeDocument/2006/relationships/slideLayout" Target="../slideLayouts/slideLayout19.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7.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8.xml"/><Relationship Id="rId1" Type="http://schemas.openxmlformats.org/officeDocument/2006/relationships/vmlDrawing" Target="../drawings/vmlDrawing3.vml"/><Relationship Id="rId5" Type="http://schemas.openxmlformats.org/officeDocument/2006/relationships/image" Target="../media/image9.wmf"/><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8.xml"/><Relationship Id="rId1" Type="http://schemas.openxmlformats.org/officeDocument/2006/relationships/vmlDrawing" Target="../drawings/vmlDrawing4.vml"/><Relationship Id="rId5" Type="http://schemas.openxmlformats.org/officeDocument/2006/relationships/image" Target="../media/image10.wmf"/><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s-MX" b="1" dirty="0">
                <a:solidFill>
                  <a:schemeClr val="tx1"/>
                </a:solidFill>
              </a:rPr>
              <a:t>BALANCED SCORECARD</a:t>
            </a:r>
            <a:endParaRPr lang="es-ES" b="1" dirty="0">
              <a:solidFill>
                <a:schemeClr val="tx1"/>
              </a:solidFill>
            </a:endParaRPr>
          </a:p>
        </p:txBody>
      </p:sp>
      <p:sp>
        <p:nvSpPr>
          <p:cNvPr id="3" name="Subtítulo 2"/>
          <p:cNvSpPr>
            <a:spLocks noGrp="1"/>
          </p:cNvSpPr>
          <p:nvPr>
            <p:ph type="subTitle" idx="1"/>
          </p:nvPr>
        </p:nvSpPr>
        <p:spPr/>
        <p:txBody>
          <a:bodyPr/>
          <a:lstStyle/>
          <a:p>
            <a:pPr algn="ctr"/>
            <a:r>
              <a:rPr lang="es-ES" b="1" dirty="0" smtClean="0">
                <a:solidFill>
                  <a:srgbClr val="FFFF00"/>
                </a:solidFill>
              </a:rPr>
              <a:t>CPCC. Yónel Chocano Figueroa</a:t>
            </a:r>
          </a:p>
          <a:p>
            <a:pPr algn="ctr"/>
            <a:r>
              <a:rPr lang="es-ES" dirty="0" smtClean="0">
                <a:solidFill>
                  <a:srgbClr val="00FF00"/>
                </a:solidFill>
              </a:rPr>
              <a:t>Docente unheval</a:t>
            </a:r>
            <a:endParaRPr lang="es-ES" dirty="0">
              <a:solidFill>
                <a:srgbClr val="00FF00"/>
              </a:solidFill>
            </a:endParaRPr>
          </a:p>
        </p:txBody>
      </p:sp>
    </p:spTree>
    <p:extLst>
      <p:ext uri="{BB962C8B-B14F-4D97-AF65-F5344CB8AC3E}">
        <p14:creationId xmlns:p14="http://schemas.microsoft.com/office/powerpoint/2010/main" val="2743242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4"/>
          <p:cNvSpPr>
            <a:spLocks noGrp="1"/>
          </p:cNvSpPr>
          <p:nvPr>
            <p:ph type="ftr" sz="quarter" idx="11"/>
          </p:nvPr>
        </p:nvSpPr>
        <p:spPr/>
        <p:txBody>
          <a:bodyPr/>
          <a:lstStyle/>
          <a:p>
            <a:r>
              <a:rPr lang="es-PE" dirty="0" smtClean="0"/>
              <a:t>CPC. Yónel Chocano Figueroa. Docente de la Facultad de Ciencias Contables y Financieras</a:t>
            </a:r>
            <a:endParaRPr lang="es-PE" dirty="0"/>
          </a:p>
        </p:txBody>
      </p:sp>
      <p:sp>
        <p:nvSpPr>
          <p:cNvPr id="5" name="Marcador de número de diapositiva 5"/>
          <p:cNvSpPr>
            <a:spLocks noGrp="1"/>
          </p:cNvSpPr>
          <p:nvPr>
            <p:ph type="sldNum" sz="quarter" idx="12"/>
          </p:nvPr>
        </p:nvSpPr>
        <p:spPr/>
        <p:txBody>
          <a:bodyPr/>
          <a:lstStyle/>
          <a:p>
            <a:fld id="{AE5491ED-1269-4172-86F7-29BBE7C42639}" type="slidenum">
              <a:rPr lang="es-PE"/>
              <a:pPr/>
              <a:t>10</a:t>
            </a:fld>
            <a:endParaRPr lang="es-PE" dirty="0"/>
          </a:p>
        </p:txBody>
      </p:sp>
      <p:sp>
        <p:nvSpPr>
          <p:cNvPr id="32770" name="Rectangle 2"/>
          <p:cNvSpPr>
            <a:spLocks noGrp="1" noChangeArrowheads="1"/>
          </p:cNvSpPr>
          <p:nvPr>
            <p:ph type="title"/>
          </p:nvPr>
        </p:nvSpPr>
        <p:spPr/>
        <p:txBody>
          <a:bodyPr/>
          <a:lstStyle/>
          <a:p>
            <a:pPr algn="ctr"/>
            <a:r>
              <a:rPr lang="es-MX" dirty="0">
                <a:solidFill>
                  <a:srgbClr val="00FF00"/>
                </a:solidFill>
              </a:rPr>
              <a:t>PERSPECTIVA CLIENTE</a:t>
            </a:r>
            <a:r>
              <a:rPr lang="es-MX" dirty="0"/>
              <a:t/>
            </a:r>
            <a:br>
              <a:rPr lang="es-MX" dirty="0"/>
            </a:br>
            <a:r>
              <a:rPr lang="es-MX" sz="2800" dirty="0">
                <a:solidFill>
                  <a:srgbClr val="9999FF"/>
                </a:solidFill>
              </a:rPr>
              <a:t>Nuestras relaciones con los clientes</a:t>
            </a:r>
            <a:endParaRPr lang="es-PE" dirty="0"/>
          </a:p>
        </p:txBody>
      </p:sp>
      <p:sp>
        <p:nvSpPr>
          <p:cNvPr id="32771" name="Rectangle 3"/>
          <p:cNvSpPr>
            <a:spLocks noGrp="1" noChangeArrowheads="1"/>
          </p:cNvSpPr>
          <p:nvPr>
            <p:ph type="body" idx="1"/>
          </p:nvPr>
        </p:nvSpPr>
        <p:spPr/>
        <p:txBody>
          <a:bodyPr/>
          <a:lstStyle/>
          <a:p>
            <a:pPr algn="just">
              <a:buClr>
                <a:srgbClr val="0000FF"/>
              </a:buClr>
            </a:pPr>
            <a:r>
              <a:rPr lang="es-MX" sz="3600" dirty="0">
                <a:solidFill>
                  <a:srgbClr val="FF99FF"/>
                </a:solidFill>
              </a:rPr>
              <a:t>¿Cómo nos ven nuestros Clientes?</a:t>
            </a:r>
          </a:p>
          <a:p>
            <a:pPr algn="just">
              <a:buClr>
                <a:srgbClr val="99FF66"/>
              </a:buClr>
              <a:buFontTx/>
              <a:buNone/>
            </a:pPr>
            <a:r>
              <a:rPr lang="es-MX" sz="2400" dirty="0">
                <a:solidFill>
                  <a:srgbClr val="99FF33"/>
                </a:solidFill>
              </a:rPr>
              <a:t>	</a:t>
            </a:r>
            <a:r>
              <a:rPr lang="es-MX" sz="2600" dirty="0">
                <a:solidFill>
                  <a:srgbClr val="99FF33"/>
                </a:solidFill>
              </a:rPr>
              <a:t>En esta perspectiva se responde a las expectativas de los Clientes. Del logro de los objetivos que se plantean en esta perspectiva dependerá en gran medida la generación de ingresos, y por ende la generación de valor ya reflejada en la Perspectiva Financiera.</a:t>
            </a:r>
          </a:p>
          <a:p>
            <a:pPr>
              <a:buFontTx/>
              <a:buNone/>
            </a:pPr>
            <a:endParaRPr lang="es-PE" sz="2600" dirty="0">
              <a:solidFill>
                <a:srgbClr val="FF99FF"/>
              </a:solidFill>
            </a:endParaRPr>
          </a:p>
        </p:txBody>
      </p:sp>
    </p:spTree>
    <p:extLst>
      <p:ext uri="{BB962C8B-B14F-4D97-AF65-F5344CB8AC3E}">
        <p14:creationId xmlns:p14="http://schemas.microsoft.com/office/powerpoint/2010/main" val="2737375566"/>
      </p:ext>
    </p:extLst>
  </p:cSld>
  <p:clrMapOvr>
    <a:masterClrMapping/>
  </p:clrMapOvr>
  <p:transition spd="slow">
    <p:sndAc>
      <p:stSnd>
        <p:snd r:embed="rId2" name="cashreg.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4"/>
          <p:cNvSpPr>
            <a:spLocks noGrp="1"/>
          </p:cNvSpPr>
          <p:nvPr>
            <p:ph type="ftr" sz="quarter" idx="11"/>
          </p:nvPr>
        </p:nvSpPr>
        <p:spPr/>
        <p:txBody>
          <a:bodyPr/>
          <a:lstStyle/>
          <a:p>
            <a:r>
              <a:rPr lang="es-PE" dirty="0" smtClean="0"/>
              <a:t>CPC. Yónel Chocano Figueroa. Docente de la Facultad de Ciencias Contables y Financieras</a:t>
            </a:r>
            <a:endParaRPr lang="es-PE" dirty="0"/>
          </a:p>
        </p:txBody>
      </p:sp>
      <p:sp>
        <p:nvSpPr>
          <p:cNvPr id="5" name="Marcador de número de diapositiva 5"/>
          <p:cNvSpPr>
            <a:spLocks noGrp="1"/>
          </p:cNvSpPr>
          <p:nvPr>
            <p:ph type="sldNum" sz="quarter" idx="12"/>
          </p:nvPr>
        </p:nvSpPr>
        <p:spPr/>
        <p:txBody>
          <a:bodyPr/>
          <a:lstStyle/>
          <a:p>
            <a:fld id="{C29E57F2-2CF1-4861-88E4-1DB8FE0829AD}" type="slidenum">
              <a:rPr lang="es-PE"/>
              <a:pPr/>
              <a:t>11</a:t>
            </a:fld>
            <a:endParaRPr lang="es-PE" dirty="0"/>
          </a:p>
        </p:txBody>
      </p:sp>
      <p:sp>
        <p:nvSpPr>
          <p:cNvPr id="60418" name="Rectangle 2"/>
          <p:cNvSpPr>
            <a:spLocks noGrp="1" noChangeArrowheads="1"/>
          </p:cNvSpPr>
          <p:nvPr>
            <p:ph type="title"/>
          </p:nvPr>
        </p:nvSpPr>
        <p:spPr>
          <a:xfrm>
            <a:off x="2209800" y="301625"/>
            <a:ext cx="7772400" cy="1327150"/>
          </a:xfrm>
        </p:spPr>
        <p:txBody>
          <a:bodyPr/>
          <a:lstStyle/>
          <a:p>
            <a:pPr algn="ctr"/>
            <a:r>
              <a:rPr lang="es-MX" dirty="0">
                <a:solidFill>
                  <a:srgbClr val="00FF00"/>
                </a:solidFill>
              </a:rPr>
              <a:t>PERSPECTIVA CLIENTE</a:t>
            </a:r>
            <a:r>
              <a:rPr lang="es-MX" dirty="0"/>
              <a:t/>
            </a:r>
            <a:br>
              <a:rPr lang="es-MX" dirty="0"/>
            </a:br>
            <a:r>
              <a:rPr lang="es-MX" sz="2800" dirty="0">
                <a:solidFill>
                  <a:srgbClr val="9999FF"/>
                </a:solidFill>
              </a:rPr>
              <a:t>Nuestras relaciones con los clientes</a:t>
            </a:r>
            <a:endParaRPr lang="es-PE" dirty="0"/>
          </a:p>
        </p:txBody>
      </p:sp>
      <p:sp>
        <p:nvSpPr>
          <p:cNvPr id="60419" name="Rectangle 3"/>
          <p:cNvSpPr>
            <a:spLocks noGrp="1" noChangeArrowheads="1"/>
          </p:cNvSpPr>
          <p:nvPr>
            <p:ph type="body" idx="1"/>
          </p:nvPr>
        </p:nvSpPr>
        <p:spPr>
          <a:xfrm>
            <a:off x="2135188" y="1844676"/>
            <a:ext cx="7772400" cy="4538663"/>
          </a:xfrm>
        </p:spPr>
        <p:txBody>
          <a:bodyPr/>
          <a:lstStyle/>
          <a:p>
            <a:pPr algn="just">
              <a:lnSpc>
                <a:spcPct val="80000"/>
              </a:lnSpc>
              <a:buFontTx/>
              <a:buNone/>
            </a:pPr>
            <a:r>
              <a:rPr lang="es-MX" sz="2200" dirty="0">
                <a:solidFill>
                  <a:srgbClr val="FF99FF"/>
                </a:solidFill>
              </a:rPr>
              <a:t>	La satisfacción de clientes estará supeditada a la propuesta de valor que la organización o empresa les plantee. Esta propuesta de valor cubre básicamente, el espectro de expectativas compuesto por: </a:t>
            </a:r>
            <a:r>
              <a:rPr lang="es-MX" sz="2200" dirty="0">
                <a:solidFill>
                  <a:srgbClr val="FFFF66"/>
                </a:solidFill>
              </a:rPr>
              <a:t>calidad, precio, relaciones, imagen que reflejen en su conjunto la transferencia de valor del proveedor al cliente.</a:t>
            </a:r>
            <a:r>
              <a:rPr lang="es-MX" sz="2200" dirty="0">
                <a:solidFill>
                  <a:srgbClr val="99FF33"/>
                </a:solidFill>
              </a:rPr>
              <a:t> Los indicadores típicos de este segmento incluyen:</a:t>
            </a:r>
          </a:p>
          <a:p>
            <a:pPr algn="just">
              <a:lnSpc>
                <a:spcPct val="80000"/>
              </a:lnSpc>
              <a:buFont typeface="Wingdings" panose="05000000000000000000" pitchFamily="2" charset="2"/>
              <a:buChar char="Ø"/>
            </a:pPr>
            <a:r>
              <a:rPr lang="es-MX" sz="2200" dirty="0">
                <a:solidFill>
                  <a:srgbClr val="CCFFFF"/>
                </a:solidFill>
              </a:rPr>
              <a:t>Satisfacción de Clientes</a:t>
            </a:r>
          </a:p>
          <a:p>
            <a:pPr algn="just">
              <a:lnSpc>
                <a:spcPct val="80000"/>
              </a:lnSpc>
              <a:buFont typeface="Wingdings" panose="05000000000000000000" pitchFamily="2" charset="2"/>
              <a:buChar char="Ø"/>
            </a:pPr>
            <a:r>
              <a:rPr lang="es-MX" sz="2200" dirty="0">
                <a:solidFill>
                  <a:srgbClr val="CCFFFF"/>
                </a:solidFill>
              </a:rPr>
              <a:t>Desviaciones en acuerdos de servicio,</a:t>
            </a:r>
          </a:p>
          <a:p>
            <a:pPr algn="just">
              <a:lnSpc>
                <a:spcPct val="80000"/>
              </a:lnSpc>
              <a:buFont typeface="Wingdings" panose="05000000000000000000" pitchFamily="2" charset="2"/>
              <a:buChar char="Ø"/>
            </a:pPr>
            <a:r>
              <a:rPr lang="es-MX" sz="2200" dirty="0">
                <a:solidFill>
                  <a:srgbClr val="CCFFFF"/>
                </a:solidFill>
              </a:rPr>
              <a:t>Reclamos resueltos del total de reclamos</a:t>
            </a:r>
          </a:p>
          <a:p>
            <a:pPr algn="just">
              <a:lnSpc>
                <a:spcPct val="80000"/>
              </a:lnSpc>
              <a:buFont typeface="Wingdings" panose="05000000000000000000" pitchFamily="2" charset="2"/>
              <a:buChar char="Ø"/>
            </a:pPr>
            <a:r>
              <a:rPr lang="es-MX" sz="2200" dirty="0">
                <a:solidFill>
                  <a:srgbClr val="CCFFFF"/>
                </a:solidFill>
              </a:rPr>
              <a:t>Incorporación y retención de Clientes</a:t>
            </a:r>
          </a:p>
          <a:p>
            <a:pPr algn="just">
              <a:lnSpc>
                <a:spcPct val="80000"/>
              </a:lnSpc>
              <a:buFont typeface="Wingdings" panose="05000000000000000000" pitchFamily="2" charset="2"/>
              <a:buChar char="Ø"/>
            </a:pPr>
            <a:r>
              <a:rPr lang="es-MX" sz="2200" dirty="0">
                <a:solidFill>
                  <a:srgbClr val="CCFFFF"/>
                </a:solidFill>
              </a:rPr>
              <a:t>Cuota de Mercado</a:t>
            </a:r>
          </a:p>
          <a:p>
            <a:pPr algn="just">
              <a:lnSpc>
                <a:spcPct val="80000"/>
              </a:lnSpc>
              <a:buFontTx/>
              <a:buNone/>
            </a:pPr>
            <a:endParaRPr lang="es-PE" sz="2200" dirty="0">
              <a:solidFill>
                <a:srgbClr val="CCFFFF"/>
              </a:solidFill>
            </a:endParaRPr>
          </a:p>
        </p:txBody>
      </p:sp>
    </p:spTree>
    <p:extLst>
      <p:ext uri="{BB962C8B-B14F-4D97-AF65-F5344CB8AC3E}">
        <p14:creationId xmlns:p14="http://schemas.microsoft.com/office/powerpoint/2010/main" val="819558762"/>
      </p:ext>
    </p:extLst>
  </p:cSld>
  <p:clrMapOvr>
    <a:masterClrMapping/>
  </p:clrMapOvr>
  <p:transition spd="slow">
    <p:sndAc>
      <p:stSnd>
        <p:snd r:embed="rId2" name="cashreg.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4"/>
          <p:cNvSpPr>
            <a:spLocks noGrp="1"/>
          </p:cNvSpPr>
          <p:nvPr>
            <p:ph type="ftr" sz="quarter" idx="11"/>
          </p:nvPr>
        </p:nvSpPr>
        <p:spPr/>
        <p:txBody>
          <a:bodyPr/>
          <a:lstStyle/>
          <a:p>
            <a:r>
              <a:rPr lang="es-PE" dirty="0" smtClean="0"/>
              <a:t>CPC. Yónel Chocano Figueroa. Docente de la Facultad de Ciencias Contables y Financieras</a:t>
            </a:r>
            <a:endParaRPr lang="es-PE" dirty="0"/>
          </a:p>
        </p:txBody>
      </p:sp>
      <p:sp>
        <p:nvSpPr>
          <p:cNvPr id="5" name="Marcador de número de diapositiva 5"/>
          <p:cNvSpPr>
            <a:spLocks noGrp="1"/>
          </p:cNvSpPr>
          <p:nvPr>
            <p:ph type="sldNum" sz="quarter" idx="12"/>
          </p:nvPr>
        </p:nvSpPr>
        <p:spPr/>
        <p:txBody>
          <a:bodyPr/>
          <a:lstStyle/>
          <a:p>
            <a:fld id="{9F44084F-106D-4892-A40F-F812A9867ACF}" type="slidenum">
              <a:rPr lang="es-PE"/>
              <a:pPr/>
              <a:t>12</a:t>
            </a:fld>
            <a:endParaRPr lang="es-PE" dirty="0"/>
          </a:p>
        </p:txBody>
      </p:sp>
      <p:sp>
        <p:nvSpPr>
          <p:cNvPr id="33794" name="Rectangle 2"/>
          <p:cNvSpPr>
            <a:spLocks noGrp="1" noChangeArrowheads="1"/>
          </p:cNvSpPr>
          <p:nvPr>
            <p:ph type="title"/>
          </p:nvPr>
        </p:nvSpPr>
        <p:spPr/>
        <p:txBody>
          <a:bodyPr/>
          <a:lstStyle/>
          <a:p>
            <a:pPr algn="ctr"/>
            <a:r>
              <a:rPr lang="es-MX" sz="4000" dirty="0">
                <a:solidFill>
                  <a:srgbClr val="FFC000"/>
                </a:solidFill>
              </a:rPr>
              <a:t>PERSPECTIVA NEGOCIO INTERNO </a:t>
            </a:r>
            <a:r>
              <a:rPr lang="es-MX" sz="2000" dirty="0">
                <a:solidFill>
                  <a:srgbClr val="CCFFFF"/>
                </a:solidFill>
              </a:rPr>
              <a:t>Asegurando la excelencia de los procesos</a:t>
            </a:r>
            <a:endParaRPr lang="es-PE" sz="4000" dirty="0"/>
          </a:p>
        </p:txBody>
      </p:sp>
      <p:sp>
        <p:nvSpPr>
          <p:cNvPr id="33795" name="Rectangle 3"/>
          <p:cNvSpPr>
            <a:spLocks noGrp="1" noChangeArrowheads="1"/>
          </p:cNvSpPr>
          <p:nvPr>
            <p:ph type="body" idx="1"/>
          </p:nvPr>
        </p:nvSpPr>
        <p:spPr/>
        <p:txBody>
          <a:bodyPr/>
          <a:lstStyle/>
          <a:p>
            <a:pPr>
              <a:buClr>
                <a:srgbClr val="0000FF"/>
              </a:buClr>
            </a:pPr>
            <a:r>
              <a:rPr lang="es-MX" sz="3600" dirty="0">
                <a:solidFill>
                  <a:srgbClr val="FFFF66"/>
                </a:solidFill>
              </a:rPr>
              <a:t>Rumbo a la excelencia</a:t>
            </a:r>
          </a:p>
          <a:p>
            <a:pPr algn="just">
              <a:buClr>
                <a:srgbClr val="0000FF"/>
              </a:buClr>
              <a:buFontTx/>
              <a:buNone/>
            </a:pPr>
            <a:r>
              <a:rPr lang="es-MX" sz="2400" dirty="0">
                <a:solidFill>
                  <a:srgbClr val="FF99FF"/>
                </a:solidFill>
              </a:rPr>
              <a:t>	En esta perspectiva, se identifican los objetivos e indicadores estratégicos asociados a los procesos clave de la organización o empresa, de cuyo éxito depende la satisfacción de las expectativas de clientes y accionistas, la misma que se elabora luego que se han definido los objetivos e indicadores de las Perspectivas Financiera y de Clientes.</a:t>
            </a:r>
          </a:p>
          <a:p>
            <a:pPr>
              <a:buClr>
                <a:srgbClr val="99FF66"/>
              </a:buClr>
              <a:buFontTx/>
              <a:buNone/>
            </a:pPr>
            <a:endParaRPr lang="es-PE" sz="2400" dirty="0">
              <a:solidFill>
                <a:srgbClr val="FFCC99"/>
              </a:solidFill>
            </a:endParaRPr>
          </a:p>
        </p:txBody>
      </p:sp>
    </p:spTree>
    <p:extLst>
      <p:ext uri="{BB962C8B-B14F-4D97-AF65-F5344CB8AC3E}">
        <p14:creationId xmlns:p14="http://schemas.microsoft.com/office/powerpoint/2010/main" val="1650667191"/>
      </p:ext>
    </p:extLst>
  </p:cSld>
  <p:clrMapOvr>
    <a:masterClrMapping/>
  </p:clrMapOvr>
  <p:transition spd="slow">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4"/>
          <p:cNvSpPr>
            <a:spLocks noGrp="1"/>
          </p:cNvSpPr>
          <p:nvPr>
            <p:ph type="ftr" sz="quarter" idx="11"/>
          </p:nvPr>
        </p:nvSpPr>
        <p:spPr/>
        <p:txBody>
          <a:bodyPr/>
          <a:lstStyle/>
          <a:p>
            <a:r>
              <a:rPr lang="es-PE" dirty="0" smtClean="0"/>
              <a:t>CPC. Yónel Chocano Figueroa. Docente de la Facultad de Ciencias Contables y Financieras</a:t>
            </a:r>
            <a:endParaRPr lang="es-PE" dirty="0"/>
          </a:p>
        </p:txBody>
      </p:sp>
      <p:sp>
        <p:nvSpPr>
          <p:cNvPr id="5" name="Marcador de número de diapositiva 5"/>
          <p:cNvSpPr>
            <a:spLocks noGrp="1"/>
          </p:cNvSpPr>
          <p:nvPr>
            <p:ph type="sldNum" sz="quarter" idx="12"/>
          </p:nvPr>
        </p:nvSpPr>
        <p:spPr/>
        <p:txBody>
          <a:bodyPr/>
          <a:lstStyle/>
          <a:p>
            <a:fld id="{8D0017E8-6829-409F-9D78-056954DA414E}" type="slidenum">
              <a:rPr lang="es-PE"/>
              <a:pPr/>
              <a:t>13</a:t>
            </a:fld>
            <a:endParaRPr lang="es-PE" dirty="0"/>
          </a:p>
        </p:txBody>
      </p:sp>
      <p:sp>
        <p:nvSpPr>
          <p:cNvPr id="61442" name="Rectangle 2"/>
          <p:cNvSpPr>
            <a:spLocks noGrp="1" noChangeArrowheads="1"/>
          </p:cNvSpPr>
          <p:nvPr>
            <p:ph type="title"/>
          </p:nvPr>
        </p:nvSpPr>
        <p:spPr/>
        <p:txBody>
          <a:bodyPr/>
          <a:lstStyle/>
          <a:p>
            <a:pPr algn="ctr"/>
            <a:r>
              <a:rPr lang="es-MX" sz="4000" dirty="0">
                <a:solidFill>
                  <a:srgbClr val="FFC000"/>
                </a:solidFill>
              </a:rPr>
              <a:t>PERSPECTIVA NEGOCIO INTERNO </a:t>
            </a:r>
            <a:r>
              <a:rPr lang="es-MX" sz="2000" dirty="0">
                <a:solidFill>
                  <a:srgbClr val="CCFFFF"/>
                </a:solidFill>
              </a:rPr>
              <a:t>Asegurando la excelencia de los procesos</a:t>
            </a:r>
            <a:endParaRPr lang="es-PE" sz="4000" dirty="0"/>
          </a:p>
        </p:txBody>
      </p:sp>
      <p:sp>
        <p:nvSpPr>
          <p:cNvPr id="61443" name="Rectangle 3"/>
          <p:cNvSpPr>
            <a:spLocks noGrp="1" noChangeArrowheads="1"/>
          </p:cNvSpPr>
          <p:nvPr>
            <p:ph type="body" idx="1"/>
          </p:nvPr>
        </p:nvSpPr>
        <p:spPr/>
        <p:txBody>
          <a:bodyPr/>
          <a:lstStyle/>
          <a:p>
            <a:pPr algn="just">
              <a:lnSpc>
                <a:spcPct val="90000"/>
              </a:lnSpc>
              <a:buClr>
                <a:srgbClr val="99FF66"/>
              </a:buClr>
              <a:buFontTx/>
              <a:buNone/>
            </a:pPr>
            <a:r>
              <a:rPr lang="es-MX" sz="2400" dirty="0">
                <a:solidFill>
                  <a:srgbClr val="FFCC99"/>
                </a:solidFill>
              </a:rPr>
              <a:t>	Es recomendable que, como punto de partida del despliegue de esta perspectiva, se desarrolle la cadena de valor o modelo del negocio asociado a la organización o empresa.</a:t>
            </a:r>
          </a:p>
          <a:p>
            <a:pPr algn="just">
              <a:lnSpc>
                <a:spcPct val="90000"/>
              </a:lnSpc>
              <a:buClr>
                <a:srgbClr val="99FF66"/>
              </a:buClr>
              <a:buFontTx/>
              <a:buNone/>
            </a:pPr>
            <a:r>
              <a:rPr lang="es-MX" sz="2400" dirty="0">
                <a:solidFill>
                  <a:srgbClr val="33CCFF"/>
                </a:solidFill>
              </a:rPr>
              <a:t>	Luego se establecerán los objetivos, indicadores, palancas de valor e iniciativas relacionados. </a:t>
            </a:r>
            <a:r>
              <a:rPr lang="es-MX" sz="2400" dirty="0">
                <a:solidFill>
                  <a:srgbClr val="99FF33"/>
                </a:solidFill>
              </a:rPr>
              <a:t>Estos serán un reflejo firme de estrategias explícitas de excelencia en los procesos, que permitan asegurar la satisfacción de las expectativas de accionistas, clientes y socios.</a:t>
            </a:r>
            <a:endParaRPr lang="es-PE" sz="2400" dirty="0">
              <a:solidFill>
                <a:srgbClr val="33CCFF"/>
              </a:solidFill>
            </a:endParaRPr>
          </a:p>
        </p:txBody>
      </p:sp>
    </p:spTree>
    <p:extLst>
      <p:ext uri="{BB962C8B-B14F-4D97-AF65-F5344CB8AC3E}">
        <p14:creationId xmlns:p14="http://schemas.microsoft.com/office/powerpoint/2010/main" val="596097129"/>
      </p:ext>
    </p:extLst>
  </p:cSld>
  <p:clrMapOvr>
    <a:masterClrMapping/>
  </p:clrMapOvr>
  <p:transition spd="slow">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4"/>
          <p:cNvSpPr>
            <a:spLocks noGrp="1"/>
          </p:cNvSpPr>
          <p:nvPr>
            <p:ph type="ftr" sz="quarter" idx="11"/>
          </p:nvPr>
        </p:nvSpPr>
        <p:spPr/>
        <p:txBody>
          <a:bodyPr/>
          <a:lstStyle/>
          <a:p>
            <a:r>
              <a:rPr lang="es-PE" dirty="0" smtClean="0"/>
              <a:t>CPC. Yónel Chocano Figueroa. Docente de la Facultad de Ciencias Contables y Financieras</a:t>
            </a:r>
            <a:endParaRPr lang="es-PE" dirty="0"/>
          </a:p>
        </p:txBody>
      </p:sp>
      <p:sp>
        <p:nvSpPr>
          <p:cNvPr id="5" name="Marcador de número de diapositiva 5"/>
          <p:cNvSpPr>
            <a:spLocks noGrp="1"/>
          </p:cNvSpPr>
          <p:nvPr>
            <p:ph type="sldNum" sz="quarter" idx="12"/>
          </p:nvPr>
        </p:nvSpPr>
        <p:spPr/>
        <p:txBody>
          <a:bodyPr/>
          <a:lstStyle/>
          <a:p>
            <a:fld id="{F1F80763-795E-4685-8E77-B53F98558975}" type="slidenum">
              <a:rPr lang="es-PE"/>
              <a:pPr/>
              <a:t>14</a:t>
            </a:fld>
            <a:endParaRPr lang="es-PE" dirty="0"/>
          </a:p>
        </p:txBody>
      </p:sp>
      <p:sp>
        <p:nvSpPr>
          <p:cNvPr id="62466" name="Rectangle 2"/>
          <p:cNvSpPr>
            <a:spLocks noGrp="1" noChangeArrowheads="1"/>
          </p:cNvSpPr>
          <p:nvPr>
            <p:ph type="title"/>
          </p:nvPr>
        </p:nvSpPr>
        <p:spPr/>
        <p:txBody>
          <a:bodyPr/>
          <a:lstStyle/>
          <a:p>
            <a:pPr algn="ctr"/>
            <a:r>
              <a:rPr lang="es-MX" sz="4000" dirty="0">
                <a:solidFill>
                  <a:srgbClr val="FFC000"/>
                </a:solidFill>
              </a:rPr>
              <a:t>PERSPECTIVA NEGOCIO INTERNO </a:t>
            </a:r>
            <a:r>
              <a:rPr lang="es-MX" sz="2000" dirty="0">
                <a:solidFill>
                  <a:srgbClr val="CCFFFF"/>
                </a:solidFill>
              </a:rPr>
              <a:t>Asegurando la excelencia de los procesos</a:t>
            </a:r>
            <a:endParaRPr lang="es-PE" sz="4000" dirty="0"/>
          </a:p>
        </p:txBody>
      </p:sp>
      <p:sp>
        <p:nvSpPr>
          <p:cNvPr id="62467" name="Rectangle 3"/>
          <p:cNvSpPr>
            <a:spLocks noGrp="1" noChangeArrowheads="1"/>
          </p:cNvSpPr>
          <p:nvPr>
            <p:ph type="body" idx="1"/>
          </p:nvPr>
        </p:nvSpPr>
        <p:spPr/>
        <p:txBody>
          <a:bodyPr/>
          <a:lstStyle/>
          <a:p>
            <a:pPr algn="just">
              <a:lnSpc>
                <a:spcPct val="90000"/>
              </a:lnSpc>
              <a:buClr>
                <a:srgbClr val="99FF66"/>
              </a:buClr>
              <a:buFontTx/>
              <a:buNone/>
            </a:pPr>
            <a:r>
              <a:rPr lang="es-MX" dirty="0">
                <a:solidFill>
                  <a:srgbClr val="FFCC99"/>
                </a:solidFill>
              </a:rPr>
              <a:t>	</a:t>
            </a:r>
            <a:r>
              <a:rPr lang="es-MX" dirty="0">
                <a:solidFill>
                  <a:srgbClr val="99FF33"/>
                </a:solidFill>
              </a:rPr>
              <a:t>Solamente para efectos de referencia, debido a que no deben ser genéricos, presentamos algunos indicadores:</a:t>
            </a:r>
          </a:p>
          <a:p>
            <a:pPr algn="just">
              <a:lnSpc>
                <a:spcPct val="90000"/>
              </a:lnSpc>
              <a:buClr>
                <a:schemeClr val="accent1"/>
              </a:buClr>
              <a:buFontTx/>
              <a:buChar char="o"/>
            </a:pPr>
            <a:r>
              <a:rPr lang="es-MX" dirty="0">
                <a:solidFill>
                  <a:srgbClr val="9999FF"/>
                </a:solidFill>
              </a:rPr>
              <a:t>Tiempo de ciclo del proceso (cycle time)</a:t>
            </a:r>
          </a:p>
          <a:p>
            <a:pPr algn="just">
              <a:lnSpc>
                <a:spcPct val="90000"/>
              </a:lnSpc>
              <a:buClr>
                <a:schemeClr val="accent1"/>
              </a:buClr>
              <a:buFontTx/>
              <a:buChar char="o"/>
            </a:pPr>
            <a:r>
              <a:rPr lang="es-MX" dirty="0">
                <a:solidFill>
                  <a:srgbClr val="9999FF"/>
                </a:solidFill>
              </a:rPr>
              <a:t>Costo Unitario por Actividad</a:t>
            </a:r>
          </a:p>
          <a:p>
            <a:pPr algn="just">
              <a:lnSpc>
                <a:spcPct val="90000"/>
              </a:lnSpc>
              <a:buClr>
                <a:schemeClr val="accent1"/>
              </a:buClr>
              <a:buFontTx/>
              <a:buChar char="o"/>
            </a:pPr>
            <a:r>
              <a:rPr lang="es-MX" dirty="0">
                <a:solidFill>
                  <a:srgbClr val="9999FF"/>
                </a:solidFill>
              </a:rPr>
              <a:t>Niveles de Producción</a:t>
            </a:r>
          </a:p>
          <a:p>
            <a:pPr algn="just">
              <a:lnSpc>
                <a:spcPct val="90000"/>
              </a:lnSpc>
              <a:buClr>
                <a:schemeClr val="accent1"/>
              </a:buClr>
              <a:buFontTx/>
              <a:buChar char="o"/>
            </a:pPr>
            <a:r>
              <a:rPr lang="es-MX" dirty="0">
                <a:solidFill>
                  <a:srgbClr val="9999FF"/>
                </a:solidFill>
              </a:rPr>
              <a:t>Costos de Falla</a:t>
            </a:r>
          </a:p>
          <a:p>
            <a:pPr algn="just">
              <a:lnSpc>
                <a:spcPct val="90000"/>
              </a:lnSpc>
              <a:buClr>
                <a:schemeClr val="accent1"/>
              </a:buClr>
              <a:buFontTx/>
              <a:buChar char="o"/>
            </a:pPr>
            <a:r>
              <a:rPr lang="es-MX" dirty="0">
                <a:solidFill>
                  <a:srgbClr val="9999FF"/>
                </a:solidFill>
              </a:rPr>
              <a:t>Costos de Retrabajo, desperdicio (Costos de Calidad)</a:t>
            </a:r>
          </a:p>
          <a:p>
            <a:pPr algn="just">
              <a:lnSpc>
                <a:spcPct val="90000"/>
              </a:lnSpc>
              <a:buClr>
                <a:schemeClr val="accent1"/>
              </a:buClr>
              <a:buFontTx/>
              <a:buChar char="o"/>
            </a:pPr>
            <a:r>
              <a:rPr lang="es-MX" dirty="0">
                <a:solidFill>
                  <a:srgbClr val="9999FF"/>
                </a:solidFill>
              </a:rPr>
              <a:t>Beneficios derivados del mejoramiento continuo / Reingeniería</a:t>
            </a:r>
          </a:p>
          <a:p>
            <a:pPr algn="just">
              <a:lnSpc>
                <a:spcPct val="90000"/>
              </a:lnSpc>
              <a:buClr>
                <a:schemeClr val="accent1"/>
              </a:buClr>
              <a:buFontTx/>
              <a:buChar char="o"/>
            </a:pPr>
            <a:r>
              <a:rPr lang="es-MX" dirty="0">
                <a:solidFill>
                  <a:srgbClr val="9999FF"/>
                </a:solidFill>
              </a:rPr>
              <a:t>Eficiencia en el uso de activos</a:t>
            </a:r>
            <a:endParaRPr lang="es-PE" dirty="0">
              <a:solidFill>
                <a:srgbClr val="9999FF"/>
              </a:solidFill>
            </a:endParaRPr>
          </a:p>
        </p:txBody>
      </p:sp>
    </p:spTree>
    <p:extLst>
      <p:ext uri="{BB962C8B-B14F-4D97-AF65-F5344CB8AC3E}">
        <p14:creationId xmlns:p14="http://schemas.microsoft.com/office/powerpoint/2010/main" val="3368381679"/>
      </p:ext>
    </p:extLst>
  </p:cSld>
  <p:clrMapOvr>
    <a:masterClrMapping/>
  </p:clrMapOvr>
  <p:transition spd="slow">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4"/>
          <p:cNvSpPr>
            <a:spLocks noGrp="1"/>
          </p:cNvSpPr>
          <p:nvPr>
            <p:ph type="ftr" sz="quarter" idx="11"/>
          </p:nvPr>
        </p:nvSpPr>
        <p:spPr/>
        <p:txBody>
          <a:bodyPr/>
          <a:lstStyle/>
          <a:p>
            <a:r>
              <a:rPr lang="es-PE" dirty="0" smtClean="0"/>
              <a:t>CPC. Yónel Chocano Figueroa. Docente de la Facultad de Ciencias Contables y Financieras</a:t>
            </a:r>
            <a:endParaRPr lang="es-PE" dirty="0"/>
          </a:p>
        </p:txBody>
      </p:sp>
      <p:sp>
        <p:nvSpPr>
          <p:cNvPr id="5" name="Marcador de número de diapositiva 5"/>
          <p:cNvSpPr>
            <a:spLocks noGrp="1"/>
          </p:cNvSpPr>
          <p:nvPr>
            <p:ph type="sldNum" sz="quarter" idx="12"/>
          </p:nvPr>
        </p:nvSpPr>
        <p:spPr/>
        <p:txBody>
          <a:bodyPr/>
          <a:lstStyle/>
          <a:p>
            <a:fld id="{D53074F0-CB6F-4B91-A6E0-DB7D98F5DBAD}" type="slidenum">
              <a:rPr lang="es-PE"/>
              <a:pPr/>
              <a:t>15</a:t>
            </a:fld>
            <a:endParaRPr lang="es-PE" dirty="0"/>
          </a:p>
        </p:txBody>
      </p:sp>
      <p:sp>
        <p:nvSpPr>
          <p:cNvPr id="34818" name="Rectangle 2"/>
          <p:cNvSpPr>
            <a:spLocks noGrp="1" noChangeArrowheads="1"/>
          </p:cNvSpPr>
          <p:nvPr>
            <p:ph type="title"/>
          </p:nvPr>
        </p:nvSpPr>
        <p:spPr>
          <a:xfrm>
            <a:off x="646111" y="452717"/>
            <a:ext cx="9404723" cy="1896783"/>
          </a:xfrm>
        </p:spPr>
        <p:txBody>
          <a:bodyPr/>
          <a:lstStyle/>
          <a:p>
            <a:pPr algn="ctr"/>
            <a:r>
              <a:rPr lang="es-MX" sz="3600" dirty="0">
                <a:solidFill>
                  <a:srgbClr val="FF0000"/>
                </a:solidFill>
              </a:rPr>
              <a:t>PERSPECTIVA INNOVACIÓN Y APRENDIZAJE</a:t>
            </a:r>
            <a:r>
              <a:rPr lang="es-MX" sz="4000" dirty="0">
                <a:solidFill>
                  <a:srgbClr val="FF0000"/>
                </a:solidFill>
              </a:rPr>
              <a:t> </a:t>
            </a:r>
            <a:r>
              <a:rPr lang="es-MX" sz="2400" dirty="0">
                <a:solidFill>
                  <a:schemeClr val="accent2"/>
                </a:solidFill>
              </a:rPr>
              <a:t>Asegurando la permanencia y la creación de valor hacia el futuro</a:t>
            </a:r>
            <a:endParaRPr lang="es-PE" sz="4000" dirty="0"/>
          </a:p>
        </p:txBody>
      </p:sp>
      <p:sp>
        <p:nvSpPr>
          <p:cNvPr id="34819" name="Rectangle 3"/>
          <p:cNvSpPr>
            <a:spLocks noGrp="1" noChangeArrowheads="1"/>
          </p:cNvSpPr>
          <p:nvPr>
            <p:ph type="body" idx="1"/>
          </p:nvPr>
        </p:nvSpPr>
        <p:spPr>
          <a:xfrm>
            <a:off x="2135188" y="2349501"/>
            <a:ext cx="7772400" cy="4035425"/>
          </a:xfrm>
        </p:spPr>
        <p:txBody>
          <a:bodyPr/>
          <a:lstStyle/>
          <a:p>
            <a:pPr algn="just">
              <a:buClr>
                <a:srgbClr val="0000FF"/>
              </a:buClr>
            </a:pPr>
            <a:r>
              <a:rPr lang="es-MX" sz="3600" dirty="0">
                <a:solidFill>
                  <a:srgbClr val="99FF33"/>
                </a:solidFill>
              </a:rPr>
              <a:t>Abiertas y dispuestas al cambio</a:t>
            </a:r>
          </a:p>
          <a:p>
            <a:pPr>
              <a:buClr>
                <a:srgbClr val="0000FF"/>
              </a:buClr>
            </a:pPr>
            <a:r>
              <a:rPr lang="es-MX" sz="3600" dirty="0">
                <a:solidFill>
                  <a:srgbClr val="99FF33"/>
                </a:solidFill>
              </a:rPr>
              <a:t>Seguir creando</a:t>
            </a:r>
          </a:p>
          <a:p>
            <a:pPr algn="just">
              <a:buClr>
                <a:srgbClr val="99FF66"/>
              </a:buClr>
              <a:buFontTx/>
              <a:buNone/>
            </a:pPr>
            <a:r>
              <a:rPr lang="es-MX" sz="3600" dirty="0">
                <a:solidFill>
                  <a:srgbClr val="33CCFF"/>
                </a:solidFill>
              </a:rPr>
              <a:t>	</a:t>
            </a:r>
            <a:r>
              <a:rPr lang="es-MX" sz="2400" dirty="0">
                <a:solidFill>
                  <a:srgbClr val="33CCFF"/>
                </a:solidFill>
              </a:rPr>
              <a:t>Se refiere a los objetivos e indicadores que sirven como plataforma o motor del desempeño futuro de la empresa y reflejan su capacidad para adaptarse a nuevas realidades, cambiar y mejorar.</a:t>
            </a:r>
            <a:endParaRPr lang="es-PE" sz="2400" dirty="0">
              <a:solidFill>
                <a:srgbClr val="33CCFF"/>
              </a:solidFill>
            </a:endParaRPr>
          </a:p>
        </p:txBody>
      </p:sp>
    </p:spTree>
    <p:extLst>
      <p:ext uri="{BB962C8B-B14F-4D97-AF65-F5344CB8AC3E}">
        <p14:creationId xmlns:p14="http://schemas.microsoft.com/office/powerpoint/2010/main" val="3478592058"/>
      </p:ext>
    </p:extLst>
  </p:cSld>
  <p:clrMapOvr>
    <a:masterClrMapping/>
  </p:clrMapOvr>
  <p:transition spd="slow">
    <p:sndAc>
      <p:stSnd>
        <p:snd r:embed="rId2" name="laser.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pie de página 5"/>
          <p:cNvSpPr>
            <a:spLocks noGrp="1"/>
          </p:cNvSpPr>
          <p:nvPr>
            <p:ph type="ftr" sz="quarter" idx="11"/>
          </p:nvPr>
        </p:nvSpPr>
        <p:spPr/>
        <p:txBody>
          <a:bodyPr/>
          <a:lstStyle/>
          <a:p>
            <a:r>
              <a:rPr lang="es-PE" dirty="0" smtClean="0"/>
              <a:t>CPC. Yónel Chocano Figueroa. Docente de la Facultad de Ciencias Contables y Financieras</a:t>
            </a:r>
            <a:endParaRPr lang="es-PE" dirty="0"/>
          </a:p>
        </p:txBody>
      </p:sp>
      <p:sp>
        <p:nvSpPr>
          <p:cNvPr id="6" name="Marcador de número de diapositiva 6"/>
          <p:cNvSpPr>
            <a:spLocks noGrp="1"/>
          </p:cNvSpPr>
          <p:nvPr>
            <p:ph type="sldNum" sz="quarter" idx="12"/>
          </p:nvPr>
        </p:nvSpPr>
        <p:spPr/>
        <p:txBody>
          <a:bodyPr/>
          <a:lstStyle/>
          <a:p>
            <a:fld id="{AA1E8005-5305-4F4F-B76D-4FD517FCE5F2}" type="slidenum">
              <a:rPr lang="es-PE"/>
              <a:pPr/>
              <a:t>16</a:t>
            </a:fld>
            <a:endParaRPr lang="es-PE" dirty="0"/>
          </a:p>
        </p:txBody>
      </p:sp>
      <p:sp>
        <p:nvSpPr>
          <p:cNvPr id="69634" name="Rectangle 2"/>
          <p:cNvSpPr>
            <a:spLocks noGrp="1" noChangeArrowheads="1"/>
          </p:cNvSpPr>
          <p:nvPr>
            <p:ph type="title"/>
          </p:nvPr>
        </p:nvSpPr>
        <p:spPr/>
        <p:txBody>
          <a:bodyPr/>
          <a:lstStyle/>
          <a:p>
            <a:pPr algn="ctr"/>
            <a:r>
              <a:rPr lang="es-MX" sz="3600" dirty="0">
                <a:solidFill>
                  <a:srgbClr val="FF0000"/>
                </a:solidFill>
              </a:rPr>
              <a:t>PERSPECTIVA INNOVACIÓN Y APRENDIZAJE</a:t>
            </a:r>
            <a:r>
              <a:rPr lang="es-MX" sz="4000" dirty="0">
                <a:solidFill>
                  <a:srgbClr val="FF0000"/>
                </a:solidFill>
              </a:rPr>
              <a:t> </a:t>
            </a:r>
            <a:r>
              <a:rPr lang="es-MX" sz="2400" dirty="0">
                <a:solidFill>
                  <a:schemeClr val="accent2"/>
                </a:solidFill>
              </a:rPr>
              <a:t>Asegurando la permanencia y la creación de valor hacia el futuro</a:t>
            </a:r>
            <a:endParaRPr lang="es-PE" sz="4000" dirty="0"/>
          </a:p>
        </p:txBody>
      </p:sp>
      <p:sp>
        <p:nvSpPr>
          <p:cNvPr id="69635" name="Rectangle 3"/>
          <p:cNvSpPr>
            <a:spLocks noGrp="1" noChangeArrowheads="1"/>
          </p:cNvSpPr>
          <p:nvPr>
            <p:ph type="body" sz="half" idx="1"/>
          </p:nvPr>
        </p:nvSpPr>
        <p:spPr>
          <a:xfrm>
            <a:off x="4943475" y="2276475"/>
            <a:ext cx="5113338" cy="4114800"/>
          </a:xfrm>
        </p:spPr>
        <p:txBody>
          <a:bodyPr/>
          <a:lstStyle/>
          <a:p>
            <a:pPr algn="just">
              <a:lnSpc>
                <a:spcPct val="90000"/>
              </a:lnSpc>
              <a:buClr>
                <a:srgbClr val="0000FF"/>
              </a:buClr>
              <a:buFontTx/>
              <a:buNone/>
            </a:pPr>
            <a:r>
              <a:rPr lang="es-MX" sz="1800" dirty="0">
                <a:solidFill>
                  <a:srgbClr val="33CCFF"/>
                </a:solidFill>
              </a:rPr>
              <a:t> 	</a:t>
            </a:r>
            <a:r>
              <a:rPr lang="es-MX" dirty="0">
                <a:solidFill>
                  <a:srgbClr val="66FFCC"/>
                </a:solidFill>
              </a:rPr>
              <a:t>Estas capacidades están fundamentadas en las competencias medulares del negocio, que incluyen las competencias de su gente, el uso de la tecnología como impulsor del valor, la disponibilidad de información estratégica que asegure una oportuna toma de decisiones y la creación de un clima cultural propio para afianzar las acciones transformadores del negocio.</a:t>
            </a:r>
            <a:endParaRPr lang="es-PE" dirty="0">
              <a:solidFill>
                <a:srgbClr val="66FFCC"/>
              </a:solidFill>
            </a:endParaRPr>
          </a:p>
        </p:txBody>
      </p:sp>
      <p:graphicFrame>
        <p:nvGraphicFramePr>
          <p:cNvPr id="69638" name="Object 6"/>
          <p:cNvGraphicFramePr>
            <a:graphicFrameLocks noChangeAspect="1"/>
          </p:cNvGraphicFramePr>
          <p:nvPr>
            <p:ph sz="half" idx="2"/>
          </p:nvPr>
        </p:nvGraphicFramePr>
        <p:xfrm>
          <a:off x="2566989" y="2276476"/>
          <a:ext cx="1944687" cy="3960813"/>
        </p:xfrm>
        <a:graphic>
          <a:graphicData uri="http://schemas.openxmlformats.org/presentationml/2006/ole">
            <mc:AlternateContent xmlns:mc="http://schemas.openxmlformats.org/markup-compatibility/2006">
              <mc:Choice xmlns:v="urn:schemas-microsoft-com:vml" Requires="v">
                <p:oleObj spid="_x0000_s5123" name="Imagen" r:id="rId4" imgW="1308240" imgH="1558440" progId="MS_ClipArt_Gallery.2">
                  <p:embed/>
                </p:oleObj>
              </mc:Choice>
              <mc:Fallback>
                <p:oleObj name="Imagen" r:id="rId4" imgW="1308240" imgH="155844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66989" y="2276476"/>
                        <a:ext cx="1944687" cy="3960813"/>
                      </a:xfrm>
                      <a:prstGeom prst="rect">
                        <a:avLst/>
                      </a:prstGeom>
                      <a:noFill/>
                      <a:ln w="57150">
                        <a:solidFill>
                          <a:srgbClr val="FF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1702751"/>
      </p:ext>
    </p:extLst>
  </p:cSld>
  <p:clrMapOvr>
    <a:masterClrMapping/>
  </p:clrMapOvr>
  <p:transition spd="slow">
    <p:sndAc>
      <p:stSnd>
        <p:snd r:embed="rId3" name="laser.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pie de página 5"/>
          <p:cNvSpPr>
            <a:spLocks noGrp="1"/>
          </p:cNvSpPr>
          <p:nvPr>
            <p:ph type="ftr" sz="quarter" idx="11"/>
          </p:nvPr>
        </p:nvSpPr>
        <p:spPr/>
        <p:txBody>
          <a:bodyPr/>
          <a:lstStyle/>
          <a:p>
            <a:r>
              <a:rPr lang="es-PE" dirty="0" smtClean="0"/>
              <a:t>CPC. Yónel Chocano Figueroa. Docente de la Facultad de Ciencias Contables y Financieras</a:t>
            </a:r>
            <a:endParaRPr lang="es-PE" dirty="0"/>
          </a:p>
        </p:txBody>
      </p:sp>
      <p:sp>
        <p:nvSpPr>
          <p:cNvPr id="6" name="Marcador de número de diapositiva 6"/>
          <p:cNvSpPr>
            <a:spLocks noGrp="1"/>
          </p:cNvSpPr>
          <p:nvPr>
            <p:ph type="sldNum" sz="quarter" idx="12"/>
          </p:nvPr>
        </p:nvSpPr>
        <p:spPr/>
        <p:txBody>
          <a:bodyPr/>
          <a:lstStyle/>
          <a:p>
            <a:fld id="{DDE79974-16F4-43AE-A960-231DEC96CB9D}" type="slidenum">
              <a:rPr lang="es-PE"/>
              <a:pPr/>
              <a:t>17</a:t>
            </a:fld>
            <a:endParaRPr lang="es-PE" dirty="0"/>
          </a:p>
        </p:txBody>
      </p:sp>
      <p:sp>
        <p:nvSpPr>
          <p:cNvPr id="72706" name="Rectangle 2"/>
          <p:cNvSpPr>
            <a:spLocks noGrp="1" noChangeArrowheads="1"/>
          </p:cNvSpPr>
          <p:nvPr>
            <p:ph type="title"/>
          </p:nvPr>
        </p:nvSpPr>
        <p:spPr/>
        <p:txBody>
          <a:bodyPr/>
          <a:lstStyle/>
          <a:p>
            <a:pPr algn="ctr"/>
            <a:r>
              <a:rPr lang="es-MX" sz="3600" dirty="0">
                <a:solidFill>
                  <a:srgbClr val="FF0000"/>
                </a:solidFill>
              </a:rPr>
              <a:t>PERSPECTIVA INNOVACIÓN Y APRENDIZAJE</a:t>
            </a:r>
            <a:r>
              <a:rPr lang="es-MX" sz="4000" dirty="0">
                <a:solidFill>
                  <a:srgbClr val="FF0000"/>
                </a:solidFill>
              </a:rPr>
              <a:t> </a:t>
            </a:r>
            <a:r>
              <a:rPr lang="es-MX" sz="2400" dirty="0">
                <a:solidFill>
                  <a:schemeClr val="accent2"/>
                </a:solidFill>
              </a:rPr>
              <a:t>Asegurando la permanencia y la creación de valor hacia el futuro</a:t>
            </a:r>
            <a:endParaRPr lang="es-PE" sz="4000" dirty="0"/>
          </a:p>
        </p:txBody>
      </p:sp>
      <p:sp>
        <p:nvSpPr>
          <p:cNvPr id="72707" name="Rectangle 3"/>
          <p:cNvSpPr>
            <a:spLocks noGrp="1" noChangeArrowheads="1"/>
          </p:cNvSpPr>
          <p:nvPr>
            <p:ph type="body" sz="half" idx="1"/>
          </p:nvPr>
        </p:nvSpPr>
        <p:spPr>
          <a:xfrm>
            <a:off x="4656139" y="2276475"/>
            <a:ext cx="5400675" cy="4114800"/>
          </a:xfrm>
        </p:spPr>
        <p:txBody>
          <a:bodyPr/>
          <a:lstStyle/>
          <a:p>
            <a:pPr algn="just">
              <a:lnSpc>
                <a:spcPct val="80000"/>
              </a:lnSpc>
              <a:buClr>
                <a:srgbClr val="0000FF"/>
              </a:buClr>
              <a:buFontTx/>
              <a:buNone/>
            </a:pPr>
            <a:r>
              <a:rPr lang="es-MX" sz="1400" dirty="0">
                <a:solidFill>
                  <a:srgbClr val="33CCFF"/>
                </a:solidFill>
              </a:rPr>
              <a:t> 	</a:t>
            </a:r>
            <a:r>
              <a:rPr lang="es-MX" dirty="0">
                <a:solidFill>
                  <a:srgbClr val="99FF33"/>
                </a:solidFill>
              </a:rPr>
              <a:t>Frecuentemente como resultado de la focalización en objetivos financieros de corto plazo, los gerentes toman decisiones que desmejoran la preparación de las capacidades futuras de su gente, de sus sistemas, tecnologías y procesos organizacionales. </a:t>
            </a:r>
            <a:r>
              <a:rPr lang="es-MX" dirty="0">
                <a:solidFill>
                  <a:srgbClr val="CCFFFF"/>
                </a:solidFill>
              </a:rPr>
              <a:t>Una actitud sostenida en sentido puede conducir a graves situaciones en el sostenimiento futuro del negocio, bloqueando las oportunidades de creciente creación de valor dentro de la corporación.</a:t>
            </a:r>
            <a:endParaRPr lang="es-PE" dirty="0">
              <a:solidFill>
                <a:srgbClr val="66FFCC"/>
              </a:solidFill>
            </a:endParaRPr>
          </a:p>
        </p:txBody>
      </p:sp>
      <p:graphicFrame>
        <p:nvGraphicFramePr>
          <p:cNvPr id="72710" name="Object 6"/>
          <p:cNvGraphicFramePr>
            <a:graphicFrameLocks noChangeAspect="1"/>
          </p:cNvGraphicFramePr>
          <p:nvPr>
            <p:ph sz="half" idx="2"/>
          </p:nvPr>
        </p:nvGraphicFramePr>
        <p:xfrm>
          <a:off x="1919288" y="2492376"/>
          <a:ext cx="2881312" cy="3744913"/>
        </p:xfrm>
        <a:graphic>
          <a:graphicData uri="http://schemas.openxmlformats.org/presentationml/2006/ole">
            <mc:AlternateContent xmlns:mc="http://schemas.openxmlformats.org/markup-compatibility/2006">
              <mc:Choice xmlns:v="urn:schemas-microsoft-com:vml" Requires="v">
                <p:oleObj spid="_x0000_s6147" name="Imagen" r:id="rId4" imgW="4952880" imgH="3474720" progId="MS_ClipArt_Gallery.2">
                  <p:embed/>
                </p:oleObj>
              </mc:Choice>
              <mc:Fallback>
                <p:oleObj name="Imagen" r:id="rId4" imgW="4952880" imgH="347472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19288" y="2492376"/>
                        <a:ext cx="2881312" cy="3744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088899138"/>
      </p:ext>
    </p:extLst>
  </p:cSld>
  <p:clrMapOvr>
    <a:masterClrMapping/>
  </p:clrMapOvr>
  <p:transition spd="slow">
    <p:sndAc>
      <p:stSnd>
        <p:snd r:embed="rId3" name="laser.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pie de página 5"/>
          <p:cNvSpPr>
            <a:spLocks noGrp="1"/>
          </p:cNvSpPr>
          <p:nvPr>
            <p:ph type="ftr" sz="quarter" idx="11"/>
          </p:nvPr>
        </p:nvSpPr>
        <p:spPr/>
        <p:txBody>
          <a:bodyPr/>
          <a:lstStyle/>
          <a:p>
            <a:r>
              <a:rPr lang="es-PE" dirty="0" smtClean="0"/>
              <a:t>CPC. Yónel Chocano Figueroa. Docente de la Facultad de Ciencias Contables y Financieras</a:t>
            </a:r>
            <a:endParaRPr lang="es-PE" dirty="0"/>
          </a:p>
        </p:txBody>
      </p:sp>
      <p:sp>
        <p:nvSpPr>
          <p:cNvPr id="6" name="Marcador de número de diapositiva 6"/>
          <p:cNvSpPr>
            <a:spLocks noGrp="1"/>
          </p:cNvSpPr>
          <p:nvPr>
            <p:ph type="sldNum" sz="quarter" idx="12"/>
          </p:nvPr>
        </p:nvSpPr>
        <p:spPr/>
        <p:txBody>
          <a:bodyPr/>
          <a:lstStyle/>
          <a:p>
            <a:fld id="{5C0AB3F1-CE4E-4367-95A7-4D475B383498}" type="slidenum">
              <a:rPr lang="es-PE"/>
              <a:pPr/>
              <a:t>18</a:t>
            </a:fld>
            <a:endParaRPr lang="es-PE" dirty="0"/>
          </a:p>
        </p:txBody>
      </p:sp>
      <p:sp>
        <p:nvSpPr>
          <p:cNvPr id="73730" name="Rectangle 2"/>
          <p:cNvSpPr>
            <a:spLocks noGrp="1" noChangeArrowheads="1"/>
          </p:cNvSpPr>
          <p:nvPr>
            <p:ph type="title"/>
          </p:nvPr>
        </p:nvSpPr>
        <p:spPr/>
        <p:txBody>
          <a:bodyPr/>
          <a:lstStyle/>
          <a:p>
            <a:pPr algn="ctr"/>
            <a:r>
              <a:rPr lang="es-MX" sz="3600" dirty="0">
                <a:solidFill>
                  <a:srgbClr val="FF0000"/>
                </a:solidFill>
              </a:rPr>
              <a:t>PERSPECTIVA INNOVACIÓN Y APRENDIZAJE</a:t>
            </a:r>
            <a:r>
              <a:rPr lang="es-MX" sz="4000" dirty="0"/>
              <a:t> </a:t>
            </a:r>
            <a:r>
              <a:rPr lang="es-MX" sz="2400" dirty="0">
                <a:solidFill>
                  <a:schemeClr val="accent2"/>
                </a:solidFill>
              </a:rPr>
              <a:t>Asegurando la permanencia y la creación de valor hacia el futuro</a:t>
            </a:r>
            <a:endParaRPr lang="es-PE" sz="4000" dirty="0"/>
          </a:p>
        </p:txBody>
      </p:sp>
      <p:sp>
        <p:nvSpPr>
          <p:cNvPr id="73731" name="Rectangle 3"/>
          <p:cNvSpPr>
            <a:spLocks noGrp="1" noChangeArrowheads="1"/>
          </p:cNvSpPr>
          <p:nvPr>
            <p:ph type="body" sz="half" idx="1"/>
          </p:nvPr>
        </p:nvSpPr>
        <p:spPr>
          <a:xfrm>
            <a:off x="4656139" y="2276475"/>
            <a:ext cx="5400675" cy="4114800"/>
          </a:xfrm>
        </p:spPr>
        <p:txBody>
          <a:bodyPr/>
          <a:lstStyle/>
          <a:p>
            <a:pPr algn="just">
              <a:lnSpc>
                <a:spcPct val="80000"/>
              </a:lnSpc>
              <a:buClr>
                <a:srgbClr val="0000FF"/>
              </a:buClr>
              <a:buFontTx/>
              <a:buNone/>
            </a:pPr>
            <a:r>
              <a:rPr lang="es-MX" dirty="0">
                <a:solidFill>
                  <a:srgbClr val="CCFFFF"/>
                </a:solidFill>
              </a:rPr>
              <a:t>	La tendencia actual es la consideración de estos elementos como activos importantes en el desempeño del negocio, que merecen atención relevante. </a:t>
            </a:r>
            <a:r>
              <a:rPr lang="es-MX" dirty="0">
                <a:solidFill>
                  <a:srgbClr val="99FF33"/>
                </a:solidFill>
              </a:rPr>
              <a:t>Esta perspectiva dentro del BSC refuerza la importancia de invertir para crear valor futuro, y no solamente en las áreas tradicionales de desarrollo de nuevas instalaciones o nuevos equipos, que sin duda son importantes, pero que hoy en día, por sí solas, no dan respuesta a las nuevas realidades de los negocios.</a:t>
            </a:r>
            <a:endParaRPr lang="es-PE" dirty="0">
              <a:solidFill>
                <a:srgbClr val="99FF33"/>
              </a:solidFill>
            </a:endParaRPr>
          </a:p>
        </p:txBody>
      </p:sp>
      <p:graphicFrame>
        <p:nvGraphicFramePr>
          <p:cNvPr id="73734" name="Object 6"/>
          <p:cNvGraphicFramePr>
            <a:graphicFrameLocks noChangeAspect="1"/>
          </p:cNvGraphicFramePr>
          <p:nvPr>
            <p:ph sz="half" idx="2"/>
          </p:nvPr>
        </p:nvGraphicFramePr>
        <p:xfrm>
          <a:off x="2063751" y="2565400"/>
          <a:ext cx="2663825" cy="3455988"/>
        </p:xfrm>
        <a:graphic>
          <a:graphicData uri="http://schemas.openxmlformats.org/presentationml/2006/ole">
            <mc:AlternateContent xmlns:mc="http://schemas.openxmlformats.org/markup-compatibility/2006">
              <mc:Choice xmlns:v="urn:schemas-microsoft-com:vml" Requires="v">
                <p:oleObj spid="_x0000_s7171" name="Imagen" r:id="rId4" imgW="1638000" imgH="896760" progId="MS_ClipArt_Gallery.2">
                  <p:embed/>
                </p:oleObj>
              </mc:Choice>
              <mc:Fallback>
                <p:oleObj name="Imagen" r:id="rId4" imgW="1638000" imgH="89676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3751" y="2565400"/>
                        <a:ext cx="2663825" cy="3455988"/>
                      </a:xfrm>
                      <a:prstGeom prst="rect">
                        <a:avLst/>
                      </a:prstGeom>
                      <a:solidFill>
                        <a:srgbClr val="FFFF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437794578"/>
      </p:ext>
    </p:extLst>
  </p:cSld>
  <p:clrMapOvr>
    <a:masterClrMapping/>
  </p:clrMapOvr>
  <p:transition spd="slow">
    <p:sndAc>
      <p:stSnd>
        <p:snd r:embed="rId3" name="laser.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pie de página 5"/>
          <p:cNvSpPr>
            <a:spLocks noGrp="1"/>
          </p:cNvSpPr>
          <p:nvPr>
            <p:ph type="ftr" sz="quarter" idx="11"/>
          </p:nvPr>
        </p:nvSpPr>
        <p:spPr/>
        <p:txBody>
          <a:bodyPr/>
          <a:lstStyle/>
          <a:p>
            <a:r>
              <a:rPr lang="es-PE" dirty="0" smtClean="0"/>
              <a:t>CPC. Yónel Chocano Figueroa. Docente de la Facultad de Ciencias Contables y Financieras</a:t>
            </a:r>
            <a:endParaRPr lang="es-PE" dirty="0"/>
          </a:p>
        </p:txBody>
      </p:sp>
      <p:sp>
        <p:nvSpPr>
          <p:cNvPr id="6" name="Marcador de número de diapositiva 6"/>
          <p:cNvSpPr>
            <a:spLocks noGrp="1"/>
          </p:cNvSpPr>
          <p:nvPr>
            <p:ph type="sldNum" sz="quarter" idx="12"/>
          </p:nvPr>
        </p:nvSpPr>
        <p:spPr/>
        <p:txBody>
          <a:bodyPr/>
          <a:lstStyle/>
          <a:p>
            <a:fld id="{942346E6-FE7F-4728-98A1-EB3306F6951E}" type="slidenum">
              <a:rPr lang="es-PE"/>
              <a:pPr/>
              <a:t>19</a:t>
            </a:fld>
            <a:endParaRPr lang="es-PE" dirty="0"/>
          </a:p>
        </p:txBody>
      </p:sp>
      <p:sp>
        <p:nvSpPr>
          <p:cNvPr id="74754" name="Rectangle 2"/>
          <p:cNvSpPr>
            <a:spLocks noGrp="1" noChangeArrowheads="1"/>
          </p:cNvSpPr>
          <p:nvPr>
            <p:ph type="title"/>
          </p:nvPr>
        </p:nvSpPr>
        <p:spPr>
          <a:xfrm>
            <a:off x="1524001" y="404814"/>
            <a:ext cx="7915275" cy="1462087"/>
          </a:xfrm>
        </p:spPr>
        <p:txBody>
          <a:bodyPr/>
          <a:lstStyle/>
          <a:p>
            <a:pPr algn="ctr"/>
            <a:r>
              <a:rPr lang="es-MX" sz="3200" dirty="0">
                <a:solidFill>
                  <a:srgbClr val="FF0000"/>
                </a:solidFill>
              </a:rPr>
              <a:t>PERSPECTIVA INNOVACIÓN Y APRENDIZAJE</a:t>
            </a:r>
            <a:r>
              <a:rPr lang="es-MX" sz="4000" dirty="0">
                <a:solidFill>
                  <a:srgbClr val="FF0000"/>
                </a:solidFill>
              </a:rPr>
              <a:t> </a:t>
            </a:r>
            <a:r>
              <a:rPr lang="es-MX" sz="2400" dirty="0">
                <a:solidFill>
                  <a:schemeClr val="accent2"/>
                </a:solidFill>
              </a:rPr>
              <a:t>Asegurando la permanencia y la creación de valor hacia el futuro</a:t>
            </a:r>
            <a:endParaRPr lang="es-PE" sz="4000" dirty="0"/>
          </a:p>
        </p:txBody>
      </p:sp>
      <p:sp>
        <p:nvSpPr>
          <p:cNvPr id="74755" name="Rectangle 3"/>
          <p:cNvSpPr>
            <a:spLocks noGrp="1" noChangeArrowheads="1"/>
          </p:cNvSpPr>
          <p:nvPr>
            <p:ph type="body" sz="half" idx="1"/>
          </p:nvPr>
        </p:nvSpPr>
        <p:spPr>
          <a:xfrm>
            <a:off x="2135189" y="2133600"/>
            <a:ext cx="5832475" cy="4724400"/>
          </a:xfrm>
        </p:spPr>
        <p:txBody>
          <a:bodyPr>
            <a:normAutofit lnSpcReduction="10000"/>
          </a:bodyPr>
          <a:lstStyle/>
          <a:p>
            <a:pPr algn="just">
              <a:lnSpc>
                <a:spcPct val="80000"/>
              </a:lnSpc>
              <a:buClr>
                <a:srgbClr val="0000FF"/>
              </a:buClr>
              <a:buFontTx/>
              <a:buNone/>
            </a:pPr>
            <a:r>
              <a:rPr lang="es-MX" sz="1800" dirty="0">
                <a:solidFill>
                  <a:srgbClr val="99FF33"/>
                </a:solidFill>
              </a:rPr>
              <a:t>	</a:t>
            </a:r>
            <a:r>
              <a:rPr lang="es-MX" dirty="0">
                <a:solidFill>
                  <a:srgbClr val="99FF33"/>
                </a:solidFill>
              </a:rPr>
              <a:t>Algunos indicadores típicos de estas perspectiva incluyen:</a:t>
            </a:r>
          </a:p>
          <a:p>
            <a:pPr algn="just">
              <a:lnSpc>
                <a:spcPct val="80000"/>
              </a:lnSpc>
              <a:buClr>
                <a:srgbClr val="0000FF"/>
              </a:buClr>
              <a:buFont typeface="Wingdings" panose="05000000000000000000" pitchFamily="2" charset="2"/>
              <a:buChar char="Ø"/>
            </a:pPr>
            <a:r>
              <a:rPr lang="es-MX" dirty="0">
                <a:solidFill>
                  <a:schemeClr val="accent1"/>
                </a:solidFill>
              </a:rPr>
              <a:t>Brecha de Competencias Clave (personal)</a:t>
            </a:r>
          </a:p>
          <a:p>
            <a:pPr algn="just">
              <a:lnSpc>
                <a:spcPct val="80000"/>
              </a:lnSpc>
              <a:buClr>
                <a:srgbClr val="0000FF"/>
              </a:buClr>
              <a:buFont typeface="Wingdings" panose="05000000000000000000" pitchFamily="2" charset="2"/>
              <a:buChar char="Ø"/>
            </a:pPr>
            <a:r>
              <a:rPr lang="es-MX" dirty="0">
                <a:solidFill>
                  <a:srgbClr val="66FFCC"/>
                </a:solidFill>
              </a:rPr>
              <a:t>Desarrollo de Competencias Clave</a:t>
            </a:r>
          </a:p>
          <a:p>
            <a:pPr algn="just">
              <a:lnSpc>
                <a:spcPct val="80000"/>
              </a:lnSpc>
              <a:buClr>
                <a:srgbClr val="0000FF"/>
              </a:buClr>
              <a:buFont typeface="Wingdings" panose="05000000000000000000" pitchFamily="2" charset="2"/>
              <a:buChar char="Ø"/>
            </a:pPr>
            <a:r>
              <a:rPr lang="es-MX" dirty="0">
                <a:solidFill>
                  <a:srgbClr val="FFFF66"/>
                </a:solidFill>
              </a:rPr>
              <a:t>Retención de personal clave</a:t>
            </a:r>
          </a:p>
          <a:p>
            <a:pPr algn="just">
              <a:lnSpc>
                <a:spcPct val="80000"/>
              </a:lnSpc>
              <a:buClr>
                <a:srgbClr val="0000FF"/>
              </a:buClr>
              <a:buFont typeface="Wingdings" panose="05000000000000000000" pitchFamily="2" charset="2"/>
              <a:buChar char="Ø"/>
            </a:pPr>
            <a:r>
              <a:rPr lang="es-MX" dirty="0">
                <a:solidFill>
                  <a:srgbClr val="9999FF"/>
                </a:solidFill>
              </a:rPr>
              <a:t>Captura y aplicación de tecnologías y valor generado</a:t>
            </a:r>
          </a:p>
          <a:p>
            <a:pPr algn="just">
              <a:lnSpc>
                <a:spcPct val="80000"/>
              </a:lnSpc>
              <a:buClr>
                <a:srgbClr val="0000FF"/>
              </a:buClr>
              <a:buFont typeface="Wingdings" panose="05000000000000000000" pitchFamily="2" charset="2"/>
              <a:buChar char="Ø"/>
            </a:pPr>
            <a:r>
              <a:rPr lang="es-MX" dirty="0">
                <a:solidFill>
                  <a:srgbClr val="FF9999"/>
                </a:solidFill>
              </a:rPr>
              <a:t>Ciclo de Toma de Decisiones Clave</a:t>
            </a:r>
          </a:p>
          <a:p>
            <a:pPr algn="just">
              <a:lnSpc>
                <a:spcPct val="80000"/>
              </a:lnSpc>
              <a:buClr>
                <a:srgbClr val="0000FF"/>
              </a:buClr>
              <a:buFont typeface="Wingdings" panose="05000000000000000000" pitchFamily="2" charset="2"/>
              <a:buChar char="Ø"/>
            </a:pPr>
            <a:r>
              <a:rPr lang="es-MX" dirty="0">
                <a:solidFill>
                  <a:srgbClr val="CCFFFF"/>
                </a:solidFill>
              </a:rPr>
              <a:t>Disponibilidad y Uso de Información Estratégica</a:t>
            </a:r>
          </a:p>
          <a:p>
            <a:pPr algn="just">
              <a:lnSpc>
                <a:spcPct val="80000"/>
              </a:lnSpc>
              <a:buClr>
                <a:srgbClr val="0000FF"/>
              </a:buClr>
              <a:buFont typeface="Wingdings" panose="05000000000000000000" pitchFamily="2" charset="2"/>
              <a:buChar char="Ø"/>
            </a:pPr>
            <a:r>
              <a:rPr lang="es-MX" dirty="0"/>
              <a:t>Progreso en Sistemas de Información Estratégica</a:t>
            </a:r>
          </a:p>
          <a:p>
            <a:pPr algn="just">
              <a:lnSpc>
                <a:spcPct val="80000"/>
              </a:lnSpc>
              <a:buClr>
                <a:srgbClr val="0000FF"/>
              </a:buClr>
              <a:buFont typeface="Wingdings" panose="05000000000000000000" pitchFamily="2" charset="2"/>
              <a:buChar char="Ø"/>
            </a:pPr>
            <a:r>
              <a:rPr lang="es-MX" dirty="0">
                <a:solidFill>
                  <a:srgbClr val="33CC33"/>
                </a:solidFill>
              </a:rPr>
              <a:t>Satisfacción del personal</a:t>
            </a:r>
          </a:p>
          <a:p>
            <a:pPr algn="just">
              <a:lnSpc>
                <a:spcPct val="80000"/>
              </a:lnSpc>
              <a:buClr>
                <a:srgbClr val="0000FF"/>
              </a:buClr>
              <a:buFont typeface="Wingdings" panose="05000000000000000000" pitchFamily="2" charset="2"/>
              <a:buChar char="Ø"/>
            </a:pPr>
            <a:r>
              <a:rPr lang="es-MX" dirty="0">
                <a:solidFill>
                  <a:schemeClr val="folHlink"/>
                </a:solidFill>
              </a:rPr>
              <a:t>Clima Organizacional</a:t>
            </a:r>
            <a:endParaRPr lang="es-PE" dirty="0">
              <a:solidFill>
                <a:schemeClr val="folHlink"/>
              </a:solidFill>
            </a:endParaRPr>
          </a:p>
        </p:txBody>
      </p:sp>
      <p:graphicFrame>
        <p:nvGraphicFramePr>
          <p:cNvPr id="74758" name="Object 6"/>
          <p:cNvGraphicFramePr>
            <a:graphicFrameLocks noChangeAspect="1"/>
          </p:cNvGraphicFramePr>
          <p:nvPr>
            <p:ph sz="half" idx="2"/>
          </p:nvPr>
        </p:nvGraphicFramePr>
        <p:xfrm flipH="1">
          <a:off x="8401051" y="2205039"/>
          <a:ext cx="1395413" cy="3927475"/>
        </p:xfrm>
        <a:graphic>
          <a:graphicData uri="http://schemas.openxmlformats.org/presentationml/2006/ole">
            <mc:AlternateContent xmlns:mc="http://schemas.openxmlformats.org/markup-compatibility/2006">
              <mc:Choice xmlns:v="urn:schemas-microsoft-com:vml" Requires="v">
                <p:oleObj spid="_x0000_s8195" name="Imagen" r:id="rId4" imgW="1395000" imgH="3926880" progId="MS_ClipArt_Gallery.2">
                  <p:embed/>
                </p:oleObj>
              </mc:Choice>
              <mc:Fallback>
                <p:oleObj name="Imagen" r:id="rId4" imgW="1395000" imgH="392688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8401051" y="2205039"/>
                        <a:ext cx="1395413" cy="3927475"/>
                      </a:xfrm>
                      <a:prstGeom prst="rect">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425540728"/>
      </p:ext>
    </p:extLst>
  </p:cSld>
  <p:clrMapOvr>
    <a:masterClrMapping/>
  </p:clrMapOvr>
  <p:transition spd="slow">
    <p:sndAc>
      <p:stSnd>
        <p:snd r:embed="rId3" name="laser.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4"/>
          <p:cNvSpPr>
            <a:spLocks noGrp="1"/>
          </p:cNvSpPr>
          <p:nvPr>
            <p:ph type="ftr" sz="quarter" idx="11"/>
          </p:nvPr>
        </p:nvSpPr>
        <p:spPr/>
        <p:txBody>
          <a:bodyPr/>
          <a:lstStyle/>
          <a:p>
            <a:r>
              <a:rPr lang="es-PE" dirty="0" smtClean="0"/>
              <a:t>CPC. Yónel Chocano Figueroa. Docente de la Facultad de Ciencias Contables y Financieras</a:t>
            </a:r>
            <a:endParaRPr lang="es-PE" dirty="0"/>
          </a:p>
        </p:txBody>
      </p:sp>
      <p:sp>
        <p:nvSpPr>
          <p:cNvPr id="5" name="Marcador de número de diapositiva 5"/>
          <p:cNvSpPr>
            <a:spLocks noGrp="1"/>
          </p:cNvSpPr>
          <p:nvPr>
            <p:ph type="sldNum" sz="quarter" idx="12"/>
          </p:nvPr>
        </p:nvSpPr>
        <p:spPr/>
        <p:txBody>
          <a:bodyPr/>
          <a:lstStyle/>
          <a:p>
            <a:fld id="{B16281E3-978E-40BA-B608-9BCF99D352B7}" type="slidenum">
              <a:rPr lang="es-PE"/>
              <a:pPr/>
              <a:t>2</a:t>
            </a:fld>
            <a:endParaRPr lang="es-PE" dirty="0"/>
          </a:p>
        </p:txBody>
      </p:sp>
      <p:sp>
        <p:nvSpPr>
          <p:cNvPr id="31746" name="Rectangle 2"/>
          <p:cNvSpPr>
            <a:spLocks noGrp="1" noChangeArrowheads="1"/>
          </p:cNvSpPr>
          <p:nvPr>
            <p:ph type="title"/>
          </p:nvPr>
        </p:nvSpPr>
        <p:spPr/>
        <p:txBody>
          <a:bodyPr/>
          <a:lstStyle/>
          <a:p>
            <a:pPr algn="ctr"/>
            <a:r>
              <a:rPr lang="es-MX" sz="4000" dirty="0">
                <a:solidFill>
                  <a:srgbClr val="FFFF00"/>
                </a:solidFill>
              </a:rPr>
              <a:t>BALANCED SCORECARD</a:t>
            </a:r>
            <a:r>
              <a:rPr lang="es-MX" sz="4000" dirty="0"/>
              <a:t/>
            </a:r>
            <a:br>
              <a:rPr lang="es-MX" sz="4000" dirty="0"/>
            </a:br>
            <a:r>
              <a:rPr lang="es-MX" sz="4000" dirty="0">
                <a:solidFill>
                  <a:schemeClr val="tx1"/>
                </a:solidFill>
              </a:rPr>
              <a:t>Robert Kaplan </a:t>
            </a:r>
            <a:r>
              <a:rPr lang="es-MX" sz="4000" dirty="0">
                <a:solidFill>
                  <a:srgbClr val="0000FF"/>
                </a:solidFill>
              </a:rPr>
              <a:t>–</a:t>
            </a:r>
            <a:r>
              <a:rPr lang="es-MX" sz="4000" dirty="0">
                <a:solidFill>
                  <a:schemeClr val="tx1"/>
                </a:solidFill>
              </a:rPr>
              <a:t> David Norton</a:t>
            </a:r>
            <a:endParaRPr lang="es-PE" sz="4000" dirty="0"/>
          </a:p>
        </p:txBody>
      </p:sp>
      <p:sp>
        <p:nvSpPr>
          <p:cNvPr id="31747" name="Rectangle 3"/>
          <p:cNvSpPr>
            <a:spLocks noGrp="1" noChangeArrowheads="1"/>
          </p:cNvSpPr>
          <p:nvPr>
            <p:ph type="body" idx="1"/>
          </p:nvPr>
        </p:nvSpPr>
        <p:spPr/>
        <p:txBody>
          <a:bodyPr/>
          <a:lstStyle/>
          <a:p>
            <a:r>
              <a:rPr lang="es-MX" sz="4000" dirty="0">
                <a:solidFill>
                  <a:srgbClr val="33CCFF"/>
                </a:solidFill>
              </a:rPr>
              <a:t>PERSPECTIVAS:</a:t>
            </a:r>
          </a:p>
          <a:p>
            <a:pPr>
              <a:buClr>
                <a:srgbClr val="0000FF"/>
              </a:buClr>
            </a:pPr>
            <a:r>
              <a:rPr lang="es-MX" sz="3600" dirty="0">
                <a:solidFill>
                  <a:srgbClr val="99FF66"/>
                </a:solidFill>
              </a:rPr>
              <a:t>CLIENTE</a:t>
            </a:r>
          </a:p>
          <a:p>
            <a:pPr>
              <a:buClr>
                <a:srgbClr val="0000FF"/>
              </a:buClr>
            </a:pPr>
            <a:r>
              <a:rPr lang="es-MX" sz="3600" dirty="0">
                <a:solidFill>
                  <a:srgbClr val="99FF66"/>
                </a:solidFill>
              </a:rPr>
              <a:t>NEGOCIO INTERNO</a:t>
            </a:r>
          </a:p>
          <a:p>
            <a:pPr>
              <a:buClr>
                <a:srgbClr val="0000FF"/>
              </a:buClr>
            </a:pPr>
            <a:r>
              <a:rPr lang="es-MX" sz="3600" dirty="0">
                <a:solidFill>
                  <a:srgbClr val="99FF66"/>
                </a:solidFill>
              </a:rPr>
              <a:t>INNOVACIÓN Y APRENDIZAJE</a:t>
            </a:r>
          </a:p>
          <a:p>
            <a:pPr>
              <a:buClr>
                <a:srgbClr val="0000FF"/>
              </a:buClr>
            </a:pPr>
            <a:r>
              <a:rPr lang="es-MX" sz="3600" dirty="0">
                <a:solidFill>
                  <a:srgbClr val="99FF66"/>
                </a:solidFill>
              </a:rPr>
              <a:t>PERSPECTIVA FINANCIERA</a:t>
            </a:r>
            <a:endParaRPr lang="es-PE" sz="3600" dirty="0">
              <a:solidFill>
                <a:srgbClr val="99FF66"/>
              </a:solidFill>
            </a:endParaRPr>
          </a:p>
        </p:txBody>
      </p:sp>
    </p:spTree>
    <p:extLst>
      <p:ext uri="{BB962C8B-B14F-4D97-AF65-F5344CB8AC3E}">
        <p14:creationId xmlns:p14="http://schemas.microsoft.com/office/powerpoint/2010/main" val="740349784"/>
      </p:ext>
    </p:extLst>
  </p:cSld>
  <p:clrMapOvr>
    <a:masterClrMapping/>
  </p:clrMapOvr>
  <p:transition spd="slow">
    <p:sndAc>
      <p:stSnd>
        <p:snd r:embed="rId2" name="breeze.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pie de página 5"/>
          <p:cNvSpPr>
            <a:spLocks noGrp="1"/>
          </p:cNvSpPr>
          <p:nvPr>
            <p:ph type="ftr" sz="quarter" idx="11"/>
          </p:nvPr>
        </p:nvSpPr>
        <p:spPr/>
        <p:txBody>
          <a:bodyPr/>
          <a:lstStyle/>
          <a:p>
            <a:r>
              <a:rPr lang="es-PE" dirty="0" smtClean="0"/>
              <a:t>CPC. Yónel Chocano Figueroa. Docente de la Facultad de Ciencias Contables y Financieras</a:t>
            </a:r>
            <a:endParaRPr lang="es-PE" dirty="0"/>
          </a:p>
        </p:txBody>
      </p:sp>
      <p:sp>
        <p:nvSpPr>
          <p:cNvPr id="7" name="Marcador de número de diapositiva 6"/>
          <p:cNvSpPr>
            <a:spLocks noGrp="1"/>
          </p:cNvSpPr>
          <p:nvPr>
            <p:ph type="sldNum" sz="quarter" idx="12"/>
          </p:nvPr>
        </p:nvSpPr>
        <p:spPr/>
        <p:txBody>
          <a:bodyPr/>
          <a:lstStyle/>
          <a:p>
            <a:fld id="{5E739135-2E70-4D03-A400-B3CD52B3E52E}" type="slidenum">
              <a:rPr lang="es-PE"/>
              <a:pPr/>
              <a:t>20</a:t>
            </a:fld>
            <a:endParaRPr lang="es-PE" dirty="0"/>
          </a:p>
        </p:txBody>
      </p:sp>
      <p:sp>
        <p:nvSpPr>
          <p:cNvPr id="35842" name="Rectangle 2"/>
          <p:cNvSpPr>
            <a:spLocks noGrp="1" noChangeArrowheads="1"/>
          </p:cNvSpPr>
          <p:nvPr>
            <p:ph type="title"/>
          </p:nvPr>
        </p:nvSpPr>
        <p:spPr/>
        <p:txBody>
          <a:bodyPr/>
          <a:lstStyle/>
          <a:p>
            <a:pPr algn="ctr"/>
            <a:r>
              <a:rPr lang="es-MX" sz="4000" dirty="0">
                <a:solidFill>
                  <a:schemeClr val="accent3">
                    <a:lumMod val="60000"/>
                    <a:lumOff val="40000"/>
                  </a:schemeClr>
                </a:solidFill>
              </a:rPr>
              <a:t>PERSPECTIVA FINANCIERA</a:t>
            </a:r>
            <a:r>
              <a:rPr lang="es-MX" sz="2000" dirty="0">
                <a:solidFill>
                  <a:schemeClr val="accent3">
                    <a:lumMod val="60000"/>
                    <a:lumOff val="40000"/>
                  </a:schemeClr>
                </a:solidFill>
              </a:rPr>
              <a:t> </a:t>
            </a:r>
            <a:r>
              <a:rPr lang="es-MX" sz="2000" dirty="0">
                <a:solidFill>
                  <a:srgbClr val="99FF33"/>
                </a:solidFill>
              </a:rPr>
              <a:t>Respondiendo a las expectativas del accionista</a:t>
            </a:r>
            <a:endParaRPr lang="es-PE" sz="4000" dirty="0"/>
          </a:p>
        </p:txBody>
      </p:sp>
      <p:sp>
        <p:nvSpPr>
          <p:cNvPr id="35843" name="Rectangle 3"/>
          <p:cNvSpPr>
            <a:spLocks noGrp="1" noChangeArrowheads="1"/>
          </p:cNvSpPr>
          <p:nvPr>
            <p:ph type="body" sz="half" idx="1"/>
          </p:nvPr>
        </p:nvSpPr>
        <p:spPr/>
        <p:txBody>
          <a:bodyPr/>
          <a:lstStyle/>
          <a:p>
            <a:pPr algn="just">
              <a:lnSpc>
                <a:spcPct val="80000"/>
              </a:lnSpc>
              <a:buClr>
                <a:srgbClr val="0000FF"/>
              </a:buClr>
            </a:pPr>
            <a:r>
              <a:rPr lang="es-MX" dirty="0">
                <a:solidFill>
                  <a:srgbClr val="CCFFFF"/>
                </a:solidFill>
              </a:rPr>
              <a:t>¿Cómo nos vemos ante los accionistas?</a:t>
            </a:r>
          </a:p>
          <a:p>
            <a:pPr algn="just">
              <a:lnSpc>
                <a:spcPct val="80000"/>
              </a:lnSpc>
              <a:buClr>
                <a:srgbClr val="99FF66"/>
              </a:buClr>
              <a:buFontTx/>
              <a:buNone/>
            </a:pPr>
            <a:r>
              <a:rPr lang="es-MX" dirty="0">
                <a:solidFill>
                  <a:srgbClr val="FFFF66"/>
                </a:solidFill>
              </a:rPr>
              <a:t>	Esta perspectiva está centrada a la creación de valor para el accionista, con altos índices de rendimiento y garantía de crecimiento y mantenimiento del negocio.</a:t>
            </a:r>
          </a:p>
          <a:p>
            <a:pPr>
              <a:lnSpc>
                <a:spcPct val="80000"/>
              </a:lnSpc>
              <a:buFontTx/>
              <a:buNone/>
            </a:pPr>
            <a:endParaRPr lang="es-PE" dirty="0">
              <a:solidFill>
                <a:srgbClr val="CCFFFF"/>
              </a:solidFill>
            </a:endParaRPr>
          </a:p>
        </p:txBody>
      </p:sp>
      <p:sp>
        <p:nvSpPr>
          <p:cNvPr id="35844" name="AutoShape 4"/>
          <p:cNvSpPr>
            <a:spLocks noChangeArrowheads="1"/>
          </p:cNvSpPr>
          <p:nvPr/>
        </p:nvSpPr>
        <p:spPr bwMode="auto">
          <a:xfrm rot="10841167" flipV="1">
            <a:off x="6743701" y="1773238"/>
            <a:ext cx="3254375" cy="2316162"/>
          </a:xfrm>
          <a:prstGeom prst="wedgeEllipseCallout">
            <a:avLst>
              <a:gd name="adj1" fmla="val -55551"/>
              <a:gd name="adj2" fmla="val 140472"/>
            </a:avLst>
          </a:prstGeom>
          <a:solidFill>
            <a:srgbClr val="FF3300"/>
          </a:solidFill>
          <a:ln w="38100">
            <a:solidFill>
              <a:srgbClr val="FF33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lnSpc>
                <a:spcPct val="80000"/>
              </a:lnSpc>
            </a:pPr>
            <a:r>
              <a:rPr lang="es-ES_tradnl" sz="2400" b="1" i="1" dirty="0">
                <a:solidFill>
                  <a:srgbClr val="F8F8F8"/>
                </a:solidFill>
                <a:latin typeface="Times New Roman" panose="02020603050405020304" pitchFamily="18" charset="0"/>
              </a:rPr>
              <a:t>Definir</a:t>
            </a:r>
          </a:p>
          <a:p>
            <a:pPr eaLnBrk="0" hangingPunct="0">
              <a:lnSpc>
                <a:spcPct val="80000"/>
              </a:lnSpc>
            </a:pPr>
            <a:r>
              <a:rPr lang="es-ES_tradnl" sz="2400" b="1" i="1" dirty="0">
                <a:solidFill>
                  <a:srgbClr val="F8F8F8"/>
                </a:solidFill>
                <a:latin typeface="Times New Roman" panose="02020603050405020304" pitchFamily="18" charset="0"/>
              </a:rPr>
              <a:t>objetivos e </a:t>
            </a:r>
          </a:p>
          <a:p>
            <a:pPr eaLnBrk="0" hangingPunct="0">
              <a:lnSpc>
                <a:spcPct val="80000"/>
              </a:lnSpc>
            </a:pPr>
            <a:r>
              <a:rPr lang="es-ES_tradnl" sz="2400" b="1" i="1" dirty="0">
                <a:solidFill>
                  <a:srgbClr val="F8F8F8"/>
                </a:solidFill>
                <a:latin typeface="Times New Roman" panose="02020603050405020304" pitchFamily="18" charset="0"/>
              </a:rPr>
              <a:t>indicadores:</a:t>
            </a:r>
          </a:p>
          <a:p>
            <a:pPr eaLnBrk="0" hangingPunct="0">
              <a:lnSpc>
                <a:spcPct val="80000"/>
              </a:lnSpc>
            </a:pPr>
            <a:r>
              <a:rPr lang="es-ES_tradnl" sz="2400" b="1" i="1" dirty="0">
                <a:solidFill>
                  <a:srgbClr val="F8F8F8"/>
                </a:solidFill>
                <a:latin typeface="Times New Roman" panose="02020603050405020304" pitchFamily="18" charset="0"/>
              </a:rPr>
              <a:t>Crecimiento,</a:t>
            </a:r>
          </a:p>
          <a:p>
            <a:pPr eaLnBrk="0" hangingPunct="0">
              <a:lnSpc>
                <a:spcPct val="80000"/>
              </a:lnSpc>
            </a:pPr>
            <a:r>
              <a:rPr lang="es-ES_tradnl" sz="2400" b="1" i="1" dirty="0">
                <a:solidFill>
                  <a:srgbClr val="F8F8F8"/>
                </a:solidFill>
                <a:latin typeface="Times New Roman" panose="02020603050405020304" pitchFamily="18" charset="0"/>
              </a:rPr>
              <a:t>beneficios, retorno</a:t>
            </a:r>
          </a:p>
          <a:p>
            <a:pPr eaLnBrk="0" hangingPunct="0">
              <a:lnSpc>
                <a:spcPct val="80000"/>
              </a:lnSpc>
            </a:pPr>
            <a:r>
              <a:rPr lang="es-ES_tradnl" sz="2400" b="1" i="1" dirty="0">
                <a:solidFill>
                  <a:srgbClr val="F8F8F8"/>
                </a:solidFill>
                <a:latin typeface="Times New Roman" panose="02020603050405020304" pitchFamily="18" charset="0"/>
              </a:rPr>
              <a:t>de capital, uso de</a:t>
            </a:r>
          </a:p>
          <a:p>
            <a:pPr eaLnBrk="0" hangingPunct="0">
              <a:lnSpc>
                <a:spcPct val="80000"/>
              </a:lnSpc>
            </a:pPr>
            <a:r>
              <a:rPr lang="es-ES_tradnl" sz="2400" b="1" i="1" dirty="0">
                <a:solidFill>
                  <a:srgbClr val="F8F8F8"/>
                </a:solidFill>
                <a:latin typeface="Times New Roman" panose="02020603050405020304" pitchFamily="18" charset="0"/>
              </a:rPr>
              <a:t>capital</a:t>
            </a:r>
          </a:p>
          <a:p>
            <a:pPr eaLnBrk="0" hangingPunct="0">
              <a:lnSpc>
                <a:spcPct val="80000"/>
              </a:lnSpc>
            </a:pPr>
            <a:endParaRPr lang="es-ES_tradnl" sz="2400" b="1" dirty="0">
              <a:latin typeface="Times New Roman" panose="02020603050405020304" pitchFamily="18" charset="0"/>
            </a:endParaRPr>
          </a:p>
        </p:txBody>
      </p:sp>
      <p:graphicFrame>
        <p:nvGraphicFramePr>
          <p:cNvPr id="35845" name="Object 5"/>
          <p:cNvGraphicFramePr>
            <a:graphicFrameLocks noChangeAspect="1"/>
          </p:cNvGraphicFramePr>
          <p:nvPr>
            <p:ph sz="half" idx="2"/>
          </p:nvPr>
        </p:nvGraphicFramePr>
        <p:xfrm>
          <a:off x="6456363" y="4005263"/>
          <a:ext cx="3536950" cy="2144712"/>
        </p:xfrm>
        <a:graphic>
          <a:graphicData uri="http://schemas.openxmlformats.org/presentationml/2006/ole">
            <mc:AlternateContent xmlns:mc="http://schemas.openxmlformats.org/markup-compatibility/2006">
              <mc:Choice xmlns:v="urn:schemas-microsoft-com:vml" Requires="v">
                <p:oleObj spid="_x0000_s9219" name="Imagen" r:id="rId4" imgW="3537360" imgH="2144880" progId="MS_ClipArt_Gallery.2">
                  <p:embed/>
                </p:oleObj>
              </mc:Choice>
              <mc:Fallback>
                <p:oleObj name="Imagen" r:id="rId4" imgW="3537360" imgH="214488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56363" y="4005263"/>
                        <a:ext cx="3536950" cy="2144712"/>
                      </a:xfrm>
                      <a:prstGeom prst="rect">
                        <a:avLst/>
                      </a:prstGeom>
                      <a:solidFill>
                        <a:srgbClr val="FFFF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57805707"/>
      </p:ext>
    </p:extLst>
  </p:cSld>
  <p:clrMapOvr>
    <a:masterClrMapping/>
  </p:clrMapOvr>
  <p:transition spd="slow">
    <p:sndAc>
      <p:stSnd>
        <p:snd r:embed="rId3" name="hammer.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pie de página 5"/>
          <p:cNvSpPr>
            <a:spLocks noGrp="1"/>
          </p:cNvSpPr>
          <p:nvPr>
            <p:ph type="ftr" sz="quarter" idx="11"/>
          </p:nvPr>
        </p:nvSpPr>
        <p:spPr/>
        <p:txBody>
          <a:bodyPr/>
          <a:lstStyle/>
          <a:p>
            <a:r>
              <a:rPr lang="es-PE" dirty="0" smtClean="0"/>
              <a:t>CPC. Yónel Chocano Figueroa. Docente de la Facultad de Ciencias Contables y Financieras</a:t>
            </a:r>
            <a:endParaRPr lang="es-PE" dirty="0"/>
          </a:p>
        </p:txBody>
      </p:sp>
      <p:sp>
        <p:nvSpPr>
          <p:cNvPr id="7" name="Marcador de número de diapositiva 6"/>
          <p:cNvSpPr>
            <a:spLocks noGrp="1"/>
          </p:cNvSpPr>
          <p:nvPr>
            <p:ph type="sldNum" sz="quarter" idx="12"/>
          </p:nvPr>
        </p:nvSpPr>
        <p:spPr/>
        <p:txBody>
          <a:bodyPr/>
          <a:lstStyle/>
          <a:p>
            <a:fld id="{59868206-1221-4720-9F34-4F6D4E64A3FF}" type="slidenum">
              <a:rPr lang="es-PE"/>
              <a:pPr/>
              <a:t>21</a:t>
            </a:fld>
            <a:endParaRPr lang="es-PE" dirty="0"/>
          </a:p>
        </p:txBody>
      </p:sp>
      <p:sp>
        <p:nvSpPr>
          <p:cNvPr id="64514" name="Rectangle 2"/>
          <p:cNvSpPr>
            <a:spLocks noGrp="1" noChangeArrowheads="1"/>
          </p:cNvSpPr>
          <p:nvPr>
            <p:ph type="title"/>
          </p:nvPr>
        </p:nvSpPr>
        <p:spPr/>
        <p:txBody>
          <a:bodyPr/>
          <a:lstStyle/>
          <a:p>
            <a:pPr algn="ctr"/>
            <a:r>
              <a:rPr lang="es-MX" sz="4000" dirty="0">
                <a:solidFill>
                  <a:schemeClr val="accent3">
                    <a:lumMod val="60000"/>
                    <a:lumOff val="40000"/>
                  </a:schemeClr>
                </a:solidFill>
              </a:rPr>
              <a:t>PERSPECTIVA FINANCIERA</a:t>
            </a:r>
            <a:r>
              <a:rPr lang="es-MX" sz="2000" dirty="0">
                <a:solidFill>
                  <a:schemeClr val="accent3">
                    <a:lumMod val="60000"/>
                    <a:lumOff val="40000"/>
                  </a:schemeClr>
                </a:solidFill>
              </a:rPr>
              <a:t> </a:t>
            </a:r>
            <a:r>
              <a:rPr lang="es-MX" sz="2000" dirty="0">
                <a:solidFill>
                  <a:srgbClr val="99FF33"/>
                </a:solidFill>
              </a:rPr>
              <a:t>Respondiendo a las expectativas del accionista</a:t>
            </a:r>
            <a:endParaRPr lang="es-PE" sz="4000" dirty="0"/>
          </a:p>
        </p:txBody>
      </p:sp>
      <p:sp>
        <p:nvSpPr>
          <p:cNvPr id="64515" name="Rectangle 3"/>
          <p:cNvSpPr>
            <a:spLocks noGrp="1" noChangeArrowheads="1"/>
          </p:cNvSpPr>
          <p:nvPr>
            <p:ph type="body" sz="half" idx="1"/>
          </p:nvPr>
        </p:nvSpPr>
        <p:spPr>
          <a:xfrm>
            <a:off x="1524001" y="1981200"/>
            <a:ext cx="4932363" cy="4114800"/>
          </a:xfrm>
        </p:spPr>
        <p:txBody>
          <a:bodyPr/>
          <a:lstStyle/>
          <a:p>
            <a:pPr algn="just">
              <a:buClr>
                <a:srgbClr val="0000FF"/>
              </a:buClr>
            </a:pPr>
            <a:r>
              <a:rPr lang="es-MX" sz="2400" dirty="0">
                <a:solidFill>
                  <a:srgbClr val="CCFFFF"/>
                </a:solidFill>
              </a:rPr>
              <a:t>La arquitectura típica de la perspectiva financiera incluye objetivos estratégicos como </a:t>
            </a:r>
            <a:r>
              <a:rPr lang="es-MX" sz="2400" dirty="0">
                <a:solidFill>
                  <a:schemeClr val="hlink"/>
                </a:solidFill>
              </a:rPr>
              <a:t>maximizar el valor agregado</a:t>
            </a:r>
            <a:r>
              <a:rPr lang="es-MX" sz="2400" dirty="0">
                <a:solidFill>
                  <a:srgbClr val="CCFFFF"/>
                </a:solidFill>
              </a:rPr>
              <a:t>, </a:t>
            </a:r>
            <a:r>
              <a:rPr lang="es-MX" sz="2400" dirty="0">
                <a:solidFill>
                  <a:srgbClr val="66FFCC"/>
                </a:solidFill>
              </a:rPr>
              <a:t>incrementar los ingresos y diversificar las fuentes</a:t>
            </a:r>
            <a:r>
              <a:rPr lang="es-MX" sz="2400" dirty="0">
                <a:solidFill>
                  <a:srgbClr val="CCFFFF"/>
                </a:solidFill>
              </a:rPr>
              <a:t>, </a:t>
            </a:r>
            <a:r>
              <a:rPr lang="es-MX" sz="2400" dirty="0">
                <a:solidFill>
                  <a:srgbClr val="9999FF"/>
                </a:solidFill>
              </a:rPr>
              <a:t>mejorar la eficiencia de las operaciones</a:t>
            </a:r>
            <a:r>
              <a:rPr lang="es-MX" sz="2400" dirty="0">
                <a:solidFill>
                  <a:srgbClr val="CCFFFF"/>
                </a:solidFill>
              </a:rPr>
              <a:t> y </a:t>
            </a:r>
            <a:r>
              <a:rPr lang="es-MX" sz="2400" dirty="0">
                <a:solidFill>
                  <a:srgbClr val="99FF33"/>
                </a:solidFill>
              </a:rPr>
              <a:t>mejorar el uso del capital.</a:t>
            </a:r>
          </a:p>
          <a:p>
            <a:pPr>
              <a:buFontTx/>
              <a:buNone/>
            </a:pPr>
            <a:endParaRPr lang="es-PE" sz="4000" dirty="0">
              <a:solidFill>
                <a:srgbClr val="99FF33"/>
              </a:solidFill>
            </a:endParaRPr>
          </a:p>
        </p:txBody>
      </p:sp>
      <p:graphicFrame>
        <p:nvGraphicFramePr>
          <p:cNvPr id="64519" name="Object 7"/>
          <p:cNvGraphicFramePr>
            <a:graphicFrameLocks noChangeAspect="1"/>
          </p:cNvGraphicFramePr>
          <p:nvPr>
            <p:ph sz="half" idx="2"/>
          </p:nvPr>
        </p:nvGraphicFramePr>
        <p:xfrm>
          <a:off x="6959600" y="3781426"/>
          <a:ext cx="3168650" cy="3076575"/>
        </p:xfrm>
        <a:graphic>
          <a:graphicData uri="http://schemas.openxmlformats.org/presentationml/2006/ole">
            <mc:AlternateContent xmlns:mc="http://schemas.openxmlformats.org/markup-compatibility/2006">
              <mc:Choice xmlns:v="urn:schemas-microsoft-com:vml" Requires="v">
                <p:oleObj spid="_x0000_s10243" name="Imagen" r:id="rId5" imgW="2142720" imgH="3285720" progId="MS_ClipArt_Gallery.2">
                  <p:embed/>
                </p:oleObj>
              </mc:Choice>
              <mc:Fallback>
                <p:oleObj name="Imagen" r:id="rId5" imgW="2142720" imgH="3285720"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59600" y="3781426"/>
                        <a:ext cx="3168650" cy="3076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4520" name="AutoShape 8"/>
          <p:cNvSpPr>
            <a:spLocks noChangeArrowheads="1"/>
          </p:cNvSpPr>
          <p:nvPr/>
        </p:nvSpPr>
        <p:spPr bwMode="auto">
          <a:xfrm>
            <a:off x="6527800" y="1700213"/>
            <a:ext cx="4140200" cy="2101850"/>
          </a:xfrm>
          <a:prstGeom prst="cloudCallout">
            <a:avLst>
              <a:gd name="adj1" fmla="val -121014"/>
              <a:gd name="adj2" fmla="val 73565"/>
            </a:avLst>
          </a:prstGeom>
          <a:solidFill>
            <a:srgbClr val="FFFF00"/>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s-ES_tradnl" sz="2000" b="1" i="1" dirty="0">
                <a:solidFill>
                  <a:schemeClr val="bg1"/>
                </a:solidFill>
                <a:latin typeface="Times New Roman" panose="02020603050405020304" pitchFamily="18" charset="0"/>
              </a:rPr>
              <a:t> </a:t>
            </a:r>
            <a:r>
              <a:rPr lang="es-ES_tradnl" sz="2000" b="1" i="1" dirty="0">
                <a:solidFill>
                  <a:srgbClr val="0066FF"/>
                </a:solidFill>
                <a:latin typeface="Times New Roman" panose="02020603050405020304" pitchFamily="18" charset="0"/>
              </a:rPr>
              <a:t>El  aspecto  financiero</a:t>
            </a:r>
          </a:p>
          <a:p>
            <a:pPr eaLnBrk="0" hangingPunct="0"/>
            <a:r>
              <a:rPr lang="es-ES_tradnl" sz="2000" b="1" i="1" dirty="0">
                <a:solidFill>
                  <a:srgbClr val="0066FF"/>
                </a:solidFill>
                <a:latin typeface="Times New Roman" panose="02020603050405020304" pitchFamily="18" charset="0"/>
              </a:rPr>
              <a:t>sigue siendo un </a:t>
            </a:r>
          </a:p>
          <a:p>
            <a:pPr eaLnBrk="0" hangingPunct="0"/>
            <a:r>
              <a:rPr lang="es-ES_tradnl" sz="2000" b="1" i="1" dirty="0">
                <a:solidFill>
                  <a:srgbClr val="0066FF"/>
                </a:solidFill>
                <a:latin typeface="Times New Roman" panose="02020603050405020304" pitchFamily="18" charset="0"/>
              </a:rPr>
              <a:t>elemento importante</a:t>
            </a:r>
          </a:p>
          <a:p>
            <a:pPr eaLnBrk="0" hangingPunct="0"/>
            <a:r>
              <a:rPr lang="es-ES_tradnl" sz="2000" b="1" i="1" dirty="0">
                <a:solidFill>
                  <a:srgbClr val="0066FF"/>
                </a:solidFill>
                <a:latin typeface="Times New Roman" panose="02020603050405020304" pitchFamily="18" charset="0"/>
              </a:rPr>
              <a:t> ya que al final contribuye</a:t>
            </a:r>
          </a:p>
          <a:p>
            <a:pPr eaLnBrk="0" hangingPunct="0"/>
            <a:r>
              <a:rPr lang="es-ES_tradnl" sz="2000" b="1" i="1" dirty="0">
                <a:solidFill>
                  <a:srgbClr val="0066FF"/>
                </a:solidFill>
                <a:latin typeface="Times New Roman" panose="02020603050405020304" pitchFamily="18" charset="0"/>
              </a:rPr>
              <a:t>a mejorar el Botton</a:t>
            </a:r>
          </a:p>
          <a:p>
            <a:pPr eaLnBrk="0" hangingPunct="0"/>
            <a:r>
              <a:rPr lang="es-ES_tradnl" sz="2000" b="1" i="1" dirty="0">
                <a:solidFill>
                  <a:srgbClr val="0066FF"/>
                </a:solidFill>
                <a:latin typeface="Times New Roman" panose="02020603050405020304" pitchFamily="18" charset="0"/>
              </a:rPr>
              <a:t>Line.</a:t>
            </a:r>
          </a:p>
        </p:txBody>
      </p:sp>
    </p:spTree>
    <p:extLst>
      <p:ext uri="{BB962C8B-B14F-4D97-AF65-F5344CB8AC3E}">
        <p14:creationId xmlns:p14="http://schemas.microsoft.com/office/powerpoint/2010/main" val="289949949"/>
      </p:ext>
    </p:extLst>
  </p:cSld>
  <p:clrMapOvr>
    <a:masterClrMapping/>
  </p:clrMapOvr>
  <p:transition spd="slow">
    <p:sndAc>
      <p:stSnd>
        <p:snd r:embed="rId4" name="hammer.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pie de página 6"/>
          <p:cNvSpPr>
            <a:spLocks noGrp="1"/>
          </p:cNvSpPr>
          <p:nvPr>
            <p:ph type="ftr" sz="quarter" idx="11"/>
          </p:nvPr>
        </p:nvSpPr>
        <p:spPr/>
        <p:txBody>
          <a:bodyPr/>
          <a:lstStyle/>
          <a:p>
            <a:r>
              <a:rPr lang="es-PE" dirty="0" smtClean="0"/>
              <a:t>CPC. Yónel Chocano Figueroa. Docente de la Facultad de Ciencias Contables y Financieras</a:t>
            </a:r>
            <a:endParaRPr lang="es-PE" dirty="0"/>
          </a:p>
        </p:txBody>
      </p:sp>
      <p:sp>
        <p:nvSpPr>
          <p:cNvPr id="7" name="Marcador de número de diapositiva 7"/>
          <p:cNvSpPr>
            <a:spLocks noGrp="1"/>
          </p:cNvSpPr>
          <p:nvPr>
            <p:ph type="sldNum" sz="quarter" idx="12"/>
          </p:nvPr>
        </p:nvSpPr>
        <p:spPr/>
        <p:txBody>
          <a:bodyPr/>
          <a:lstStyle/>
          <a:p>
            <a:fld id="{55EA2470-6B14-47E9-BDD2-45E9CEBA9CC9}" type="slidenum">
              <a:rPr lang="es-PE"/>
              <a:pPr/>
              <a:t>22</a:t>
            </a:fld>
            <a:endParaRPr lang="es-PE" dirty="0"/>
          </a:p>
        </p:txBody>
      </p:sp>
      <p:sp>
        <p:nvSpPr>
          <p:cNvPr id="66562" name="Rectangle 2"/>
          <p:cNvSpPr>
            <a:spLocks noGrp="1" noChangeArrowheads="1"/>
          </p:cNvSpPr>
          <p:nvPr>
            <p:ph type="title"/>
          </p:nvPr>
        </p:nvSpPr>
        <p:spPr/>
        <p:txBody>
          <a:bodyPr/>
          <a:lstStyle/>
          <a:p>
            <a:pPr algn="ctr"/>
            <a:r>
              <a:rPr lang="es-MX" sz="4000" dirty="0">
                <a:solidFill>
                  <a:schemeClr val="accent3">
                    <a:lumMod val="60000"/>
                    <a:lumOff val="40000"/>
                  </a:schemeClr>
                </a:solidFill>
              </a:rPr>
              <a:t>PERSPECTIVA FINANCIERA</a:t>
            </a:r>
            <a:r>
              <a:rPr lang="es-MX" sz="2000" dirty="0">
                <a:solidFill>
                  <a:schemeClr val="accent3">
                    <a:lumMod val="60000"/>
                    <a:lumOff val="40000"/>
                  </a:schemeClr>
                </a:solidFill>
              </a:rPr>
              <a:t> </a:t>
            </a:r>
            <a:r>
              <a:rPr lang="es-MX" sz="2000" dirty="0">
                <a:solidFill>
                  <a:srgbClr val="99FF33"/>
                </a:solidFill>
              </a:rPr>
              <a:t>Respondiendo a las expectativas del accionista</a:t>
            </a:r>
            <a:endParaRPr lang="es-PE" sz="4000" dirty="0"/>
          </a:p>
        </p:txBody>
      </p:sp>
      <p:sp>
        <p:nvSpPr>
          <p:cNvPr id="66563" name="Rectangle 3"/>
          <p:cNvSpPr>
            <a:spLocks noGrp="1" noChangeArrowheads="1"/>
          </p:cNvSpPr>
          <p:nvPr>
            <p:ph type="body" sz="half" idx="1"/>
          </p:nvPr>
        </p:nvSpPr>
        <p:spPr/>
        <p:txBody>
          <a:bodyPr/>
          <a:lstStyle/>
          <a:p>
            <a:pPr algn="just">
              <a:buClr>
                <a:srgbClr val="0000FF"/>
              </a:buClr>
            </a:pPr>
            <a:r>
              <a:rPr lang="es-MX" dirty="0">
                <a:solidFill>
                  <a:srgbClr val="66FFCC"/>
                </a:solidFill>
              </a:rPr>
              <a:t>Algunos indicadores de esta perspectiva son:</a:t>
            </a:r>
          </a:p>
          <a:p>
            <a:pPr algn="just">
              <a:buClr>
                <a:srgbClr val="99FF33"/>
              </a:buClr>
              <a:buFont typeface="Wingdings" panose="05000000000000000000" pitchFamily="2" charset="2"/>
              <a:buChar char="ü"/>
            </a:pPr>
            <a:r>
              <a:rPr lang="es-MX" sz="1600" dirty="0">
                <a:solidFill>
                  <a:srgbClr val="FFFF66"/>
                </a:solidFill>
              </a:rPr>
              <a:t>Valor Económico Agregado (EVA)</a:t>
            </a:r>
          </a:p>
          <a:p>
            <a:pPr algn="just">
              <a:buClr>
                <a:srgbClr val="99FF33"/>
              </a:buClr>
              <a:buFont typeface="Wingdings" panose="05000000000000000000" pitchFamily="2" charset="2"/>
              <a:buChar char="ü"/>
            </a:pPr>
            <a:r>
              <a:rPr lang="es-MX" sz="1600" dirty="0">
                <a:solidFill>
                  <a:schemeClr val="accent3">
                    <a:lumMod val="60000"/>
                    <a:lumOff val="40000"/>
                  </a:schemeClr>
                </a:solidFill>
              </a:rPr>
              <a:t>Retorno sobre Capital Empleado (ROCE)</a:t>
            </a:r>
          </a:p>
          <a:p>
            <a:pPr algn="just">
              <a:buClr>
                <a:srgbClr val="99FF33"/>
              </a:buClr>
              <a:buFont typeface="Wingdings" panose="05000000000000000000" pitchFamily="2" charset="2"/>
              <a:buChar char="ü"/>
            </a:pPr>
            <a:r>
              <a:rPr lang="es-MX" sz="1600" dirty="0">
                <a:solidFill>
                  <a:srgbClr val="99FF33"/>
                </a:solidFill>
              </a:rPr>
              <a:t>Margen de Operación</a:t>
            </a:r>
          </a:p>
          <a:p>
            <a:pPr algn="just">
              <a:buClr>
                <a:srgbClr val="99FF33"/>
              </a:buClr>
              <a:buFont typeface="Wingdings" panose="05000000000000000000" pitchFamily="2" charset="2"/>
              <a:buChar char="ü"/>
            </a:pPr>
            <a:r>
              <a:rPr lang="es-MX" sz="1600" dirty="0">
                <a:solidFill>
                  <a:srgbClr val="FFCC99"/>
                </a:solidFill>
              </a:rPr>
              <a:t>Ingresos</a:t>
            </a:r>
          </a:p>
          <a:p>
            <a:pPr algn="just">
              <a:buClr>
                <a:srgbClr val="99FF33"/>
              </a:buClr>
              <a:buFont typeface="Wingdings" panose="05000000000000000000" pitchFamily="2" charset="2"/>
              <a:buChar char="ü"/>
            </a:pPr>
            <a:r>
              <a:rPr lang="es-MX" sz="1600" dirty="0">
                <a:solidFill>
                  <a:schemeClr val="tx2"/>
                </a:solidFill>
              </a:rPr>
              <a:t>Rotación de Activos</a:t>
            </a:r>
          </a:p>
          <a:p>
            <a:pPr algn="just">
              <a:buClr>
                <a:srgbClr val="99FF33"/>
              </a:buClr>
              <a:buFont typeface="Wingdings" panose="05000000000000000000" pitchFamily="2" charset="2"/>
              <a:buChar char="ü"/>
            </a:pPr>
            <a:r>
              <a:rPr lang="es-MX" sz="1600" dirty="0">
                <a:solidFill>
                  <a:schemeClr val="hlink"/>
                </a:solidFill>
              </a:rPr>
              <a:t>Retorno de la Inversión (ROI)</a:t>
            </a:r>
          </a:p>
          <a:p>
            <a:pPr algn="just">
              <a:buClr>
                <a:srgbClr val="99FF33"/>
              </a:buClr>
              <a:buFont typeface="Wingdings" panose="05000000000000000000" pitchFamily="2" charset="2"/>
              <a:buChar char="ü"/>
            </a:pPr>
            <a:r>
              <a:rPr lang="es-MX" sz="1600" dirty="0">
                <a:solidFill>
                  <a:schemeClr val="accent1"/>
                </a:solidFill>
              </a:rPr>
              <a:t>Relación Deuda</a:t>
            </a:r>
            <a:r>
              <a:rPr lang="es-MX" sz="1600" dirty="0">
                <a:solidFill>
                  <a:srgbClr val="66FFCC"/>
                </a:solidFill>
              </a:rPr>
              <a:t>/</a:t>
            </a:r>
            <a:r>
              <a:rPr lang="es-MX" sz="1600" dirty="0">
                <a:solidFill>
                  <a:schemeClr val="accent1"/>
                </a:solidFill>
              </a:rPr>
              <a:t>Patrimonio</a:t>
            </a:r>
          </a:p>
          <a:p>
            <a:pPr algn="just">
              <a:buClr>
                <a:srgbClr val="99FF33"/>
              </a:buClr>
              <a:buFont typeface="Wingdings" panose="05000000000000000000" pitchFamily="2" charset="2"/>
              <a:buChar char="ü"/>
            </a:pPr>
            <a:r>
              <a:rPr lang="es-MX" sz="1600" dirty="0">
                <a:solidFill>
                  <a:schemeClr val="accent3">
                    <a:lumMod val="60000"/>
                    <a:lumOff val="40000"/>
                  </a:schemeClr>
                </a:solidFill>
              </a:rPr>
              <a:t>Inversión como porcentaje de las Ventas</a:t>
            </a:r>
          </a:p>
          <a:p>
            <a:pPr algn="just">
              <a:buClr>
                <a:srgbClr val="99FF33"/>
              </a:buClr>
              <a:buFont typeface="Wingdings" panose="05000000000000000000" pitchFamily="2" charset="2"/>
              <a:buChar char="ü"/>
            </a:pPr>
            <a:endParaRPr lang="es-PE" sz="1600" dirty="0">
              <a:solidFill>
                <a:schemeClr val="tx2"/>
              </a:solidFill>
            </a:endParaRPr>
          </a:p>
        </p:txBody>
      </p:sp>
      <p:graphicFrame>
        <p:nvGraphicFramePr>
          <p:cNvPr id="66567" name="Object 7"/>
          <p:cNvGraphicFramePr>
            <a:graphicFrameLocks noChangeAspect="1"/>
          </p:cNvGraphicFramePr>
          <p:nvPr>
            <p:ph sz="quarter" idx="2"/>
          </p:nvPr>
        </p:nvGraphicFramePr>
        <p:xfrm>
          <a:off x="7464426" y="1916114"/>
          <a:ext cx="2289175" cy="1150937"/>
        </p:xfrm>
        <a:graphic>
          <a:graphicData uri="http://schemas.openxmlformats.org/presentationml/2006/ole">
            <mc:AlternateContent xmlns:mc="http://schemas.openxmlformats.org/markup-compatibility/2006">
              <mc:Choice xmlns:v="urn:schemas-microsoft-com:vml" Requires="v">
                <p:oleObj spid="_x0000_s11268" name="Imagen" r:id="rId5" imgW="1352160" imgH="934200" progId="MS_ClipArt_Gallery.2">
                  <p:embed/>
                </p:oleObj>
              </mc:Choice>
              <mc:Fallback>
                <p:oleObj name="Imagen" r:id="rId5" imgW="1352160" imgH="934200"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64426" y="1916114"/>
                        <a:ext cx="2289175" cy="1150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6569" name="Object 9"/>
          <p:cNvGraphicFramePr>
            <a:graphicFrameLocks noChangeAspect="1"/>
          </p:cNvGraphicFramePr>
          <p:nvPr>
            <p:ph sz="quarter" idx="3"/>
          </p:nvPr>
        </p:nvGraphicFramePr>
        <p:xfrm>
          <a:off x="7175500" y="3429001"/>
          <a:ext cx="2825750" cy="2447925"/>
        </p:xfrm>
        <a:graphic>
          <a:graphicData uri="http://schemas.openxmlformats.org/presentationml/2006/ole">
            <mc:AlternateContent xmlns:mc="http://schemas.openxmlformats.org/markup-compatibility/2006">
              <mc:Choice xmlns:v="urn:schemas-microsoft-com:vml" Requires="v">
                <p:oleObj spid="_x0000_s11269" name="Imagen" r:id="rId7" imgW="2328840" imgH="2442960" progId="MS_ClipArt_Gallery.2">
                  <p:embed/>
                </p:oleObj>
              </mc:Choice>
              <mc:Fallback>
                <p:oleObj name="Imagen" r:id="rId7" imgW="2328840" imgH="2442960" progId="MS_ClipArt_Gallery.2">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75500" y="3429001"/>
                        <a:ext cx="2825750" cy="2447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910884327"/>
      </p:ext>
    </p:extLst>
  </p:cSld>
  <p:clrMapOvr>
    <a:masterClrMapping/>
  </p:clrMapOvr>
  <p:transition spd="slow">
    <p:sndAc>
      <p:stSnd>
        <p:snd r:embed="rId4" name="hammer.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arcador de pie de página 4"/>
          <p:cNvSpPr>
            <a:spLocks noGrp="1"/>
          </p:cNvSpPr>
          <p:nvPr>
            <p:ph type="ftr" sz="quarter" idx="11"/>
          </p:nvPr>
        </p:nvSpPr>
        <p:spPr/>
        <p:txBody>
          <a:bodyPr/>
          <a:lstStyle/>
          <a:p>
            <a:r>
              <a:rPr lang="es-PE" dirty="0" smtClean="0"/>
              <a:t>CPC. Yónel Chocano Figueroa. Docente de la Facultad de Ciencias Contables y Financieras</a:t>
            </a:r>
            <a:endParaRPr lang="es-PE" dirty="0"/>
          </a:p>
        </p:txBody>
      </p:sp>
      <p:sp>
        <p:nvSpPr>
          <p:cNvPr id="14" name="Marcador de número de diapositiva 5"/>
          <p:cNvSpPr>
            <a:spLocks noGrp="1"/>
          </p:cNvSpPr>
          <p:nvPr>
            <p:ph type="sldNum" sz="quarter" idx="12"/>
          </p:nvPr>
        </p:nvSpPr>
        <p:spPr/>
        <p:txBody>
          <a:bodyPr/>
          <a:lstStyle/>
          <a:p>
            <a:fld id="{22C10BC7-1BD2-4198-A443-EA88E5464D12}" type="slidenum">
              <a:rPr lang="es-PE"/>
              <a:pPr/>
              <a:t>3</a:t>
            </a:fld>
            <a:endParaRPr lang="es-PE" dirty="0"/>
          </a:p>
        </p:txBody>
      </p:sp>
      <p:sp>
        <p:nvSpPr>
          <p:cNvPr id="75778" name="Rectangle 2"/>
          <p:cNvSpPr>
            <a:spLocks noGrp="1" noChangeArrowheads="1"/>
          </p:cNvSpPr>
          <p:nvPr>
            <p:ph type="title"/>
          </p:nvPr>
        </p:nvSpPr>
        <p:spPr/>
        <p:txBody>
          <a:bodyPr/>
          <a:lstStyle/>
          <a:p>
            <a:pPr algn="ctr"/>
            <a:r>
              <a:rPr lang="es-MX" sz="4000" dirty="0">
                <a:solidFill>
                  <a:srgbClr val="FFFF00"/>
                </a:solidFill>
              </a:rPr>
              <a:t>BALANCED SCORECARD</a:t>
            </a:r>
            <a:r>
              <a:rPr lang="es-MX" sz="4000" dirty="0"/>
              <a:t/>
            </a:r>
            <a:br>
              <a:rPr lang="es-MX" sz="4000" dirty="0"/>
            </a:br>
            <a:r>
              <a:rPr lang="es-MX" sz="4000" dirty="0">
                <a:solidFill>
                  <a:schemeClr val="tx1"/>
                </a:solidFill>
              </a:rPr>
              <a:t>Robert Kaplan </a:t>
            </a:r>
            <a:r>
              <a:rPr lang="es-MX" sz="4000" dirty="0">
                <a:solidFill>
                  <a:srgbClr val="0000FF"/>
                </a:solidFill>
              </a:rPr>
              <a:t>–</a:t>
            </a:r>
            <a:r>
              <a:rPr lang="es-MX" sz="4000" dirty="0">
                <a:solidFill>
                  <a:schemeClr val="tx1"/>
                </a:solidFill>
              </a:rPr>
              <a:t> David Norton</a:t>
            </a:r>
            <a:endParaRPr lang="es-PE" sz="4000" dirty="0"/>
          </a:p>
        </p:txBody>
      </p:sp>
      <p:sp>
        <p:nvSpPr>
          <p:cNvPr id="75779" name="Rectangle 3"/>
          <p:cNvSpPr>
            <a:spLocks noGrp="1" noChangeArrowheads="1"/>
          </p:cNvSpPr>
          <p:nvPr>
            <p:ph type="body" idx="1"/>
          </p:nvPr>
        </p:nvSpPr>
        <p:spPr/>
        <p:txBody>
          <a:bodyPr/>
          <a:lstStyle/>
          <a:p>
            <a:pPr algn="just">
              <a:buFontTx/>
              <a:buNone/>
            </a:pPr>
            <a:r>
              <a:rPr lang="es-MX" sz="4000" dirty="0">
                <a:solidFill>
                  <a:srgbClr val="33CCFF"/>
                </a:solidFill>
              </a:rPr>
              <a:t>	</a:t>
            </a:r>
            <a:r>
              <a:rPr lang="es-MX" dirty="0">
                <a:solidFill>
                  <a:srgbClr val="33CCFF"/>
                </a:solidFill>
              </a:rPr>
              <a:t>Más que una lista… el BSC captura la lógica de su estrategia:</a:t>
            </a:r>
            <a:r>
              <a:rPr lang="es-MX" dirty="0">
                <a:solidFill>
                  <a:srgbClr val="FFFF99"/>
                </a:solidFill>
              </a:rPr>
              <a:t> La estrategia es un conjunto de </a:t>
            </a:r>
            <a:r>
              <a:rPr lang="es-MX" dirty="0" smtClean="0">
                <a:solidFill>
                  <a:srgbClr val="FFFF99"/>
                </a:solidFill>
              </a:rPr>
              <a:t>hipótesis</a:t>
            </a:r>
            <a:endParaRPr lang="es-MX" dirty="0">
              <a:solidFill>
                <a:srgbClr val="33CCFF"/>
              </a:solidFill>
            </a:endParaRPr>
          </a:p>
          <a:p>
            <a:pPr algn="just">
              <a:buFontTx/>
              <a:buNone/>
            </a:pPr>
            <a:endParaRPr lang="es-MX" dirty="0">
              <a:solidFill>
                <a:srgbClr val="33CCFF"/>
              </a:solidFill>
            </a:endParaRPr>
          </a:p>
        </p:txBody>
      </p:sp>
      <p:sp>
        <p:nvSpPr>
          <p:cNvPr id="75785" name="Rectangle 9"/>
          <p:cNvSpPr>
            <a:spLocks noChangeArrowheads="1"/>
          </p:cNvSpPr>
          <p:nvPr/>
        </p:nvSpPr>
        <p:spPr bwMode="auto">
          <a:xfrm>
            <a:off x="5232401" y="3789364"/>
            <a:ext cx="2303463" cy="935037"/>
          </a:xfrm>
          <a:prstGeom prst="rect">
            <a:avLst/>
          </a:prstGeom>
          <a:solidFill>
            <a:schemeClr val="accent2"/>
          </a:solidFill>
          <a:ln w="9525">
            <a:solidFill>
              <a:srgbClr val="00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s-MX" sz="2000" dirty="0">
                <a:solidFill>
                  <a:srgbClr val="009900"/>
                </a:solidFill>
              </a:rPr>
              <a:t>Financiera</a:t>
            </a:r>
            <a:endParaRPr lang="es-PE" sz="2000" dirty="0">
              <a:solidFill>
                <a:srgbClr val="009900"/>
              </a:solidFill>
            </a:endParaRPr>
          </a:p>
        </p:txBody>
      </p:sp>
      <p:sp>
        <p:nvSpPr>
          <p:cNvPr id="75789" name="Rectangle 13"/>
          <p:cNvSpPr>
            <a:spLocks noChangeArrowheads="1"/>
          </p:cNvSpPr>
          <p:nvPr/>
        </p:nvSpPr>
        <p:spPr bwMode="auto">
          <a:xfrm>
            <a:off x="5303838" y="5229225"/>
            <a:ext cx="2303462" cy="935038"/>
          </a:xfrm>
          <a:prstGeom prst="rect">
            <a:avLst/>
          </a:prstGeom>
          <a:solidFill>
            <a:schemeClr val="accent2"/>
          </a:solidFill>
          <a:ln w="9525">
            <a:solidFill>
              <a:srgbClr val="00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s-MX" sz="2000" dirty="0">
                <a:solidFill>
                  <a:srgbClr val="009900"/>
                </a:solidFill>
              </a:rPr>
              <a:t>Aprendizaje </a:t>
            </a:r>
          </a:p>
          <a:p>
            <a:r>
              <a:rPr lang="es-MX" sz="2000" dirty="0">
                <a:solidFill>
                  <a:srgbClr val="009900"/>
                </a:solidFill>
              </a:rPr>
              <a:t>y </a:t>
            </a:r>
          </a:p>
          <a:p>
            <a:r>
              <a:rPr lang="es-MX" sz="2000" dirty="0">
                <a:solidFill>
                  <a:srgbClr val="009900"/>
                </a:solidFill>
              </a:rPr>
              <a:t>Crecimiento</a:t>
            </a:r>
            <a:endParaRPr lang="es-PE" sz="2000" dirty="0">
              <a:solidFill>
                <a:srgbClr val="009900"/>
              </a:solidFill>
            </a:endParaRPr>
          </a:p>
        </p:txBody>
      </p:sp>
      <p:sp>
        <p:nvSpPr>
          <p:cNvPr id="75790" name="Rectangle 14"/>
          <p:cNvSpPr>
            <a:spLocks noChangeArrowheads="1"/>
          </p:cNvSpPr>
          <p:nvPr/>
        </p:nvSpPr>
        <p:spPr bwMode="auto">
          <a:xfrm>
            <a:off x="2566988" y="4508500"/>
            <a:ext cx="2303462" cy="935038"/>
          </a:xfrm>
          <a:prstGeom prst="rect">
            <a:avLst/>
          </a:prstGeom>
          <a:solidFill>
            <a:schemeClr val="accent2"/>
          </a:solidFill>
          <a:ln w="9525">
            <a:solidFill>
              <a:srgbClr val="00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s-MX" sz="2000" dirty="0">
                <a:solidFill>
                  <a:srgbClr val="009900"/>
                </a:solidFill>
              </a:rPr>
              <a:t>Cliente</a:t>
            </a:r>
            <a:endParaRPr lang="es-PE" sz="2000" dirty="0">
              <a:solidFill>
                <a:srgbClr val="009900"/>
              </a:solidFill>
            </a:endParaRPr>
          </a:p>
        </p:txBody>
      </p:sp>
      <p:sp>
        <p:nvSpPr>
          <p:cNvPr id="75791" name="Rectangle 15"/>
          <p:cNvSpPr>
            <a:spLocks noChangeArrowheads="1"/>
          </p:cNvSpPr>
          <p:nvPr/>
        </p:nvSpPr>
        <p:spPr bwMode="auto">
          <a:xfrm>
            <a:off x="7896226" y="4437064"/>
            <a:ext cx="2303463" cy="935037"/>
          </a:xfrm>
          <a:prstGeom prst="rect">
            <a:avLst/>
          </a:prstGeom>
          <a:solidFill>
            <a:schemeClr val="accent2"/>
          </a:solidFill>
          <a:ln w="9525">
            <a:solidFill>
              <a:srgbClr val="00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s-MX" sz="2000" dirty="0">
                <a:solidFill>
                  <a:srgbClr val="009900"/>
                </a:solidFill>
              </a:rPr>
              <a:t>Interna</a:t>
            </a:r>
            <a:endParaRPr lang="es-PE" sz="2000" dirty="0">
              <a:solidFill>
                <a:srgbClr val="009900"/>
              </a:solidFill>
            </a:endParaRPr>
          </a:p>
        </p:txBody>
      </p:sp>
      <p:sp>
        <p:nvSpPr>
          <p:cNvPr id="75792" name="AutoShape 16"/>
          <p:cNvSpPr>
            <a:spLocks noChangeArrowheads="1"/>
          </p:cNvSpPr>
          <p:nvPr/>
        </p:nvSpPr>
        <p:spPr bwMode="auto">
          <a:xfrm rot="-1707243">
            <a:off x="3719514" y="3644901"/>
            <a:ext cx="1368425" cy="976313"/>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99FF33"/>
          </a:solidFill>
          <a:ln w="9525">
            <a:solidFill>
              <a:srgbClr val="FF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dirty="0">
              <a:solidFill>
                <a:srgbClr val="FFCCFF"/>
              </a:solidFill>
            </a:endParaRPr>
          </a:p>
        </p:txBody>
      </p:sp>
      <p:sp>
        <p:nvSpPr>
          <p:cNvPr id="75793" name="AutoShape 17"/>
          <p:cNvSpPr>
            <a:spLocks noChangeArrowheads="1"/>
          </p:cNvSpPr>
          <p:nvPr/>
        </p:nvSpPr>
        <p:spPr bwMode="auto">
          <a:xfrm>
            <a:off x="7535864" y="3644901"/>
            <a:ext cx="1368425" cy="976313"/>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99FF33"/>
          </a:solidFill>
          <a:ln w="9525">
            <a:solidFill>
              <a:srgbClr val="FF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dirty="0"/>
          </a:p>
        </p:txBody>
      </p:sp>
      <p:sp>
        <p:nvSpPr>
          <p:cNvPr id="75795" name="AutoShape 19"/>
          <p:cNvSpPr>
            <a:spLocks noChangeArrowheads="1"/>
          </p:cNvSpPr>
          <p:nvPr/>
        </p:nvSpPr>
        <p:spPr bwMode="auto">
          <a:xfrm rot="10800000">
            <a:off x="3792539" y="5300663"/>
            <a:ext cx="1368425" cy="976312"/>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99FF33"/>
          </a:solidFill>
          <a:ln w="9525">
            <a:solidFill>
              <a:srgbClr val="FF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dirty="0"/>
          </a:p>
        </p:txBody>
      </p:sp>
      <p:sp>
        <p:nvSpPr>
          <p:cNvPr id="75796" name="AutoShape 20"/>
          <p:cNvSpPr>
            <a:spLocks noChangeArrowheads="1"/>
          </p:cNvSpPr>
          <p:nvPr/>
        </p:nvSpPr>
        <p:spPr bwMode="auto">
          <a:xfrm rot="-931653">
            <a:off x="7680325" y="5516564"/>
            <a:ext cx="1214438" cy="733425"/>
          </a:xfrm>
          <a:prstGeom prst="curvedUpArrow">
            <a:avLst>
              <a:gd name="adj1" fmla="val 33117"/>
              <a:gd name="adj2" fmla="val 66234"/>
              <a:gd name="adj3" fmla="val 33333"/>
            </a:avLst>
          </a:prstGeom>
          <a:solidFill>
            <a:srgbClr val="99FF33"/>
          </a:solidFill>
          <a:ln w="9525">
            <a:solidFill>
              <a:srgbClr val="FF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dirty="0"/>
          </a:p>
        </p:txBody>
      </p:sp>
      <p:sp>
        <p:nvSpPr>
          <p:cNvPr id="75797" name="AutoShape 21"/>
          <p:cNvSpPr>
            <a:spLocks noChangeArrowheads="1"/>
          </p:cNvSpPr>
          <p:nvPr/>
        </p:nvSpPr>
        <p:spPr bwMode="auto">
          <a:xfrm>
            <a:off x="4872039" y="4652963"/>
            <a:ext cx="2992437" cy="647700"/>
          </a:xfrm>
          <a:prstGeom prst="leftArrow">
            <a:avLst>
              <a:gd name="adj1" fmla="val 50000"/>
              <a:gd name="adj2" fmla="val 11550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dirty="0"/>
          </a:p>
        </p:txBody>
      </p:sp>
    </p:spTree>
    <p:extLst>
      <p:ext uri="{BB962C8B-B14F-4D97-AF65-F5344CB8AC3E}">
        <p14:creationId xmlns:p14="http://schemas.microsoft.com/office/powerpoint/2010/main" val="3845002227"/>
      </p:ext>
    </p:extLst>
  </p:cSld>
  <p:clrMapOvr>
    <a:masterClrMapping/>
  </p:clrMapOvr>
  <p:transition spd="slow">
    <p:sndAc>
      <p:stSnd>
        <p:snd r:embed="rId2" name="breez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pie de página 5"/>
          <p:cNvSpPr>
            <a:spLocks noGrp="1"/>
          </p:cNvSpPr>
          <p:nvPr>
            <p:ph type="ftr" sz="quarter" idx="11"/>
          </p:nvPr>
        </p:nvSpPr>
        <p:spPr/>
        <p:txBody>
          <a:bodyPr/>
          <a:lstStyle/>
          <a:p>
            <a:r>
              <a:rPr lang="es-PE" dirty="0" smtClean="0"/>
              <a:t>CPC. Yónel Chocano Figueroa. Docente de la Facultad de Ciencias Contables y Financieras</a:t>
            </a:r>
            <a:endParaRPr lang="es-PE" dirty="0"/>
          </a:p>
        </p:txBody>
      </p:sp>
      <p:sp>
        <p:nvSpPr>
          <p:cNvPr id="7" name="Marcador de número de diapositiva 6"/>
          <p:cNvSpPr>
            <a:spLocks noGrp="1"/>
          </p:cNvSpPr>
          <p:nvPr>
            <p:ph type="sldNum" sz="quarter" idx="12"/>
          </p:nvPr>
        </p:nvSpPr>
        <p:spPr/>
        <p:txBody>
          <a:bodyPr/>
          <a:lstStyle/>
          <a:p>
            <a:fld id="{0945A48E-E5DF-47D0-87B9-59AA4B4EC440}" type="slidenum">
              <a:rPr lang="es-PE"/>
              <a:pPr/>
              <a:t>4</a:t>
            </a:fld>
            <a:endParaRPr lang="es-PE" dirty="0"/>
          </a:p>
        </p:txBody>
      </p:sp>
      <p:sp>
        <p:nvSpPr>
          <p:cNvPr id="76802" name="Rectangle 2"/>
          <p:cNvSpPr>
            <a:spLocks noGrp="1" noChangeArrowheads="1"/>
          </p:cNvSpPr>
          <p:nvPr>
            <p:ph type="title"/>
          </p:nvPr>
        </p:nvSpPr>
        <p:spPr/>
        <p:txBody>
          <a:bodyPr/>
          <a:lstStyle/>
          <a:p>
            <a:pPr algn="ctr"/>
            <a:r>
              <a:rPr lang="es-MX" sz="4000" dirty="0">
                <a:solidFill>
                  <a:srgbClr val="FFFF00"/>
                </a:solidFill>
              </a:rPr>
              <a:t>BALANCED SCORECARD</a:t>
            </a:r>
            <a:r>
              <a:rPr lang="es-MX" sz="4000" dirty="0"/>
              <a:t/>
            </a:r>
            <a:br>
              <a:rPr lang="es-MX" sz="4000" dirty="0"/>
            </a:br>
            <a:r>
              <a:rPr lang="es-MX" sz="4000" dirty="0">
                <a:solidFill>
                  <a:schemeClr val="tx1"/>
                </a:solidFill>
              </a:rPr>
              <a:t>Robert Kaplan </a:t>
            </a:r>
            <a:r>
              <a:rPr lang="es-MX" sz="4000" dirty="0">
                <a:solidFill>
                  <a:srgbClr val="0000FF"/>
                </a:solidFill>
              </a:rPr>
              <a:t>–</a:t>
            </a:r>
            <a:r>
              <a:rPr lang="es-MX" sz="4000" dirty="0">
                <a:solidFill>
                  <a:schemeClr val="tx1"/>
                </a:solidFill>
              </a:rPr>
              <a:t> David Norton</a:t>
            </a:r>
            <a:endParaRPr lang="es-PE" sz="4000" dirty="0"/>
          </a:p>
        </p:txBody>
      </p:sp>
      <p:sp>
        <p:nvSpPr>
          <p:cNvPr id="76803" name="Rectangle 3"/>
          <p:cNvSpPr>
            <a:spLocks noGrp="1" noChangeArrowheads="1"/>
          </p:cNvSpPr>
          <p:nvPr>
            <p:ph type="body" sz="half" idx="1"/>
          </p:nvPr>
        </p:nvSpPr>
        <p:spPr>
          <a:xfrm>
            <a:off x="1524000" y="1981200"/>
            <a:ext cx="5003800" cy="4400550"/>
          </a:xfrm>
        </p:spPr>
        <p:txBody>
          <a:bodyPr/>
          <a:lstStyle/>
          <a:p>
            <a:pPr algn="just">
              <a:lnSpc>
                <a:spcPct val="80000"/>
              </a:lnSpc>
              <a:buFontTx/>
              <a:buNone/>
            </a:pPr>
            <a:r>
              <a:rPr lang="es-MX" sz="2400" dirty="0">
                <a:solidFill>
                  <a:srgbClr val="33CCFF"/>
                </a:solidFill>
              </a:rPr>
              <a:t>	Objetivos de las perspectivas:</a:t>
            </a:r>
          </a:p>
          <a:p>
            <a:pPr algn="just">
              <a:lnSpc>
                <a:spcPct val="80000"/>
              </a:lnSpc>
              <a:buFontTx/>
              <a:buNone/>
            </a:pPr>
            <a:r>
              <a:rPr lang="es-MX" dirty="0"/>
              <a:t>	La financiera: </a:t>
            </a:r>
            <a:r>
              <a:rPr lang="es-MX" dirty="0">
                <a:solidFill>
                  <a:srgbClr val="99FF33"/>
                </a:solidFill>
              </a:rPr>
              <a:t>Para alcanzar el éxito, a corto, mediano y largo plazos; debemos medir las ventas, la contribución marginal, la inversión en activos fijos y circulantes, cuentas por cobrar e inventarios, y finalmente, el Valor Económico Agregado. </a:t>
            </a:r>
            <a:r>
              <a:rPr lang="es-MX" dirty="0">
                <a:solidFill>
                  <a:srgbClr val="0066FF"/>
                </a:solidFill>
              </a:rPr>
              <a:t>La intención de esta perspectiva es medir los resultados alcanzados y si la inversión es y será rentable para sus propietarios.</a:t>
            </a:r>
            <a:endParaRPr lang="es-MX" dirty="0"/>
          </a:p>
          <a:p>
            <a:pPr algn="just">
              <a:lnSpc>
                <a:spcPct val="80000"/>
              </a:lnSpc>
              <a:buFontTx/>
              <a:buNone/>
            </a:pPr>
            <a:endParaRPr lang="es-MX" dirty="0"/>
          </a:p>
        </p:txBody>
      </p:sp>
      <p:graphicFrame>
        <p:nvGraphicFramePr>
          <p:cNvPr id="76811" name="Object 11"/>
          <p:cNvGraphicFramePr>
            <a:graphicFrameLocks noChangeAspect="1"/>
          </p:cNvGraphicFramePr>
          <p:nvPr>
            <p:ph sz="half" idx="2"/>
          </p:nvPr>
        </p:nvGraphicFramePr>
        <p:xfrm>
          <a:off x="7391401" y="2743200"/>
          <a:ext cx="2043113" cy="4114800"/>
        </p:xfrm>
        <a:graphic>
          <a:graphicData uri="http://schemas.openxmlformats.org/presentationml/2006/ole">
            <mc:AlternateContent xmlns:mc="http://schemas.openxmlformats.org/markup-compatibility/2006">
              <mc:Choice xmlns:v="urn:schemas-microsoft-com:vml" Requires="v">
                <p:oleObj spid="_x0000_s1027" name="Imagen" r:id="rId4" imgW="2260440" imgH="4551480" progId="MS_ClipArt_Gallery.2">
                  <p:embed/>
                </p:oleObj>
              </mc:Choice>
              <mc:Fallback>
                <p:oleObj name="Imagen" r:id="rId4" imgW="2260440" imgH="455148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1" y="2743200"/>
                        <a:ext cx="2043113"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6812" name="AutoShape 12"/>
          <p:cNvSpPr>
            <a:spLocks noChangeArrowheads="1"/>
          </p:cNvSpPr>
          <p:nvPr/>
        </p:nvSpPr>
        <p:spPr bwMode="auto">
          <a:xfrm>
            <a:off x="8229600" y="2276475"/>
            <a:ext cx="2438400" cy="990600"/>
          </a:xfrm>
          <a:prstGeom prst="cloudCallout">
            <a:avLst>
              <a:gd name="adj1" fmla="val -144338"/>
              <a:gd name="adj2" fmla="val -164264"/>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s-ES_tradnl" sz="2400" dirty="0">
                <a:solidFill>
                  <a:schemeClr val="bg1"/>
                </a:solidFill>
              </a:rPr>
              <a:t>  ¿Qué hago?</a:t>
            </a:r>
          </a:p>
          <a:p>
            <a:pPr eaLnBrk="0" hangingPunct="0"/>
            <a:r>
              <a:rPr lang="es-ES_tradnl" sz="2400" dirty="0">
                <a:solidFill>
                  <a:schemeClr val="bg1"/>
                </a:solidFill>
              </a:rPr>
              <a:t>“Finanzas”</a:t>
            </a:r>
            <a:endParaRPr lang="es-ES_tradnl" sz="2400" dirty="0">
              <a:solidFill>
                <a:schemeClr val="bg1"/>
              </a:solidFill>
              <a:latin typeface="Times New Roman" panose="02020603050405020304" pitchFamily="18" charset="0"/>
            </a:endParaRPr>
          </a:p>
        </p:txBody>
      </p:sp>
    </p:spTree>
    <p:extLst>
      <p:ext uri="{BB962C8B-B14F-4D97-AF65-F5344CB8AC3E}">
        <p14:creationId xmlns:p14="http://schemas.microsoft.com/office/powerpoint/2010/main" val="3437888057"/>
      </p:ext>
    </p:extLst>
  </p:cSld>
  <p:clrMapOvr>
    <a:masterClrMapping/>
  </p:clrMapOvr>
  <p:transition spd="slow">
    <p:sndAc>
      <p:stSnd>
        <p:snd r:embed="rId3" name="breeze.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pie de página 6"/>
          <p:cNvSpPr>
            <a:spLocks noGrp="1"/>
          </p:cNvSpPr>
          <p:nvPr>
            <p:ph type="ftr" sz="quarter" idx="11"/>
          </p:nvPr>
        </p:nvSpPr>
        <p:spPr/>
        <p:txBody>
          <a:bodyPr/>
          <a:lstStyle/>
          <a:p>
            <a:r>
              <a:rPr lang="es-PE" dirty="0" smtClean="0"/>
              <a:t>CPC. Yónel Chocano Figueroa. Docente de la Facultad de Ciencias Contables y Financieras</a:t>
            </a:r>
            <a:endParaRPr lang="es-PE" dirty="0"/>
          </a:p>
        </p:txBody>
      </p:sp>
      <p:sp>
        <p:nvSpPr>
          <p:cNvPr id="9" name="Marcador de número de diapositiva 7"/>
          <p:cNvSpPr>
            <a:spLocks noGrp="1"/>
          </p:cNvSpPr>
          <p:nvPr>
            <p:ph type="sldNum" sz="quarter" idx="12"/>
          </p:nvPr>
        </p:nvSpPr>
        <p:spPr/>
        <p:txBody>
          <a:bodyPr/>
          <a:lstStyle/>
          <a:p>
            <a:fld id="{BD24D604-EC90-4762-831F-85958B4D9B54}" type="slidenum">
              <a:rPr lang="es-PE"/>
              <a:pPr/>
              <a:t>5</a:t>
            </a:fld>
            <a:endParaRPr lang="es-PE" dirty="0"/>
          </a:p>
        </p:txBody>
      </p:sp>
      <p:sp>
        <p:nvSpPr>
          <p:cNvPr id="78850" name="Rectangle 2"/>
          <p:cNvSpPr>
            <a:spLocks noGrp="1" noChangeArrowheads="1"/>
          </p:cNvSpPr>
          <p:nvPr>
            <p:ph type="title"/>
          </p:nvPr>
        </p:nvSpPr>
        <p:spPr/>
        <p:txBody>
          <a:bodyPr/>
          <a:lstStyle/>
          <a:p>
            <a:pPr algn="ctr"/>
            <a:r>
              <a:rPr lang="es-MX" sz="4000" dirty="0">
                <a:solidFill>
                  <a:srgbClr val="FFFF00"/>
                </a:solidFill>
              </a:rPr>
              <a:t>BALANCED SCORECARD</a:t>
            </a:r>
            <a:r>
              <a:rPr lang="es-MX" sz="4000" dirty="0"/>
              <a:t/>
            </a:r>
            <a:br>
              <a:rPr lang="es-MX" sz="4000" dirty="0"/>
            </a:br>
            <a:r>
              <a:rPr lang="es-MX" sz="4000" dirty="0">
                <a:solidFill>
                  <a:schemeClr val="tx1"/>
                </a:solidFill>
              </a:rPr>
              <a:t>Robert Kaplan </a:t>
            </a:r>
            <a:r>
              <a:rPr lang="es-MX" sz="4000" dirty="0">
                <a:solidFill>
                  <a:srgbClr val="0000FF"/>
                </a:solidFill>
              </a:rPr>
              <a:t>–</a:t>
            </a:r>
            <a:r>
              <a:rPr lang="es-MX" sz="4000" dirty="0">
                <a:solidFill>
                  <a:schemeClr val="tx1"/>
                </a:solidFill>
              </a:rPr>
              <a:t> David Norton</a:t>
            </a:r>
            <a:endParaRPr lang="es-PE" sz="4000" dirty="0"/>
          </a:p>
        </p:txBody>
      </p:sp>
      <p:sp>
        <p:nvSpPr>
          <p:cNvPr id="78851" name="Rectangle 3"/>
          <p:cNvSpPr>
            <a:spLocks noGrp="1" noChangeArrowheads="1"/>
          </p:cNvSpPr>
          <p:nvPr>
            <p:ph type="body" sz="half" idx="1"/>
          </p:nvPr>
        </p:nvSpPr>
        <p:spPr>
          <a:xfrm>
            <a:off x="1524000" y="1981200"/>
            <a:ext cx="4787900" cy="4876800"/>
          </a:xfrm>
        </p:spPr>
        <p:txBody>
          <a:bodyPr/>
          <a:lstStyle/>
          <a:p>
            <a:pPr algn="just">
              <a:buFontTx/>
              <a:buNone/>
            </a:pPr>
            <a:r>
              <a:rPr lang="es-MX" sz="2400" dirty="0">
                <a:solidFill>
                  <a:srgbClr val="33CCFF"/>
                </a:solidFill>
              </a:rPr>
              <a:t>	Objetivos de las perspectivas:</a:t>
            </a:r>
          </a:p>
          <a:p>
            <a:pPr algn="just">
              <a:buFontTx/>
              <a:buNone/>
            </a:pPr>
            <a:r>
              <a:rPr lang="es-MX" dirty="0"/>
              <a:t>	La del cliente: </a:t>
            </a:r>
            <a:r>
              <a:rPr lang="es-MX" dirty="0">
                <a:solidFill>
                  <a:srgbClr val="FFFF99"/>
                </a:solidFill>
              </a:rPr>
              <a:t>Es fundamental medir qué tan capaces somos de retener a los clientes y de satisfacer sus necesidades. </a:t>
            </a:r>
            <a:r>
              <a:rPr lang="es-MX" dirty="0">
                <a:solidFill>
                  <a:srgbClr val="99FF33"/>
                </a:solidFill>
              </a:rPr>
              <a:t>El cliente es primero, dice el refrán y hay que asumirlo como principio y procurar que la relación produzca resultados para ambos.</a:t>
            </a:r>
            <a:r>
              <a:rPr lang="es-MX" dirty="0">
                <a:solidFill>
                  <a:srgbClr val="CCFFFF"/>
                </a:solidFill>
              </a:rPr>
              <a:t> Medir la satisfacción del cliente y el grado de retención nos da elementos para medir los logros históricos.</a:t>
            </a:r>
          </a:p>
        </p:txBody>
      </p:sp>
      <p:graphicFrame>
        <p:nvGraphicFramePr>
          <p:cNvPr id="78858" name="Object 10"/>
          <p:cNvGraphicFramePr>
            <a:graphicFrameLocks noChangeAspect="1"/>
          </p:cNvGraphicFramePr>
          <p:nvPr>
            <p:ph sz="quarter" idx="2"/>
          </p:nvPr>
        </p:nvGraphicFramePr>
        <p:xfrm>
          <a:off x="9191626" y="2060575"/>
          <a:ext cx="695325" cy="1981200"/>
        </p:xfrm>
        <a:graphic>
          <a:graphicData uri="http://schemas.openxmlformats.org/presentationml/2006/ole">
            <mc:AlternateContent xmlns:mc="http://schemas.openxmlformats.org/markup-compatibility/2006">
              <mc:Choice xmlns:v="urn:schemas-microsoft-com:vml" Requires="v">
                <p:oleObj spid="_x0000_s2052" name="Imagen" r:id="rId4" imgW="1234800" imgH="3520800" progId="MS_ClipArt_Gallery.2">
                  <p:embed/>
                </p:oleObj>
              </mc:Choice>
              <mc:Fallback>
                <p:oleObj name="Imagen" r:id="rId4" imgW="1234800" imgH="352080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91626" y="2060575"/>
                        <a:ext cx="695325" cy="198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8860" name="Text Box 12"/>
          <p:cNvSpPr txBox="1">
            <a:spLocks noChangeArrowheads="1"/>
          </p:cNvSpPr>
          <p:nvPr/>
        </p:nvSpPr>
        <p:spPr bwMode="auto">
          <a:xfrm>
            <a:off x="6672263" y="4437063"/>
            <a:ext cx="1212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r>
              <a:rPr lang="es-ES_tradnl" b="1" dirty="0">
                <a:solidFill>
                  <a:srgbClr val="FFFF99"/>
                </a:solidFill>
                <a:latin typeface="Times New Roman" panose="02020603050405020304" pitchFamily="18" charset="0"/>
              </a:rPr>
              <a:t>CLIENTE</a:t>
            </a:r>
          </a:p>
        </p:txBody>
      </p:sp>
      <p:graphicFrame>
        <p:nvGraphicFramePr>
          <p:cNvPr id="78861" name="Object 13"/>
          <p:cNvGraphicFramePr>
            <a:graphicFrameLocks noChangeAspect="1"/>
          </p:cNvGraphicFramePr>
          <p:nvPr>
            <p:ph sz="quarter" idx="3"/>
          </p:nvPr>
        </p:nvGraphicFramePr>
        <p:xfrm>
          <a:off x="6600826" y="2060575"/>
          <a:ext cx="1292225" cy="1981200"/>
        </p:xfrm>
        <a:graphic>
          <a:graphicData uri="http://schemas.openxmlformats.org/presentationml/2006/ole">
            <mc:AlternateContent xmlns:mc="http://schemas.openxmlformats.org/markup-compatibility/2006">
              <mc:Choice xmlns:v="urn:schemas-microsoft-com:vml" Requires="v">
                <p:oleObj spid="_x0000_s2053" name="Imagen" r:id="rId6" imgW="2142720" imgH="3285720" progId="MS_ClipArt_Gallery.2">
                  <p:embed/>
                </p:oleObj>
              </mc:Choice>
              <mc:Fallback>
                <p:oleObj name="Imagen" r:id="rId6" imgW="2142720" imgH="3285720" progId="MS_ClipArt_Gallery.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00826" y="2060575"/>
                        <a:ext cx="1292225" cy="198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8863" name="Text Box 15"/>
          <p:cNvSpPr txBox="1">
            <a:spLocks noChangeArrowheads="1"/>
          </p:cNvSpPr>
          <p:nvPr/>
        </p:nvSpPr>
        <p:spPr bwMode="auto">
          <a:xfrm>
            <a:off x="8904288" y="4365626"/>
            <a:ext cx="1212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r>
              <a:rPr lang="es-ES_tradnl" b="1" dirty="0">
                <a:solidFill>
                  <a:srgbClr val="99FF33"/>
                </a:solidFill>
                <a:latin typeface="Times New Roman" panose="02020603050405020304" pitchFamily="18" charset="0"/>
              </a:rPr>
              <a:t>CLIENTE</a:t>
            </a:r>
          </a:p>
        </p:txBody>
      </p:sp>
    </p:spTree>
    <p:extLst>
      <p:ext uri="{BB962C8B-B14F-4D97-AF65-F5344CB8AC3E}">
        <p14:creationId xmlns:p14="http://schemas.microsoft.com/office/powerpoint/2010/main" val="556328701"/>
      </p:ext>
    </p:extLst>
  </p:cSld>
  <p:clrMapOvr>
    <a:masterClrMapping/>
  </p:clrMapOvr>
  <p:transition spd="slow">
    <p:sndAc>
      <p:stSnd>
        <p:snd r:embed="rId3" name="breeze.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pie de página 5"/>
          <p:cNvSpPr>
            <a:spLocks noGrp="1"/>
          </p:cNvSpPr>
          <p:nvPr>
            <p:ph type="ftr" sz="quarter" idx="11"/>
          </p:nvPr>
        </p:nvSpPr>
        <p:spPr/>
        <p:txBody>
          <a:bodyPr/>
          <a:lstStyle/>
          <a:p>
            <a:r>
              <a:rPr lang="es-PE" dirty="0" smtClean="0"/>
              <a:t>CPC. Yónel Chocano Figueroa. Docente de la Facultad de Ciencias Contables y Financieras</a:t>
            </a:r>
            <a:endParaRPr lang="es-PE" dirty="0"/>
          </a:p>
        </p:txBody>
      </p:sp>
      <p:sp>
        <p:nvSpPr>
          <p:cNvPr id="6" name="Marcador de número de diapositiva 6"/>
          <p:cNvSpPr>
            <a:spLocks noGrp="1"/>
          </p:cNvSpPr>
          <p:nvPr>
            <p:ph type="sldNum" sz="quarter" idx="12"/>
          </p:nvPr>
        </p:nvSpPr>
        <p:spPr/>
        <p:txBody>
          <a:bodyPr/>
          <a:lstStyle/>
          <a:p>
            <a:fld id="{3A2F7731-936F-4524-A856-691735DA5D14}" type="slidenum">
              <a:rPr lang="es-PE"/>
              <a:pPr/>
              <a:t>6</a:t>
            </a:fld>
            <a:endParaRPr lang="es-PE" dirty="0"/>
          </a:p>
        </p:txBody>
      </p:sp>
      <p:sp>
        <p:nvSpPr>
          <p:cNvPr id="79874" name="Rectangle 2"/>
          <p:cNvSpPr>
            <a:spLocks noGrp="1" noChangeArrowheads="1"/>
          </p:cNvSpPr>
          <p:nvPr>
            <p:ph type="title"/>
          </p:nvPr>
        </p:nvSpPr>
        <p:spPr/>
        <p:txBody>
          <a:bodyPr/>
          <a:lstStyle/>
          <a:p>
            <a:pPr algn="ctr"/>
            <a:r>
              <a:rPr lang="es-MX" sz="4000" dirty="0">
                <a:solidFill>
                  <a:srgbClr val="FFFF00"/>
                </a:solidFill>
              </a:rPr>
              <a:t>BALANCED SCORECARD</a:t>
            </a:r>
            <a:r>
              <a:rPr lang="es-MX" sz="4000" dirty="0"/>
              <a:t/>
            </a:r>
            <a:br>
              <a:rPr lang="es-MX" sz="4000" dirty="0"/>
            </a:br>
            <a:r>
              <a:rPr lang="es-MX" sz="4000" dirty="0">
                <a:solidFill>
                  <a:schemeClr val="tx1"/>
                </a:solidFill>
              </a:rPr>
              <a:t>Robert Kaplan </a:t>
            </a:r>
            <a:r>
              <a:rPr lang="es-MX" sz="4000" dirty="0">
                <a:solidFill>
                  <a:srgbClr val="0000FF"/>
                </a:solidFill>
              </a:rPr>
              <a:t>–</a:t>
            </a:r>
            <a:r>
              <a:rPr lang="es-MX" sz="4000" dirty="0">
                <a:solidFill>
                  <a:schemeClr val="tx1"/>
                </a:solidFill>
              </a:rPr>
              <a:t> David Norton</a:t>
            </a:r>
            <a:endParaRPr lang="es-PE" sz="4000" dirty="0"/>
          </a:p>
        </p:txBody>
      </p:sp>
      <p:sp>
        <p:nvSpPr>
          <p:cNvPr id="79875" name="Rectangle 3"/>
          <p:cNvSpPr>
            <a:spLocks noGrp="1" noChangeArrowheads="1"/>
          </p:cNvSpPr>
          <p:nvPr>
            <p:ph type="body" sz="half" idx="1"/>
          </p:nvPr>
        </p:nvSpPr>
        <p:spPr>
          <a:xfrm>
            <a:off x="1524000" y="1981200"/>
            <a:ext cx="5003800" cy="4400550"/>
          </a:xfrm>
        </p:spPr>
        <p:txBody>
          <a:bodyPr/>
          <a:lstStyle/>
          <a:p>
            <a:pPr algn="just">
              <a:lnSpc>
                <a:spcPct val="80000"/>
              </a:lnSpc>
              <a:buFontTx/>
              <a:buNone/>
            </a:pPr>
            <a:r>
              <a:rPr lang="es-MX" dirty="0">
                <a:solidFill>
                  <a:srgbClr val="33CCFF"/>
                </a:solidFill>
              </a:rPr>
              <a:t>	Objetivos de las perspectivas:</a:t>
            </a:r>
          </a:p>
          <a:p>
            <a:pPr algn="just">
              <a:lnSpc>
                <a:spcPct val="80000"/>
              </a:lnSpc>
              <a:buFontTx/>
              <a:buNone/>
            </a:pPr>
            <a:r>
              <a:rPr lang="es-MX" sz="1800" dirty="0"/>
              <a:t>	</a:t>
            </a:r>
            <a:r>
              <a:rPr lang="es-MX" sz="1900" dirty="0"/>
              <a:t>Procesos internos: </a:t>
            </a:r>
            <a:r>
              <a:rPr lang="es-MX" sz="1900" dirty="0">
                <a:solidFill>
                  <a:srgbClr val="CCFFFF"/>
                </a:solidFill>
              </a:rPr>
              <a:t>Identificar los procesos claves del negocio (los seis o siete macroprocesos de empresas de todo tamaño). La rotación de personal y la habilidad que tenemos para capacitarlo y dotarlo de los conocimientos necesarios para que desempeñe su trabajo hoy y alinear sus intereses con los de la empresa para el futuro. </a:t>
            </a:r>
            <a:r>
              <a:rPr lang="es-MX" sz="1900" dirty="0">
                <a:solidFill>
                  <a:srgbClr val="99FF33"/>
                </a:solidFill>
              </a:rPr>
              <a:t>También qué tanto sabemos trabajar en equipo y crear lealtad del personal hacia la organización, son algunos de los aspectos que comprende esta perspectiva.</a:t>
            </a:r>
            <a:endParaRPr lang="es-MX" sz="1900" dirty="0"/>
          </a:p>
        </p:txBody>
      </p:sp>
      <p:graphicFrame>
        <p:nvGraphicFramePr>
          <p:cNvPr id="79878" name="Object 6"/>
          <p:cNvGraphicFramePr>
            <a:graphicFrameLocks noChangeAspect="1"/>
          </p:cNvGraphicFramePr>
          <p:nvPr>
            <p:ph sz="half" idx="2"/>
          </p:nvPr>
        </p:nvGraphicFramePr>
        <p:xfrm>
          <a:off x="6527800" y="2636839"/>
          <a:ext cx="3810000" cy="2935287"/>
        </p:xfrm>
        <a:graphic>
          <a:graphicData uri="http://schemas.openxmlformats.org/presentationml/2006/ole">
            <mc:AlternateContent xmlns:mc="http://schemas.openxmlformats.org/markup-compatibility/2006">
              <mc:Choice xmlns:v="urn:schemas-microsoft-com:vml" Requires="v">
                <p:oleObj spid="_x0000_s3075" name="Imagen" r:id="rId4" imgW="4539600" imgH="3497040" progId="MS_ClipArt_Gallery.2">
                  <p:embed/>
                </p:oleObj>
              </mc:Choice>
              <mc:Fallback>
                <p:oleObj name="Imagen" r:id="rId4" imgW="4539600" imgH="349704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7800" y="2636839"/>
                        <a:ext cx="3810000" cy="2935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996212455"/>
      </p:ext>
    </p:extLst>
  </p:cSld>
  <p:clrMapOvr>
    <a:masterClrMapping/>
  </p:clrMapOvr>
  <p:transition spd="slow">
    <p:sndAc>
      <p:stSnd>
        <p:snd r:embed="rId3" name="breeze.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pie de página 5"/>
          <p:cNvSpPr>
            <a:spLocks noGrp="1"/>
          </p:cNvSpPr>
          <p:nvPr>
            <p:ph type="ftr" sz="quarter" idx="11"/>
          </p:nvPr>
        </p:nvSpPr>
        <p:spPr/>
        <p:txBody>
          <a:bodyPr/>
          <a:lstStyle/>
          <a:p>
            <a:r>
              <a:rPr lang="es-PE" dirty="0" smtClean="0"/>
              <a:t>CPC. Yónel Chocano Figueroa. Docente de la Facultad de Ciencias Contables y Financieras</a:t>
            </a:r>
            <a:endParaRPr lang="es-PE" dirty="0"/>
          </a:p>
        </p:txBody>
      </p:sp>
      <p:sp>
        <p:nvSpPr>
          <p:cNvPr id="7" name="Marcador de número de diapositiva 6"/>
          <p:cNvSpPr>
            <a:spLocks noGrp="1"/>
          </p:cNvSpPr>
          <p:nvPr>
            <p:ph type="sldNum" sz="quarter" idx="12"/>
          </p:nvPr>
        </p:nvSpPr>
        <p:spPr/>
        <p:txBody>
          <a:bodyPr/>
          <a:lstStyle/>
          <a:p>
            <a:fld id="{4B313A74-0829-4F72-A6EA-3B5332AB1773}" type="slidenum">
              <a:rPr lang="es-PE"/>
              <a:pPr/>
              <a:t>7</a:t>
            </a:fld>
            <a:endParaRPr lang="es-PE" dirty="0"/>
          </a:p>
        </p:txBody>
      </p:sp>
      <p:sp>
        <p:nvSpPr>
          <p:cNvPr id="80898" name="Rectangle 2"/>
          <p:cNvSpPr>
            <a:spLocks noGrp="1" noChangeArrowheads="1"/>
          </p:cNvSpPr>
          <p:nvPr>
            <p:ph type="title"/>
          </p:nvPr>
        </p:nvSpPr>
        <p:spPr/>
        <p:txBody>
          <a:bodyPr/>
          <a:lstStyle/>
          <a:p>
            <a:pPr algn="ctr"/>
            <a:r>
              <a:rPr lang="es-MX" sz="4000" dirty="0">
                <a:solidFill>
                  <a:srgbClr val="FFFF00"/>
                </a:solidFill>
              </a:rPr>
              <a:t>BALANCED SCORECARD</a:t>
            </a:r>
            <a:r>
              <a:rPr lang="es-MX" sz="4000" dirty="0"/>
              <a:t/>
            </a:r>
            <a:br>
              <a:rPr lang="es-MX" sz="4000" dirty="0"/>
            </a:br>
            <a:r>
              <a:rPr lang="es-MX" sz="4000" dirty="0">
                <a:solidFill>
                  <a:schemeClr val="tx1"/>
                </a:solidFill>
              </a:rPr>
              <a:t>Robert Kaplan </a:t>
            </a:r>
            <a:r>
              <a:rPr lang="es-MX" sz="4000" dirty="0">
                <a:solidFill>
                  <a:srgbClr val="0000FF"/>
                </a:solidFill>
              </a:rPr>
              <a:t>–</a:t>
            </a:r>
            <a:r>
              <a:rPr lang="es-MX" sz="4000" dirty="0">
                <a:solidFill>
                  <a:schemeClr val="tx1"/>
                </a:solidFill>
              </a:rPr>
              <a:t> David Norton</a:t>
            </a:r>
            <a:endParaRPr lang="es-PE" sz="4000" dirty="0"/>
          </a:p>
        </p:txBody>
      </p:sp>
      <p:sp>
        <p:nvSpPr>
          <p:cNvPr id="80899" name="Rectangle 3"/>
          <p:cNvSpPr>
            <a:spLocks noGrp="1" noChangeArrowheads="1"/>
          </p:cNvSpPr>
          <p:nvPr>
            <p:ph type="body" sz="half" idx="1"/>
          </p:nvPr>
        </p:nvSpPr>
        <p:spPr>
          <a:xfrm>
            <a:off x="1524000" y="1916114"/>
            <a:ext cx="5003800" cy="4941887"/>
          </a:xfrm>
        </p:spPr>
        <p:txBody>
          <a:bodyPr/>
          <a:lstStyle/>
          <a:p>
            <a:pPr algn="just">
              <a:lnSpc>
                <a:spcPct val="90000"/>
              </a:lnSpc>
              <a:buFontTx/>
              <a:buNone/>
            </a:pPr>
            <a:r>
              <a:rPr lang="es-MX" dirty="0">
                <a:solidFill>
                  <a:srgbClr val="33CCFF"/>
                </a:solidFill>
              </a:rPr>
              <a:t>	Objetivos de las perspectivas:</a:t>
            </a:r>
          </a:p>
          <a:p>
            <a:pPr algn="just">
              <a:lnSpc>
                <a:spcPct val="90000"/>
              </a:lnSpc>
              <a:buFontTx/>
              <a:buNone/>
            </a:pPr>
            <a:r>
              <a:rPr lang="es-MX" sz="1800" dirty="0"/>
              <a:t>	</a:t>
            </a:r>
            <a:r>
              <a:rPr lang="es-MX" dirty="0"/>
              <a:t>Aprendizaje y crecimiento: </a:t>
            </a:r>
            <a:r>
              <a:rPr lang="es-MX" dirty="0">
                <a:solidFill>
                  <a:srgbClr val="99FF33"/>
                </a:solidFill>
              </a:rPr>
              <a:t>La inversión en tecnología es establecer una organización de aprendizaje continuo como vehículo para lograr el éxito a largo plazo y para crecer. </a:t>
            </a:r>
            <a:r>
              <a:rPr lang="es-MX" dirty="0">
                <a:solidFill>
                  <a:srgbClr val="FFCCFF"/>
                </a:solidFill>
              </a:rPr>
              <a:t>El desarrollo de habilidades críticas y la disponibilidad de tecnología, la inversión para la promoción de los productos y servicios, lo que se invierte en Investigación y Desarrollo, permitirán evaluar los alcances en este sentido, desde esta perspectiva.</a:t>
            </a:r>
            <a:endParaRPr lang="es-MX" dirty="0"/>
          </a:p>
        </p:txBody>
      </p:sp>
      <p:graphicFrame>
        <p:nvGraphicFramePr>
          <p:cNvPr id="80904" name="Object 8"/>
          <p:cNvGraphicFramePr>
            <a:graphicFrameLocks noChangeAspect="1"/>
          </p:cNvGraphicFramePr>
          <p:nvPr>
            <p:ph sz="half" idx="2"/>
          </p:nvPr>
        </p:nvGraphicFramePr>
        <p:xfrm>
          <a:off x="7116764" y="2349500"/>
          <a:ext cx="2579687" cy="3671888"/>
        </p:xfrm>
        <a:graphic>
          <a:graphicData uri="http://schemas.openxmlformats.org/presentationml/2006/ole">
            <mc:AlternateContent xmlns:mc="http://schemas.openxmlformats.org/markup-compatibility/2006">
              <mc:Choice xmlns:v="urn:schemas-microsoft-com:vml" Requires="v">
                <p:oleObj spid="_x0000_s4099" name="CorelDRAW" r:id="rId4" imgW="1920240" imgH="2591280" progId="CorelDraw.Graphic.8">
                  <p:embed/>
                </p:oleObj>
              </mc:Choice>
              <mc:Fallback>
                <p:oleObj name="CorelDRAW" r:id="rId4" imgW="1920240" imgH="2591280" progId="CorelDraw.Graphic.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16764" y="2349500"/>
                        <a:ext cx="2579687" cy="3671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0905" name="WordArt 9"/>
          <p:cNvSpPr>
            <a:spLocks noChangeArrowheads="1" noChangeShapeType="1" noTextEdit="1"/>
          </p:cNvSpPr>
          <p:nvPr/>
        </p:nvSpPr>
        <p:spPr bwMode="auto">
          <a:xfrm>
            <a:off x="7751763" y="4868864"/>
            <a:ext cx="1808162" cy="936625"/>
          </a:xfrm>
          <a:prstGeom prst="rect">
            <a:avLst/>
          </a:prstGeom>
        </p:spPr>
        <p:txBody>
          <a:bodyPr wrap="none" fromWordArt="1">
            <a:prstTxWarp prst="textPlain">
              <a:avLst>
                <a:gd name="adj" fmla="val 50000"/>
              </a:avLst>
            </a:prstTxWarp>
          </a:bodyPr>
          <a:lstStyle/>
          <a:p>
            <a:r>
              <a:rPr lang="es-ES" sz="3200" kern="10" dirty="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panose="020B0806030902050204" pitchFamily="34" charset="0"/>
              </a:rPr>
              <a:t> Tecnología</a:t>
            </a:r>
          </a:p>
        </p:txBody>
      </p:sp>
    </p:spTree>
    <p:extLst>
      <p:ext uri="{BB962C8B-B14F-4D97-AF65-F5344CB8AC3E}">
        <p14:creationId xmlns:p14="http://schemas.microsoft.com/office/powerpoint/2010/main" val="3717832595"/>
      </p:ext>
    </p:extLst>
  </p:cSld>
  <p:clrMapOvr>
    <a:masterClrMapping/>
  </p:clrMapOvr>
  <p:transition spd="slow">
    <p:sndAc>
      <p:stSnd>
        <p:snd r:embed="rId3" name="breeze.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4"/>
          <p:cNvSpPr>
            <a:spLocks noGrp="1"/>
          </p:cNvSpPr>
          <p:nvPr>
            <p:ph type="ftr" sz="quarter" idx="11"/>
          </p:nvPr>
        </p:nvSpPr>
        <p:spPr/>
        <p:txBody>
          <a:bodyPr/>
          <a:lstStyle/>
          <a:p>
            <a:r>
              <a:rPr lang="es-PE" dirty="0" smtClean="0"/>
              <a:t>CPC. Yónel Chocano Figueroa. Docente de la Facultad de Ciencias Contables y Financieras</a:t>
            </a:r>
            <a:endParaRPr lang="es-PE" dirty="0"/>
          </a:p>
        </p:txBody>
      </p:sp>
      <p:sp>
        <p:nvSpPr>
          <p:cNvPr id="5" name="Marcador de número de diapositiva 5"/>
          <p:cNvSpPr>
            <a:spLocks noGrp="1"/>
          </p:cNvSpPr>
          <p:nvPr>
            <p:ph type="sldNum" sz="quarter" idx="12"/>
          </p:nvPr>
        </p:nvSpPr>
        <p:spPr/>
        <p:txBody>
          <a:bodyPr/>
          <a:lstStyle/>
          <a:p>
            <a:fld id="{86954B7A-30B9-487B-BC9A-62D7E4BF98C3}" type="slidenum">
              <a:rPr lang="es-PE"/>
              <a:pPr/>
              <a:t>8</a:t>
            </a:fld>
            <a:endParaRPr lang="es-PE" dirty="0"/>
          </a:p>
        </p:txBody>
      </p:sp>
      <p:sp>
        <p:nvSpPr>
          <p:cNvPr id="58370" name="Rectangle 2"/>
          <p:cNvSpPr>
            <a:spLocks noGrp="1" noChangeArrowheads="1"/>
          </p:cNvSpPr>
          <p:nvPr>
            <p:ph type="title"/>
          </p:nvPr>
        </p:nvSpPr>
        <p:spPr/>
        <p:txBody>
          <a:bodyPr/>
          <a:lstStyle/>
          <a:p>
            <a:pPr algn="ctr"/>
            <a:r>
              <a:rPr lang="es-MX" sz="4000" dirty="0">
                <a:solidFill>
                  <a:srgbClr val="FFFF00"/>
                </a:solidFill>
              </a:rPr>
              <a:t>BALANCED SCORECARD</a:t>
            </a:r>
            <a:r>
              <a:rPr lang="es-MX" sz="4000" dirty="0"/>
              <a:t/>
            </a:r>
            <a:br>
              <a:rPr lang="es-MX" sz="4000" dirty="0"/>
            </a:br>
            <a:r>
              <a:rPr lang="es-MX" sz="4000" dirty="0">
                <a:solidFill>
                  <a:schemeClr val="tx1"/>
                </a:solidFill>
              </a:rPr>
              <a:t>Robert Kaplan </a:t>
            </a:r>
            <a:r>
              <a:rPr lang="es-MX" sz="4000" dirty="0">
                <a:solidFill>
                  <a:srgbClr val="0000FF"/>
                </a:solidFill>
              </a:rPr>
              <a:t>–</a:t>
            </a:r>
            <a:r>
              <a:rPr lang="es-MX" sz="4000" dirty="0">
                <a:solidFill>
                  <a:schemeClr val="tx1"/>
                </a:solidFill>
              </a:rPr>
              <a:t> David Norton</a:t>
            </a:r>
            <a:endParaRPr lang="es-PE" sz="4000" dirty="0"/>
          </a:p>
        </p:txBody>
      </p:sp>
      <p:sp>
        <p:nvSpPr>
          <p:cNvPr id="58371" name="Rectangle 3"/>
          <p:cNvSpPr>
            <a:spLocks noGrp="1" noChangeArrowheads="1"/>
          </p:cNvSpPr>
          <p:nvPr>
            <p:ph type="body" idx="1"/>
          </p:nvPr>
        </p:nvSpPr>
        <p:spPr/>
        <p:txBody>
          <a:bodyPr/>
          <a:lstStyle/>
          <a:p>
            <a:pPr algn="just">
              <a:lnSpc>
                <a:spcPct val="90000"/>
              </a:lnSpc>
            </a:pPr>
            <a:r>
              <a:rPr lang="es-MX" dirty="0">
                <a:solidFill>
                  <a:srgbClr val="99FF66"/>
                </a:solidFill>
              </a:rPr>
              <a:t>El balanced scorecard o </a:t>
            </a:r>
            <a:r>
              <a:rPr lang="es-MX" dirty="0">
                <a:solidFill>
                  <a:srgbClr val="FF99FF"/>
                </a:solidFill>
              </a:rPr>
              <a:t>Cuadro de Mando Integral</a:t>
            </a:r>
            <a:r>
              <a:rPr lang="es-MX" dirty="0">
                <a:solidFill>
                  <a:srgbClr val="99FF33"/>
                </a:solidFill>
              </a:rPr>
              <a:t> es un enfoque probado en varias empresas de gran tamaño sobre cómo incorporar los objetivos estratégicos en el sistema administrativo a través de mecanismos de medición del desempeño.</a:t>
            </a:r>
            <a:endParaRPr lang="es-PE" dirty="0">
              <a:solidFill>
                <a:srgbClr val="99FF66"/>
              </a:solidFill>
            </a:endParaRPr>
          </a:p>
        </p:txBody>
      </p:sp>
    </p:spTree>
    <p:extLst>
      <p:ext uri="{BB962C8B-B14F-4D97-AF65-F5344CB8AC3E}">
        <p14:creationId xmlns:p14="http://schemas.microsoft.com/office/powerpoint/2010/main" val="2556562063"/>
      </p:ext>
    </p:extLst>
  </p:cSld>
  <p:clrMapOvr>
    <a:masterClrMapping/>
  </p:clrMapOvr>
  <p:transition spd="slow">
    <p:sndAc>
      <p:stSnd>
        <p:snd r:embed="rId2" name="breeze.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4"/>
          <p:cNvSpPr>
            <a:spLocks noGrp="1"/>
          </p:cNvSpPr>
          <p:nvPr>
            <p:ph type="ftr" sz="quarter" idx="11"/>
          </p:nvPr>
        </p:nvSpPr>
        <p:spPr/>
        <p:txBody>
          <a:bodyPr/>
          <a:lstStyle/>
          <a:p>
            <a:r>
              <a:rPr lang="es-PE" dirty="0" smtClean="0"/>
              <a:t>CPC. Yónel Chocano Figueroa. Docente de la Facultad de Ciencias Contables y Financieras</a:t>
            </a:r>
            <a:endParaRPr lang="es-PE" dirty="0"/>
          </a:p>
        </p:txBody>
      </p:sp>
      <p:sp>
        <p:nvSpPr>
          <p:cNvPr id="5" name="Marcador de número de diapositiva 5"/>
          <p:cNvSpPr>
            <a:spLocks noGrp="1"/>
          </p:cNvSpPr>
          <p:nvPr>
            <p:ph type="sldNum" sz="quarter" idx="12"/>
          </p:nvPr>
        </p:nvSpPr>
        <p:spPr/>
        <p:txBody>
          <a:bodyPr/>
          <a:lstStyle/>
          <a:p>
            <a:fld id="{B08B045C-E1D4-45DC-84FA-45B231FDEE35}" type="slidenum">
              <a:rPr lang="es-PE"/>
              <a:pPr/>
              <a:t>9</a:t>
            </a:fld>
            <a:endParaRPr lang="es-PE" dirty="0"/>
          </a:p>
        </p:txBody>
      </p:sp>
      <p:sp>
        <p:nvSpPr>
          <p:cNvPr id="59394" name="Rectangle 2"/>
          <p:cNvSpPr>
            <a:spLocks noGrp="1" noChangeArrowheads="1"/>
          </p:cNvSpPr>
          <p:nvPr>
            <p:ph type="title"/>
          </p:nvPr>
        </p:nvSpPr>
        <p:spPr/>
        <p:txBody>
          <a:bodyPr/>
          <a:lstStyle/>
          <a:p>
            <a:pPr algn="ctr"/>
            <a:r>
              <a:rPr lang="es-MX" sz="4000" dirty="0">
                <a:solidFill>
                  <a:srgbClr val="FFFF00"/>
                </a:solidFill>
              </a:rPr>
              <a:t>BALANCED SCORECARD</a:t>
            </a:r>
            <a:r>
              <a:rPr lang="es-MX" sz="4000" dirty="0"/>
              <a:t/>
            </a:r>
            <a:br>
              <a:rPr lang="es-MX" sz="4000" dirty="0"/>
            </a:br>
            <a:r>
              <a:rPr lang="es-MX" sz="4000" dirty="0">
                <a:solidFill>
                  <a:schemeClr val="tx1"/>
                </a:solidFill>
              </a:rPr>
              <a:t>Robert Kaplan </a:t>
            </a:r>
            <a:r>
              <a:rPr lang="es-MX" sz="4000" dirty="0">
                <a:solidFill>
                  <a:srgbClr val="0000FF"/>
                </a:solidFill>
              </a:rPr>
              <a:t>–</a:t>
            </a:r>
            <a:r>
              <a:rPr lang="es-MX" sz="4000" dirty="0">
                <a:solidFill>
                  <a:schemeClr val="tx1"/>
                </a:solidFill>
              </a:rPr>
              <a:t> David Norton</a:t>
            </a:r>
            <a:endParaRPr lang="es-PE" sz="4000" dirty="0"/>
          </a:p>
        </p:txBody>
      </p:sp>
      <p:sp>
        <p:nvSpPr>
          <p:cNvPr id="59395" name="Rectangle 3"/>
          <p:cNvSpPr>
            <a:spLocks noGrp="1" noChangeArrowheads="1"/>
          </p:cNvSpPr>
          <p:nvPr>
            <p:ph type="body" idx="1"/>
          </p:nvPr>
        </p:nvSpPr>
        <p:spPr/>
        <p:txBody>
          <a:bodyPr/>
          <a:lstStyle/>
          <a:p>
            <a:pPr algn="just">
              <a:lnSpc>
                <a:spcPct val="80000"/>
              </a:lnSpc>
            </a:pPr>
            <a:r>
              <a:rPr lang="es-MX" sz="2400" dirty="0">
                <a:solidFill>
                  <a:srgbClr val="99FF66"/>
                </a:solidFill>
              </a:rPr>
              <a:t>En Balanced Scorecard traslada la visión y la estrategia, al método que motiva al seguimiento de las metas establecidas a largo plazo.</a:t>
            </a:r>
          </a:p>
          <a:p>
            <a:pPr algn="just">
              <a:lnSpc>
                <a:spcPct val="80000"/>
              </a:lnSpc>
            </a:pPr>
            <a:r>
              <a:rPr lang="es-MX" sz="2400" dirty="0">
                <a:solidFill>
                  <a:srgbClr val="CCFFFF"/>
                </a:solidFill>
              </a:rPr>
              <a:t>El aspecto más significativo del BSC, estriba en la interrelación de las distintas perspectivas que permite que al definir una estrategia de formación y crecimiento, esta sirva para definir las líneas de actuación desde la </a:t>
            </a:r>
            <a:r>
              <a:rPr lang="es-MX" sz="2400" dirty="0">
                <a:solidFill>
                  <a:srgbClr val="9999FF"/>
                </a:solidFill>
              </a:rPr>
              <a:t>perspectiva interna de los procesos</a:t>
            </a:r>
            <a:r>
              <a:rPr lang="es-MX" sz="2400" dirty="0">
                <a:solidFill>
                  <a:srgbClr val="CCFFFF"/>
                </a:solidFill>
              </a:rPr>
              <a:t>. </a:t>
            </a:r>
            <a:r>
              <a:rPr lang="es-MX" sz="2400" dirty="0">
                <a:solidFill>
                  <a:srgbClr val="FFFF66"/>
                </a:solidFill>
              </a:rPr>
              <a:t>De igual forma los objetivos internos alcanzados inciden en la </a:t>
            </a:r>
            <a:r>
              <a:rPr lang="es-MX" sz="2400" dirty="0">
                <a:solidFill>
                  <a:srgbClr val="009900"/>
                </a:solidFill>
              </a:rPr>
              <a:t>perspectiva interna de los clientes</a:t>
            </a:r>
            <a:r>
              <a:rPr lang="es-MX" sz="2400" dirty="0">
                <a:solidFill>
                  <a:srgbClr val="FFFF66"/>
                </a:solidFill>
              </a:rPr>
              <a:t>, lo cual se traduce en los resultados desde la </a:t>
            </a:r>
            <a:r>
              <a:rPr lang="es-MX" sz="2400" dirty="0">
                <a:solidFill>
                  <a:schemeClr val="hlink"/>
                </a:solidFill>
              </a:rPr>
              <a:t>perspectiva financiera.</a:t>
            </a:r>
            <a:endParaRPr lang="es-PE" sz="2400" dirty="0">
              <a:solidFill>
                <a:srgbClr val="CCFFFF"/>
              </a:solidFill>
            </a:endParaRPr>
          </a:p>
        </p:txBody>
      </p:sp>
    </p:spTree>
    <p:extLst>
      <p:ext uri="{BB962C8B-B14F-4D97-AF65-F5344CB8AC3E}">
        <p14:creationId xmlns:p14="http://schemas.microsoft.com/office/powerpoint/2010/main" val="4115245406"/>
      </p:ext>
    </p:extLst>
  </p:cSld>
  <p:clrMapOvr>
    <a:masterClrMapping/>
  </p:clrMapOvr>
  <p:transition spd="slow">
    <p:sndAc>
      <p:stSnd>
        <p:snd r:embed="rId2" name="breeze.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10</TotalTime>
  <Words>808</Words>
  <Application>Microsoft Office PowerPoint</Application>
  <PresentationFormat>Panorámica</PresentationFormat>
  <Paragraphs>160</Paragraphs>
  <Slides>22</Slides>
  <Notes>3</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2</vt:i4>
      </vt:variant>
      <vt:variant>
        <vt:lpstr>Títulos de diapositiva</vt:lpstr>
      </vt:variant>
      <vt:variant>
        <vt:i4>22</vt:i4>
      </vt:variant>
    </vt:vector>
  </HeadingPairs>
  <TitlesOfParts>
    <vt:vector size="32" baseType="lpstr">
      <vt:lpstr>Arial</vt:lpstr>
      <vt:lpstr>Calibri</vt:lpstr>
      <vt:lpstr>Century Gothic</vt:lpstr>
      <vt:lpstr>Impact</vt:lpstr>
      <vt:lpstr>Times New Roman</vt:lpstr>
      <vt:lpstr>Wingdings</vt:lpstr>
      <vt:lpstr>Wingdings 3</vt:lpstr>
      <vt:lpstr>Ion</vt:lpstr>
      <vt:lpstr>Galería de imágenes de Microsoft</vt:lpstr>
      <vt:lpstr>Gráfico CorelDRAW 8.0</vt:lpstr>
      <vt:lpstr>BALANCED SCORECARD</vt:lpstr>
      <vt:lpstr>BALANCED SCORECARD Robert Kaplan – David Norton</vt:lpstr>
      <vt:lpstr>BALANCED SCORECARD Robert Kaplan – David Norton</vt:lpstr>
      <vt:lpstr>BALANCED SCORECARD Robert Kaplan – David Norton</vt:lpstr>
      <vt:lpstr>BALANCED SCORECARD Robert Kaplan – David Norton</vt:lpstr>
      <vt:lpstr>BALANCED SCORECARD Robert Kaplan – David Norton</vt:lpstr>
      <vt:lpstr>BALANCED SCORECARD Robert Kaplan – David Norton</vt:lpstr>
      <vt:lpstr>BALANCED SCORECARD Robert Kaplan – David Norton</vt:lpstr>
      <vt:lpstr>BALANCED SCORECARD Robert Kaplan – David Norton</vt:lpstr>
      <vt:lpstr>PERSPECTIVA CLIENTE Nuestras relaciones con los clientes</vt:lpstr>
      <vt:lpstr>PERSPECTIVA CLIENTE Nuestras relaciones con los clientes</vt:lpstr>
      <vt:lpstr>PERSPECTIVA NEGOCIO INTERNO Asegurando la excelencia de los procesos</vt:lpstr>
      <vt:lpstr>PERSPECTIVA NEGOCIO INTERNO Asegurando la excelencia de los procesos</vt:lpstr>
      <vt:lpstr>PERSPECTIVA NEGOCIO INTERNO Asegurando la excelencia de los procesos</vt:lpstr>
      <vt:lpstr>PERSPECTIVA INNOVACIÓN Y APRENDIZAJE Asegurando la permanencia y la creación de valor hacia el futuro</vt:lpstr>
      <vt:lpstr>PERSPECTIVA INNOVACIÓN Y APRENDIZAJE Asegurando la permanencia y la creación de valor hacia el futuro</vt:lpstr>
      <vt:lpstr>PERSPECTIVA INNOVACIÓN Y APRENDIZAJE Asegurando la permanencia y la creación de valor hacia el futuro</vt:lpstr>
      <vt:lpstr>PERSPECTIVA INNOVACIÓN Y APRENDIZAJE Asegurando la permanencia y la creación de valor hacia el futuro</vt:lpstr>
      <vt:lpstr>PERSPECTIVA INNOVACIÓN Y APRENDIZAJE Asegurando la permanencia y la creación de valor hacia el futuro</vt:lpstr>
      <vt:lpstr>PERSPECTIVA FINANCIERA Respondiendo a las expectativas del accionista</vt:lpstr>
      <vt:lpstr>PERSPECTIVA FINANCIERA Respondiendo a las expectativas del accionista</vt:lpstr>
      <vt:lpstr>PERSPECTIVA FINANCIERA Respondiendo a las expectativas del accionista</vt:lpstr>
    </vt:vector>
  </TitlesOfParts>
  <Company>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BALANCED SCORECARD</dc:title>
  <dc:creator>Full name</dc:creator>
  <cp:lastModifiedBy>Full name</cp:lastModifiedBy>
  <cp:revision>2</cp:revision>
  <dcterms:created xsi:type="dcterms:W3CDTF">2014-09-23T13:06:14Z</dcterms:created>
  <dcterms:modified xsi:type="dcterms:W3CDTF">2014-09-23T13:16:51Z</dcterms:modified>
</cp:coreProperties>
</file>