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1" r:id="rId3"/>
    <p:sldId id="292" r:id="rId4"/>
    <p:sldId id="293" r:id="rId5"/>
    <p:sldId id="294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FD62F-7E23-413C-A566-9F31B6C06419}" type="datetimeFigureOut">
              <a:rPr lang="es-ES_tradnl" smtClean="0"/>
              <a:t>10/10/2013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3EA06-7577-4479-8C15-4BCAE2154D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768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3EA06-7577-4479-8C15-4BCAE2154D0A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648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61E35A32-5F6A-404B-89FB-C0222A57077D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819302C9-15DA-4375-B231-BDD1A8CC1C4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white">
          <a:xfrm>
            <a:off x="214282" y="285728"/>
            <a:ext cx="1219200" cy="1219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86" name="Text Box 14"/>
          <p:cNvSpPr txBox="1">
            <a:spLocks noChangeArrowheads="1"/>
          </p:cNvSpPr>
          <p:nvPr userDrawn="1"/>
        </p:nvSpPr>
        <p:spPr bwMode="auto">
          <a:xfrm>
            <a:off x="3124200" y="357166"/>
            <a:ext cx="3752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CPCC.</a:t>
            </a:r>
            <a:r>
              <a:rPr lang="en-US" sz="2400" b="1" baseline="0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 Yónel </a:t>
            </a:r>
            <a:r>
              <a:rPr lang="en-US" sz="2400" b="1" baseline="0" dirty="0" err="1" smtClean="0">
                <a:solidFill>
                  <a:srgbClr val="00B050"/>
                </a:solidFill>
                <a:effectLst/>
                <a:latin typeface="Monotype Corsiva" pitchFamily="66" charset="0"/>
              </a:rPr>
              <a:t>Chocano</a:t>
            </a:r>
            <a:r>
              <a:rPr lang="en-US" sz="2400" b="1" baseline="0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 Figueroa.</a:t>
            </a:r>
            <a:endParaRPr lang="en-US" sz="2400" b="1" dirty="0">
              <a:solidFill>
                <a:srgbClr val="00B05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3092" name="Picture 20" descr="D:\Yónel\UNHEVAL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639763" cy="762000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48" y="11694"/>
            <a:ext cx="778252" cy="76384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733404"/>
            <a:ext cx="171450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03AFD8-3147-479D-8776-37DFC0748E38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9C76C-55F5-46FA-A0A6-FE9DDAFD871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57C8C-11C2-4E6A-9053-15B3974B97FF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3A6F03-15D2-4B2D-99FE-F3828399F75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907949C-F17B-4768-BAFC-D862EFE45A86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352800" y="64801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126EE77-8C71-4BD0-A812-2B46157E420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5943600" y="64801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400" b="0" baseline="0">
                <a:latin typeface="Sylfaen" panose="010A0502050306030303" pitchFamily="18" charset="0"/>
              </a:defRPr>
            </a:lvl1pPr>
          </a:lstStyle>
          <a:p>
            <a:r>
              <a:rPr lang="es-ES" dirty="0" smtClean="0"/>
              <a:t>CPCC. Yónel Chocano Figueroa.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3F923-5766-4A5E-8A8F-FBC078DF5FFD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45E505-69A0-48B8-A2CA-C75304A143A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860032" y="6480175"/>
            <a:ext cx="3979168" cy="320675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CPCC. Yónel Chocano Figueroa. DOCENTE UNHEVAL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4F198-2944-4471-AB3B-92375E9C4D95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D0F49E-D1B2-4DBC-92DA-403F9A2EDA4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B7B48-F952-474A-B89E-BB3DFEB0E889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98DABD-01FA-450D-BD10-DC7E0793386B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82B1B1-966F-4BD5-A7FF-54DA40635CFE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1D1C5C-85FF-4E9E-973B-02A635BFE53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F2793-B1CA-4741-A62D-C07B33879B35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72438-9D98-45C8-85B7-7CDB05D53F3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9BCC65-F4B0-4A48-BE1A-57AE223E2651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917C3-DADF-4593-A344-9F1DBBF3F90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15AF2-0D24-45F1-AD0D-D01B1987414D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803E0-EC56-46C1-BECB-8C519D7F68A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898E42-5F5B-4105-96F6-A0D5218A72EB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BD292-E197-42F4-8AB5-3F8F201AE1A1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5BCD8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2B166E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D00538D-9ABA-44C4-962D-EF5C01050197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6906EBF-87E1-4BBC-B978-5A36E94BEA8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801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  <p:pic>
        <p:nvPicPr>
          <p:cNvPr id="9" name="Picture 20" descr="D:\Yónel\UNHEVAL.p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-37686"/>
            <a:ext cx="639763" cy="762000"/>
          </a:xfrm>
          <a:prstGeom prst="rect">
            <a:avLst/>
          </a:prstGeom>
          <a:noFill/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48" y="11694"/>
            <a:ext cx="778252" cy="763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frasedehoy.com/call.php?file=autor_mostrar&amp;autor_id=60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39128" cy="127159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Modelamiento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del Sistema de 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Contabilidad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Costos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4071942"/>
            <a:ext cx="7086600" cy="381000"/>
          </a:xfrm>
        </p:spPr>
        <p:txBody>
          <a:bodyPr/>
          <a:lstStyle/>
          <a:p>
            <a:r>
              <a:rPr lang="en-US" dirty="0" smtClean="0"/>
              <a:t>http://aulavirtualcontable.galeon.com</a:t>
            </a:r>
          </a:p>
          <a:p>
            <a:endParaRPr lang="en-US" dirty="0"/>
          </a:p>
        </p:txBody>
      </p:sp>
      <p:sp>
        <p:nvSpPr>
          <p:cNvPr id="2052" name="Freeform 4"/>
          <p:cNvSpPr>
            <a:spLocks/>
          </p:cNvSpPr>
          <p:nvPr/>
        </p:nvSpPr>
        <p:spPr bwMode="gray">
          <a:xfrm>
            <a:off x="1981200" y="1743075"/>
            <a:ext cx="5303838" cy="806450"/>
          </a:xfrm>
          <a:custGeom>
            <a:avLst/>
            <a:gdLst/>
            <a:ahLst/>
            <a:cxnLst>
              <a:cxn ang="0">
                <a:pos x="1" y="492"/>
              </a:cxn>
              <a:cxn ang="0">
                <a:pos x="1707" y="20"/>
              </a:cxn>
              <a:cxn ang="0">
                <a:pos x="3340" y="482"/>
              </a:cxn>
              <a:cxn ang="0">
                <a:pos x="1734" y="74"/>
              </a:cxn>
              <a:cxn ang="0">
                <a:pos x="1" y="492"/>
              </a:cxn>
            </a:cxnLst>
            <a:rect l="0" t="0" r="r" b="b"/>
            <a:pathLst>
              <a:path w="3341" h="508">
                <a:moveTo>
                  <a:pt x="1" y="492"/>
                </a:moveTo>
                <a:cubicBezTo>
                  <a:pt x="0" y="477"/>
                  <a:pt x="710" y="0"/>
                  <a:pt x="1707" y="20"/>
                </a:cubicBezTo>
                <a:cubicBezTo>
                  <a:pt x="2704" y="40"/>
                  <a:pt x="3339" y="467"/>
                  <a:pt x="3340" y="482"/>
                </a:cubicBezTo>
                <a:cubicBezTo>
                  <a:pt x="3341" y="496"/>
                  <a:pt x="2608" y="93"/>
                  <a:pt x="1734" y="74"/>
                </a:cubicBezTo>
                <a:cubicBezTo>
                  <a:pt x="860" y="54"/>
                  <a:pt x="2" y="508"/>
                  <a:pt x="1" y="492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4588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29AA78-3235-4B1C-915E-A97FED62566E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383612"/>
            <a:ext cx="7743852" cy="3090644"/>
          </a:xfrm>
        </p:spPr>
        <p:txBody>
          <a:bodyPr>
            <a:normAutofit/>
          </a:bodyPr>
          <a:lstStyle/>
          <a:p>
            <a:r>
              <a:rPr lang="es-ES_tradnl" b="1" i="1" dirty="0">
                <a:solidFill>
                  <a:srgbClr val="FFC000"/>
                </a:solidFill>
                <a:latin typeface="Sylfaen" panose="010A0502050306030303" pitchFamily="18" charset="0"/>
              </a:rPr>
              <a:t>"La práctica debe siempre ser edificada sobre la buena teoría."</a:t>
            </a:r>
            <a:r>
              <a:rPr lang="es-ES_tradnl" dirty="0">
                <a:latin typeface="Sylfaen" panose="010A0502050306030303" pitchFamily="18" charset="0"/>
              </a:rPr>
              <a:t/>
            </a:r>
            <a:br>
              <a:rPr lang="es-ES_tradnl" dirty="0">
                <a:latin typeface="Sylfaen" panose="010A0502050306030303" pitchFamily="18" charset="0"/>
              </a:rPr>
            </a:b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863326" y="4818480"/>
            <a:ext cx="2703760" cy="361952"/>
          </a:xfrm>
        </p:spPr>
        <p:txBody>
          <a:bodyPr/>
          <a:lstStyle/>
          <a:p>
            <a:r>
              <a:rPr lang="es-ES_tradnl" b="1" dirty="0" smtClean="0">
                <a:solidFill>
                  <a:srgbClr val="FFC000"/>
                </a:solidFill>
                <a:latin typeface="Sylfaen" panose="010A0502050306030303" pitchFamily="18" charset="0"/>
                <a:hlinkClick r:id="rId2"/>
              </a:rPr>
              <a:t>Leonardo Da Vinci</a:t>
            </a:r>
            <a:endParaRPr lang="es-ES_tradnl" dirty="0">
              <a:solidFill>
                <a:srgbClr val="FFC000"/>
              </a:solidFill>
              <a:latin typeface="Sylfaen" panose="010A0502050306030303" pitchFamily="18" charset="0"/>
            </a:endParaRPr>
          </a:p>
        </p:txBody>
      </p:sp>
      <p:pic>
        <p:nvPicPr>
          <p:cNvPr id="4" name="Picture 6" descr="D:\Cosapli II 2009-2010\Prisma_alterno_para_EC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928934"/>
            <a:ext cx="1785950" cy="1876425"/>
          </a:xfrm>
          <a:prstGeom prst="rect">
            <a:avLst/>
          </a:prstGeom>
          <a:noFill/>
        </p:spPr>
      </p:pic>
      <p:sp>
        <p:nvSpPr>
          <p:cNvPr id="5" name="4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4CEB955-1639-4F33-8D9F-8A3F864F04FF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4091006" cy="304799"/>
          </a:xfrm>
        </p:spPr>
        <p:txBody>
          <a:bodyPr/>
          <a:lstStyle/>
          <a:p>
            <a:r>
              <a:rPr lang="pt-BR" dirty="0" smtClean="0"/>
              <a:t>CPCC. Yónel </a:t>
            </a:r>
            <a:r>
              <a:rPr lang="pt-BR" dirty="0" err="1" smtClean="0"/>
              <a:t>Chocano</a:t>
            </a:r>
            <a:r>
              <a:rPr lang="pt-BR" dirty="0" smtClean="0"/>
              <a:t> Figueroa. DOCENTE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 smtClean="0">
                <a:latin typeface="Sylfaen" panose="010A0502050306030303" pitchFamily="18" charset="0"/>
              </a:rPr>
              <a:t>Modelo del Enfoque por Centro de Costos</a:t>
            </a:r>
            <a:br>
              <a:rPr lang="es-ES_tradnl" b="1" dirty="0" smtClean="0">
                <a:latin typeface="Sylfaen" panose="010A0502050306030303" pitchFamily="18" charset="0"/>
              </a:rPr>
            </a:br>
            <a:r>
              <a:rPr lang="es-ES_tradnl" b="1" dirty="0" smtClean="0">
                <a:solidFill>
                  <a:srgbClr val="FFC000"/>
                </a:solidFill>
                <a:latin typeface="Sylfaen" panose="010A0502050306030303" pitchFamily="18" charset="0"/>
              </a:rPr>
              <a:t>MECC</a:t>
            </a:r>
            <a:endParaRPr lang="es-ES_tradnl" b="1" dirty="0">
              <a:solidFill>
                <a:srgbClr val="FFC000"/>
              </a:solidFill>
              <a:latin typeface="Sylfaen" panose="010A0502050306030303" pitchFamily="18" charset="0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3695696" cy="381000"/>
          </a:xfrm>
        </p:spPr>
        <p:txBody>
          <a:bodyPr/>
          <a:lstStyle/>
          <a:p>
            <a:fld id="{C79AA165-41F6-4F4E-87AB-2CF1699CC2F8}" type="datetime1">
              <a:rPr lang="es-ES_tradnl" smtClean="0"/>
              <a:t>10/10/2013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2643174" y="6500834"/>
            <a:ext cx="6196026" cy="300016"/>
          </a:xfrm>
        </p:spPr>
        <p:txBody>
          <a:bodyPr/>
          <a:lstStyle/>
          <a:p>
            <a:pPr algn="ctr"/>
            <a:r>
              <a:rPr lang="pt-BR" dirty="0" smtClean="0"/>
              <a:t>CPCC. Yónel Chocano Figueroa. DOCENTE</a:t>
            </a:r>
            <a:endParaRPr lang="en-US" dirty="0"/>
          </a:p>
        </p:txBody>
      </p:sp>
      <p:pic>
        <p:nvPicPr>
          <p:cNvPr id="103426" name="Picture 2" descr="D:\Cosapli II 2009-2010\Ojo_de_Enfoque_de_CC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1390844" cy="819264"/>
          </a:xfrm>
          <a:prstGeom prst="rect">
            <a:avLst/>
          </a:prstGeom>
          <a:noFill/>
        </p:spPr>
      </p:pic>
      <p:pic>
        <p:nvPicPr>
          <p:cNvPr id="103428" name="Picture 4" descr="D:\Cosapli II 2009-2010\Rayo_y_parte_de_prisma_de_enfoque_de_C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357562"/>
            <a:ext cx="657225" cy="876300"/>
          </a:xfrm>
          <a:prstGeom prst="rect">
            <a:avLst/>
          </a:prstGeom>
          <a:noFill/>
        </p:spPr>
      </p:pic>
      <p:pic>
        <p:nvPicPr>
          <p:cNvPr id="103429" name="Picture 5" descr="D:\Cosapli II 2009-2010\Prisma_de_enfoque_de_CC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000372"/>
            <a:ext cx="1209675" cy="1304925"/>
          </a:xfrm>
          <a:prstGeom prst="rect">
            <a:avLst/>
          </a:prstGeom>
          <a:noFill/>
        </p:spPr>
      </p:pic>
      <p:pic>
        <p:nvPicPr>
          <p:cNvPr id="103431" name="Picture 7" descr="D:\Cosapli II 2009-2010\Junta_General_de_Accionista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357298"/>
            <a:ext cx="1104900" cy="400050"/>
          </a:xfrm>
          <a:prstGeom prst="rect">
            <a:avLst/>
          </a:prstGeom>
          <a:noFill/>
        </p:spPr>
      </p:pic>
      <p:pic>
        <p:nvPicPr>
          <p:cNvPr id="103432" name="Picture 8" descr="D:\Cosapli II 2009-2010\Directorio_y_Gerencia_General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1928802"/>
            <a:ext cx="1371600" cy="1000132"/>
          </a:xfrm>
          <a:prstGeom prst="rect">
            <a:avLst/>
          </a:prstGeom>
          <a:noFill/>
        </p:spPr>
      </p:pic>
      <p:pic>
        <p:nvPicPr>
          <p:cNvPr id="103433" name="Picture 9" descr="D:\Cosapli II 2009-2010\Gerencia_de_Operaciones_y_Gerencia_de_Administració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2928934"/>
            <a:ext cx="4071966" cy="3000396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 bwMode="auto">
          <a:xfrm>
            <a:off x="7500958" y="1500174"/>
            <a:ext cx="1428760" cy="928694"/>
          </a:xfrm>
          <a:prstGeom prst="rect">
            <a:avLst/>
          </a:prstGeom>
          <a:solidFill>
            <a:srgbClr val="000000"/>
          </a:solidFill>
          <a:ln w="12700" cap="sq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Ley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200" b="1" dirty="0" smtClean="0">
                <a:solidFill>
                  <a:schemeClr val="tx2"/>
                </a:solidFill>
              </a:rPr>
              <a:t>General de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Sociedades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200" b="1" dirty="0" smtClean="0">
                <a:solidFill>
                  <a:schemeClr val="tx2"/>
                </a:solidFill>
              </a:rPr>
              <a:t>Nº 26887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8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Agregue usted si no hay</a:t>
            </a:r>
            <a:endParaRPr kumimoji="0" lang="es-ES_tradnl" sz="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8545115" y="2893223"/>
            <a:ext cx="236955" cy="3286148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b="1" dirty="0" smtClean="0">
                <a:solidFill>
                  <a:schemeClr val="bg1"/>
                </a:solidFill>
              </a:rPr>
              <a:t>V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79512" y="1714488"/>
            <a:ext cx="551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rgbClr val="FF0066"/>
                </a:solidFill>
              </a:rPr>
              <a:t>MODELAMIENTO DEL SISTEMA DE CONTABILIDAD DE COSTOS</a:t>
            </a:r>
            <a:endParaRPr lang="es-ES_tradnl" b="1" dirty="0">
              <a:solidFill>
                <a:srgbClr val="FF0066"/>
              </a:solidFill>
            </a:endParaRPr>
          </a:p>
        </p:txBody>
      </p:sp>
      <p:cxnSp>
        <p:nvCxnSpPr>
          <p:cNvPr id="19" name="18 Conector recto"/>
          <p:cNvCxnSpPr/>
          <p:nvPr/>
        </p:nvCxnSpPr>
        <p:spPr bwMode="auto">
          <a:xfrm flipV="1">
            <a:off x="1785918" y="3071810"/>
            <a:ext cx="1357322" cy="500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1785918" y="3929066"/>
            <a:ext cx="1428760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21 CuadroTexto"/>
          <p:cNvSpPr txBox="1"/>
          <p:nvPr/>
        </p:nvSpPr>
        <p:spPr>
          <a:xfrm>
            <a:off x="179512" y="4500570"/>
            <a:ext cx="13920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/>
              <a:t>Visión de</a:t>
            </a:r>
          </a:p>
          <a:p>
            <a:pPr algn="ctr"/>
            <a:r>
              <a:rPr lang="es-ES_tradnl" sz="2000" b="1" dirty="0" smtClean="0"/>
              <a:t>CPC.</a:t>
            </a:r>
          </a:p>
          <a:p>
            <a:pPr algn="ctr"/>
            <a:r>
              <a:rPr lang="es-ES_tradnl" sz="2000" b="1" dirty="0" err="1" smtClean="0"/>
              <a:t>costista</a:t>
            </a:r>
            <a:endParaRPr lang="es-ES_tradnl" sz="20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143108" y="4714884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800" b="1" dirty="0" smtClean="0"/>
              <a:t>Prisma </a:t>
            </a:r>
            <a:r>
              <a:rPr lang="es-ES_tradnl" sz="1800" b="1" smtClean="0"/>
              <a:t>de Centros</a:t>
            </a:r>
            <a:endParaRPr lang="es-ES_tradnl" sz="1800" b="1" dirty="0" smtClean="0"/>
          </a:p>
          <a:p>
            <a:pPr algn="ctr"/>
            <a:r>
              <a:rPr lang="es-ES_tradnl" sz="1800" b="1" dirty="0"/>
              <a:t>d</a:t>
            </a:r>
            <a:r>
              <a:rPr lang="es-ES_tradnl" sz="1800" b="1" dirty="0" smtClean="0"/>
              <a:t>e Costos que implementa el Modelo</a:t>
            </a:r>
            <a:endParaRPr lang="es-ES_tradnl" sz="1800" b="1" dirty="0"/>
          </a:p>
        </p:txBody>
      </p:sp>
      <p:sp>
        <p:nvSpPr>
          <p:cNvPr id="24" name="23 Flecha abajo"/>
          <p:cNvSpPr/>
          <p:nvPr/>
        </p:nvSpPr>
        <p:spPr bwMode="auto">
          <a:xfrm rot="2013079">
            <a:off x="571472" y="3857628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6" name="25 Flecha arriba y abajo"/>
          <p:cNvSpPr/>
          <p:nvPr/>
        </p:nvSpPr>
        <p:spPr bwMode="auto">
          <a:xfrm>
            <a:off x="3143240" y="4071942"/>
            <a:ext cx="357190" cy="71438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Cerrar llave 5"/>
          <p:cNvSpPr/>
          <p:nvPr/>
        </p:nvSpPr>
        <p:spPr bwMode="auto">
          <a:xfrm>
            <a:off x="8436939" y="2923830"/>
            <a:ext cx="149991" cy="321471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Cerrar llave 7"/>
          <p:cNvSpPr/>
          <p:nvPr/>
        </p:nvSpPr>
        <p:spPr bwMode="auto">
          <a:xfrm>
            <a:off x="7273972" y="1357298"/>
            <a:ext cx="103161" cy="1535917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Rectángulo 9"/>
          <p:cNvSpPr/>
          <p:nvPr/>
        </p:nvSpPr>
        <p:spPr bwMode="auto">
          <a:xfrm>
            <a:off x="8783394" y="2898696"/>
            <a:ext cx="214282" cy="3264977"/>
          </a:xfrm>
          <a:prstGeom prst="rect">
            <a:avLst/>
          </a:prstGeom>
          <a:solidFill>
            <a:schemeClr val="bg2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600" dirty="0">
              <a:solidFill>
                <a:srgbClr val="FFFF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Q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C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B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600" dirty="0">
              <a:solidFill>
                <a:srgbClr val="FFFF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VI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Llamada de flecha hacia arriba 17"/>
          <p:cNvSpPr/>
          <p:nvPr/>
        </p:nvSpPr>
        <p:spPr bwMode="auto">
          <a:xfrm>
            <a:off x="4531222" y="5824009"/>
            <a:ext cx="3960298" cy="485311"/>
          </a:xfrm>
          <a:prstGeom prst="upArrowCallout">
            <a:avLst/>
          </a:prstGeom>
          <a:solidFill>
            <a:schemeClr val="bg2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rgbClr val="00B050"/>
                </a:solidFill>
              </a:rPr>
              <a:t>    </a:t>
            </a:r>
            <a:r>
              <a:rPr lang="es-ES" sz="800" dirty="0" smtClean="0">
                <a:solidFill>
                  <a:srgbClr val="00B050"/>
                </a:solidFill>
              </a:rPr>
              <a:t>SIMULACIÓN DE VISITA A LAS INSTALACIONES DE LA EMPRESA </a:t>
            </a:r>
            <a:r>
              <a:rPr lang="es-ES" sz="800" dirty="0" smtClean="0">
                <a:solidFill>
                  <a:srgbClr val="FFFF00"/>
                </a:solidFill>
              </a:rPr>
              <a:t>con el Organigrama en la mano confrontado la existencia de esas secciones.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3745403" y="1348914"/>
            <a:ext cx="4890928" cy="4893596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ENCAMINÁNDONOS A ELABORAR EL ANÁLISIS CIENTÍFICO DE COSTOS </a:t>
            </a:r>
            <a:r>
              <a:rPr lang="es-E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(ACC)</a:t>
            </a:r>
            <a:endParaRPr lang="es-E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508" y="933754"/>
            <a:ext cx="8856984" cy="5543246"/>
          </a:xfrm>
        </p:spPr>
        <p:txBody>
          <a:bodyPr/>
          <a:lstStyle/>
          <a:p>
            <a:pPr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En un Sistema Monista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90. COSTOS POR DISTRIBUIR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(mire el círculo celeste del gráfico)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91. COSTO DE PRODUCCIÓN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(lo que nos enseña la Contabilidad de Costos: Materia Prima, Mano de Obra y Gastos Generales)</a:t>
            </a:r>
            <a:endParaRPr lang="es-ES" sz="2000" b="0" dirty="0" smtClean="0">
              <a:solidFill>
                <a:srgbClr val="FFC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92. GASTOS CORPORATIVOS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(incluya a la Gerencia de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Administración y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lo que corresponde a los órganos de la sociedad por mandato de la Ley)</a:t>
            </a:r>
            <a:endParaRPr lang="es-ES" sz="2000" b="0" dirty="0" smtClean="0">
              <a:solidFill>
                <a:srgbClr val="FFC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93. MINA </a:t>
            </a:r>
            <a:r>
              <a:rPr lang="es-ES" sz="20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Escuche lo que se narra en el video para darle contenido y con la estructura de la cuenta en base al orden que da el elemento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6</a:t>
            </a:r>
            <a:r>
              <a:rPr lang="es-ES" sz="20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del PCGE desde la 61 hasta la 68). </a:t>
            </a:r>
            <a:r>
              <a:rPr lang="es-ES" sz="2000" b="0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 usa un software de contabilidad, establezca un vínculo para “</a:t>
            </a:r>
            <a:r>
              <a:rPr lang="es-ES" sz="2000" b="0" i="1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jalar</a:t>
            </a:r>
            <a:r>
              <a:rPr lang="es-ES" sz="2000" b="0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” dicha información.</a:t>
            </a:r>
            <a:endParaRPr lang="es-ES" sz="20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94. PEP – CHANCADO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95. PEP – MOLIENDA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96. PEP – FLOTACIÓN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97. PEP – ESPESAMIENTO Y FILTRADO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98. CCS – </a:t>
            </a:r>
            <a:r>
              <a:rPr lang="es-E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Este centro de costos carece de materia prima e incluso de mano obra en algunos casos, así solamente tiene el tercer elemento de costos, que llamamos Gastos Generales.</a:t>
            </a:r>
            <a:endParaRPr lang="es-ES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ES" sz="1200" dirty="0" smtClean="0">
                <a:solidFill>
                  <a:schemeClr val="bg2">
                    <a:lumMod val="10000"/>
                  </a:schemeClr>
                </a:solidFill>
              </a:rPr>
              <a:t>Mejoremos esta propuesta en base a la descripción (narrado) del video, para además elaborar el contenido de cada cuenta, en función a las cargas del elemento 6 </a:t>
            </a:r>
            <a:r>
              <a:rPr lang="es-ES" sz="1200" dirty="0" smtClean="0">
                <a:solidFill>
                  <a:schemeClr val="bg2">
                    <a:lumMod val="10000"/>
                  </a:schemeClr>
                </a:solidFill>
              </a:rPr>
              <a:t>del </a:t>
            </a:r>
            <a:r>
              <a:rPr lang="es-ES" sz="1200" dirty="0" smtClean="0">
                <a:solidFill>
                  <a:schemeClr val="bg2">
                    <a:lumMod val="10000"/>
                  </a:schemeClr>
                </a:solidFill>
              </a:rPr>
              <a:t>PCGE.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F923-5766-4A5E-8A8F-FBC078DF5FFD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CC65-F4B0-4A48-BE1A-57AE223E2651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299829"/>
              </p:ext>
            </p:extLst>
          </p:nvPr>
        </p:nvGraphicFramePr>
        <p:xfrm>
          <a:off x="304800" y="692696"/>
          <a:ext cx="8572531" cy="562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4" imgW="9506077" imgH="7620060" progId="Excel.Sheet.8">
                  <p:embed/>
                </p:oleObj>
              </mc:Choice>
              <mc:Fallback>
                <p:oleObj name="Worksheet" r:id="rId4" imgW="9506077" imgH="7620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92696"/>
                        <a:ext cx="8572531" cy="56277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/>
          <p:cNvSpPr/>
          <p:nvPr/>
        </p:nvSpPr>
        <p:spPr bwMode="auto">
          <a:xfrm>
            <a:off x="755576" y="97717"/>
            <a:ext cx="7488832" cy="5486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Considere este ACC, como un ensayo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(sólo para completar la idea del modelamiento)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133600" y="41910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/>
              <a:t>http://aulavirtualcontable.galeon.com</a:t>
            </a:r>
          </a:p>
          <a:p>
            <a:pPr algn="ctr"/>
            <a:endParaRPr lang="en-US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88071" name="WordArt 7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s-ES_tradnl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</a:t>
            </a:r>
            <a:r>
              <a:rPr lang="es-ES_tradnl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You</a:t>
            </a:r>
            <a:r>
              <a:rPr lang="es-ES_tradnl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!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33A299-CDDD-4A71-8DD9-E4A6CF9D81A3}" type="datetime1">
              <a:rPr lang="es-ES_tradnl" smtClean="0"/>
              <a:t>10/10/2013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</p:bldLst>
  </p:timing>
</p:sld>
</file>

<file path=ppt/theme/theme1.xml><?xml version="1.0" encoding="utf-8"?>
<a:theme xmlns:a="http://schemas.openxmlformats.org/drawingml/2006/main" name="cdb2004c010gl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cdb2004c010gl</Template>
  <TotalTime>319</TotalTime>
  <Words>416</Words>
  <Application>Microsoft Office PowerPoint</Application>
  <PresentationFormat>Presentación en pantalla (4:3)</PresentationFormat>
  <Paragraphs>87</Paragraphs>
  <Slides>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cdb2004c010gl</vt:lpstr>
      <vt:lpstr>Image</vt:lpstr>
      <vt:lpstr>Worksheet</vt:lpstr>
      <vt:lpstr>Modelamiento del Sistema de Contabilidad de Costos</vt:lpstr>
      <vt:lpstr>"La práctica debe siempre ser edificada sobre la buena teoría."  </vt:lpstr>
      <vt:lpstr>Modelo del Enfoque por Centro de Costos MECC</vt:lpstr>
      <vt:lpstr>ENCAMINÁNDONOS A ELABORAR EL ANÁLISIS CIENTÍFICO DE COSTOS (ACC)</vt:lpstr>
      <vt:lpstr>Presentación de PowerPoint</vt:lpstr>
      <vt:lpstr>Presentación de PowerPoint</vt:lpstr>
    </vt:vector>
  </TitlesOfParts>
  <Company>The houze!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YONEL CHOCANO FIGUEROA</dc:creator>
  <cp:lastModifiedBy>Luffi</cp:lastModifiedBy>
  <cp:revision>44</cp:revision>
  <dcterms:created xsi:type="dcterms:W3CDTF">2010-10-30T23:23:07Z</dcterms:created>
  <dcterms:modified xsi:type="dcterms:W3CDTF">2013-10-10T15:26:43Z</dcterms:modified>
</cp:coreProperties>
</file>