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5"/>
  </p:notesMasterIdLst>
  <p:sldIdLst>
    <p:sldId id="256" r:id="rId2"/>
    <p:sldId id="257" r:id="rId3"/>
    <p:sldId id="261" r:id="rId4"/>
    <p:sldId id="262" r:id="rId5"/>
    <p:sldId id="263" r:id="rId6"/>
    <p:sldId id="264" r:id="rId7"/>
    <p:sldId id="270" r:id="rId8"/>
    <p:sldId id="265" r:id="rId9"/>
    <p:sldId id="271" r:id="rId10"/>
    <p:sldId id="269" r:id="rId11"/>
    <p:sldId id="266" r:id="rId12"/>
    <p:sldId id="272" r:id="rId13"/>
    <p:sldId id="273" r:id="rId14"/>
    <p:sldId id="267" r:id="rId15"/>
    <p:sldId id="274" r:id="rId16"/>
    <p:sldId id="268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86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333300"/>
    <a:srgbClr val="FFFF66"/>
    <a:srgbClr val="CC66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9667-5470-487A-AE06-79AC395ABB59}" type="datetimeFigureOut">
              <a:rPr lang="es-ES_tradnl" smtClean="0"/>
              <a:t>19/10/2013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8C76-483D-4035-8DB1-8DF9C5814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682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3C59-1979-4558-898C-AE0E1D3DB325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1128" descr="D:\Yónel\UNHEVA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04237" y="0"/>
            <a:ext cx="639763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06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E7A5-A6AE-4795-AED5-AAF006E5AEEB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387C-0648-4D17-AFB8-C75ABB2F4A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EF9E-6DB4-495C-81EC-A27B24A5F339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A1FC-9A12-4ED9-9188-DDC87DEE2B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297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AA336-2791-41F6-B441-8F02A44FCB9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pt-BR" dirty="0" smtClean="0"/>
              <a:t>CPCC. Yónel </a:t>
            </a:r>
            <a:r>
              <a:rPr lang="pt-BR" dirty="0" err="1" smtClean="0"/>
              <a:t>Chocano</a:t>
            </a:r>
            <a:r>
              <a:rPr lang="pt-BR" dirty="0" smtClean="0"/>
              <a:t>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181BA-30AD-4A15-9C3D-6652B46BE10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2 Marcador de contenido"/>
          <p:cNvSpPr>
            <a:spLocks noGrp="1"/>
          </p:cNvSpPr>
          <p:nvPr>
            <p:ph idx="13"/>
          </p:nvPr>
        </p:nvSpPr>
        <p:spPr>
          <a:xfrm>
            <a:off x="683568" y="2060848"/>
            <a:ext cx="7772400" cy="4114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48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976463-C270-4C3C-8522-D40044D14EBF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F06521-E23D-43A1-91AB-F97EF37F246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428596" y="142852"/>
            <a:ext cx="8215370" cy="928694"/>
          </a:xfrm>
          <a:prstGeom prst="snip2DiagRect">
            <a:avLst/>
          </a:prstGeom>
          <a:solidFill>
            <a:srgbClr val="000099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40089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013A-9BBE-412A-A92F-8260251FC0EF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E199-A635-44CF-AF3B-F1CA868ACA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4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554E-5AF4-44A7-8FF1-D1BA7BBDB99C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29A6-EF55-4425-8884-F7F8E2E4663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26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F8CB-428A-477B-9D7C-E9C3919F3401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8C0D-EE2A-469B-BDD1-17387D7D71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08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90C-32C5-4254-BF86-E1F5BAEE75E9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66BC-EA41-4506-A9DC-B2FDC3727A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1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532F-EF9F-491F-8939-2EF9C7F4D4C9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8F2F-5680-4B0B-881F-85ACF70990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21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6C8-98A6-4309-8DB0-23A2D895634C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DB5B-71E7-4BB2-AC58-6F0E5B6EAFC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6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is documentos\IMAGENES 1\Nigh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76463-C270-4C3C-8522-D40044D14EBF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6521-E23D-43A1-91AB-F97EF37F246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Picture 103" descr="D:\Yónel\UNHEVAL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504237" y="0"/>
            <a:ext cx="639763" cy="762000"/>
          </a:xfrm>
          <a:prstGeom prst="rect">
            <a:avLst/>
          </a:prstGeom>
          <a:noFill/>
        </p:spPr>
      </p:pic>
      <p:pic>
        <p:nvPicPr>
          <p:cNvPr id="9" name="103 Imagen" descr="E:\Logo de Facultad.jp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" y="0"/>
            <a:ext cx="500063" cy="54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11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>
            <a:solidFill>
              <a:sysClr val="windowText" lastClr="000000"/>
            </a:solidFill>
          </a:ln>
          <a:solidFill>
            <a:srgbClr val="FFC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ysClr val="windowText" lastClr="000000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27584" y="395288"/>
            <a:ext cx="7560840" cy="2202824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694" y="97576"/>
            <a:ext cx="7447483" cy="2448570"/>
          </a:xfrm>
        </p:spPr>
        <p:txBody>
          <a:bodyPr/>
          <a:lstStyle/>
          <a:p>
            <a:pPr algn="ctr"/>
            <a:r>
              <a:rPr lang="es-MX" sz="3200" b="1" dirty="0">
                <a:effectLst/>
                <a:latin typeface="Lucida Handwriting" pitchFamily="66" charset="0"/>
              </a:rPr>
              <a:t>NORMA INTERACIONAL DE INFORMACION FINANCIERA 6</a:t>
            </a:r>
            <a:r>
              <a:rPr lang="es-MX" sz="3600" b="1" dirty="0">
                <a:effectLst/>
                <a:latin typeface="Lucida Handwriting" pitchFamily="66" charset="0"/>
              </a:rPr>
              <a:t> </a:t>
            </a:r>
            <a:r>
              <a:rPr lang="es-MX" sz="3600" b="1" dirty="0">
                <a:latin typeface="Lucida Handwriting" pitchFamily="66" charset="0"/>
              </a:rPr>
              <a:t/>
            </a:r>
            <a:br>
              <a:rPr lang="es-MX" sz="3600" b="1" dirty="0">
                <a:latin typeface="Lucida Handwriting" pitchFamily="66" charset="0"/>
              </a:rPr>
            </a:br>
            <a:r>
              <a:rPr lang="es-MX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(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NIIF</a:t>
            </a:r>
            <a:r>
              <a:rPr lang="es-MX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</a:t>
            </a:r>
            <a:r>
              <a:rPr lang="es-MX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IFRS</a:t>
            </a:r>
            <a:r>
              <a:rPr lang="es-MX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</a:t>
            </a: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6</a:t>
            </a:r>
            <a:r>
              <a:rPr lang="es-MX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5811" y="2598112"/>
            <a:ext cx="6988362" cy="1722718"/>
          </a:xfrm>
        </p:spPr>
        <p:txBody>
          <a:bodyPr/>
          <a:lstStyle/>
          <a:p>
            <a:pPr algn="ctr"/>
            <a:r>
              <a:rPr lang="es-MX" sz="2800" b="1" dirty="0">
                <a:latin typeface="Copperplate Gothic Bold" pitchFamily="34" charset="0"/>
              </a:rPr>
              <a:t>“</a:t>
            </a:r>
            <a:r>
              <a:rPr lang="es-MX" sz="2800" b="1" dirty="0">
                <a:solidFill>
                  <a:srgbClr val="00B0F0"/>
                </a:solidFill>
                <a:latin typeface="Copperplate Gothic Bold" pitchFamily="34" charset="0"/>
              </a:rPr>
              <a:t>EXPLORACION Y EVALUACION DE RECURSOS MINERALES</a:t>
            </a:r>
            <a:r>
              <a:rPr lang="es-MX" sz="2800" b="1" dirty="0">
                <a:latin typeface="Copperplate Gothic Bold" pitchFamily="34" charset="0"/>
              </a:rPr>
              <a:t>”</a:t>
            </a:r>
            <a:endParaRPr lang="es-ES" sz="2800" b="1" dirty="0">
              <a:latin typeface="Copperplate Gothic Bold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AFAA-7F97-4048-ADB6-7A558548F9FB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CPCC. Yónel </a:t>
            </a:r>
            <a:r>
              <a:rPr lang="pt-BR" dirty="0" err="1" smtClean="0"/>
              <a:t>Chocano</a:t>
            </a:r>
            <a:r>
              <a:rPr lang="pt-BR" dirty="0" smtClean="0"/>
              <a:t> Figueroa. DOCENTE UNHEVAL</a:t>
            </a:r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331640" y="2111375"/>
            <a:ext cx="65042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CPCC. </a:t>
            </a:r>
            <a:r>
              <a:rPr lang="es-ES_tradnl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YÓNEL CHOCANO FIGUEROA</a:t>
            </a:r>
            <a:endParaRPr lang="es-ES_tradn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6" descr="20060728-petro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770033"/>
            <a:ext cx="4213695" cy="2303047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03102" y="439810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© IFRS </a:t>
            </a:r>
            <a:r>
              <a:rPr lang="es-PE" dirty="0" err="1">
                <a:solidFill>
                  <a:schemeClr val="bg1"/>
                </a:solidFill>
              </a:rPr>
              <a:t>Foundation</a:t>
            </a:r>
            <a:r>
              <a:rPr lang="es-P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395536" y="5373216"/>
            <a:ext cx="3600400" cy="699864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Versión 2012 emitida por </a:t>
            </a:r>
            <a:r>
              <a:rPr lang="es-PE" sz="1200" dirty="0" smtClean="0"/>
              <a:t>I</a:t>
            </a: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ASB Oficializada en Perú, con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Resolución Nº 051-2012-EF </a:t>
            </a:r>
            <a:r>
              <a:rPr lang="es-PE" sz="1200" dirty="0" smtClean="0"/>
              <a:t> (14-11-2012).</a:t>
            </a:r>
            <a:endParaRPr kumimoji="0" lang="es-P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09600"/>
            <a:ext cx="7918648" cy="4331568"/>
          </a:xfrm>
          <a:solidFill>
            <a:srgbClr val="FFFF00"/>
          </a:solidFill>
        </p:spPr>
        <p:txBody>
          <a:bodyPr/>
          <a:lstStyle/>
          <a:p>
            <a:pPr algn="just"/>
            <a:r>
              <a:rPr lang="es-PE" sz="3200" dirty="0" smtClean="0">
                <a:solidFill>
                  <a:schemeClr val="tx1"/>
                </a:solidFill>
              </a:rPr>
              <a:t>10</a:t>
            </a:r>
            <a:r>
              <a:rPr lang="es-PE" sz="3200" dirty="0" smtClean="0"/>
              <a:t> </a:t>
            </a:r>
            <a:r>
              <a:rPr lang="es-PE" sz="3200" dirty="0">
                <a:solidFill>
                  <a:srgbClr val="FF0000"/>
                </a:solidFill>
              </a:rPr>
              <a:t>Los desembolsos relacionados con el desarrollo de los recursos minerales no se reconocerán como activos para exploración y</a:t>
            </a:r>
            <a:br>
              <a:rPr lang="es-PE" sz="3200" dirty="0">
                <a:solidFill>
                  <a:srgbClr val="FF0000"/>
                </a:solidFill>
              </a:rPr>
            </a:br>
            <a:r>
              <a:rPr lang="es-PE" sz="3200" dirty="0">
                <a:solidFill>
                  <a:srgbClr val="FF0000"/>
                </a:solidFill>
              </a:rPr>
              <a:t>evaluación. El </a:t>
            </a:r>
            <a:r>
              <a:rPr lang="es-PE" sz="3200" i="1" dirty="0">
                <a:solidFill>
                  <a:srgbClr val="FF0000"/>
                </a:solidFill>
              </a:rPr>
              <a:t>Marco </a:t>
            </a:r>
            <a:r>
              <a:rPr lang="es-PE" sz="3200" i="1" dirty="0" smtClean="0">
                <a:solidFill>
                  <a:srgbClr val="FF0000"/>
                </a:solidFill>
              </a:rPr>
              <a:t>Conceptual </a:t>
            </a:r>
            <a:r>
              <a:rPr lang="es-PE" sz="3200" baseline="30000" dirty="0">
                <a:solidFill>
                  <a:srgbClr val="FF0000"/>
                </a:solidFill>
              </a:rPr>
              <a:t>1</a:t>
            </a:r>
            <a:r>
              <a:rPr lang="es-PE" sz="3200" dirty="0" smtClean="0">
                <a:solidFill>
                  <a:srgbClr val="FF0000"/>
                </a:solidFill>
              </a:rPr>
              <a:t> </a:t>
            </a:r>
            <a:r>
              <a:rPr lang="es-PE" sz="3200" dirty="0">
                <a:solidFill>
                  <a:srgbClr val="FF0000"/>
                </a:solidFill>
              </a:rPr>
              <a:t>y la NIC 38 </a:t>
            </a:r>
            <a:r>
              <a:rPr lang="es-PE" sz="3200" i="1" dirty="0">
                <a:solidFill>
                  <a:srgbClr val="FF0000"/>
                </a:solidFill>
              </a:rPr>
              <a:t>Activos Intangibles </a:t>
            </a:r>
            <a:r>
              <a:rPr lang="es-PE" sz="3200" dirty="0">
                <a:solidFill>
                  <a:srgbClr val="FF0000"/>
                </a:solidFill>
              </a:rPr>
              <a:t>suministran guías sobre el reconocimiento de activos que surjan</a:t>
            </a:r>
            <a:br>
              <a:rPr lang="es-PE" sz="3200" dirty="0">
                <a:solidFill>
                  <a:srgbClr val="FF0000"/>
                </a:solidFill>
              </a:rPr>
            </a:br>
            <a:r>
              <a:rPr lang="es-PE" sz="3200" dirty="0">
                <a:solidFill>
                  <a:srgbClr val="FF0000"/>
                </a:solidFill>
              </a:rPr>
              <a:t>de este desarrollo.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90C-32C5-4254-BF86-E1F5BAEE75E9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CPCC. Yónel </a:t>
            </a:r>
            <a:r>
              <a:rPr lang="pt-BR" dirty="0" err="1" smtClean="0"/>
              <a:t>Chocano</a:t>
            </a:r>
            <a:r>
              <a:rPr lang="pt-BR" dirty="0" smtClean="0"/>
              <a:t> Figueroa. DOCENTE UNHEVAL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66BC-EA41-4506-A9DC-B2FDC3727AF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87624" y="501317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aseline="30000" dirty="0">
                <a:solidFill>
                  <a:srgbClr val="FF0000"/>
                </a:solidFill>
              </a:rPr>
              <a:t>1</a:t>
            </a:r>
            <a:r>
              <a:rPr lang="es-PE" sz="1200" dirty="0" smtClean="0"/>
              <a:t> </a:t>
            </a:r>
            <a:r>
              <a:rPr lang="es-PE" sz="1200" dirty="0" smtClean="0">
                <a:solidFill>
                  <a:schemeClr val="bg1"/>
                </a:solidFill>
              </a:rPr>
              <a:t>Las  </a:t>
            </a:r>
            <a:r>
              <a:rPr lang="es-PE" sz="1200" dirty="0">
                <a:solidFill>
                  <a:schemeClr val="bg1"/>
                </a:solidFill>
              </a:rPr>
              <a:t>referencias  al Marco  Conceptual  son  al Marco  Conceptual  del  IASC  para  la  Preparación  y  Presentación  de  </a:t>
            </a:r>
            <a:r>
              <a:rPr lang="es-PE" sz="1200" dirty="0" smtClean="0">
                <a:solidFill>
                  <a:schemeClr val="bg1"/>
                </a:solidFill>
              </a:rPr>
              <a:t>Estados Financieros</a:t>
            </a:r>
            <a:r>
              <a:rPr lang="es-PE" sz="1200" dirty="0">
                <a:solidFill>
                  <a:schemeClr val="bg1"/>
                </a:solidFill>
              </a:rPr>
              <a:t>,  adoptado  por  el  IASB  en  2001.  En </a:t>
            </a:r>
            <a:r>
              <a:rPr lang="es-PE" sz="1200" dirty="0" smtClean="0">
                <a:solidFill>
                  <a:schemeClr val="bg1"/>
                </a:solidFill>
              </a:rPr>
              <a:t>septiembre </a:t>
            </a:r>
            <a:r>
              <a:rPr lang="es-PE" sz="1200" dirty="0">
                <a:solidFill>
                  <a:schemeClr val="bg1"/>
                </a:solidFill>
              </a:rPr>
              <a:t>de 2010 el IASB </a:t>
            </a:r>
            <a:r>
              <a:rPr lang="es-PE" sz="1200" dirty="0" smtClean="0">
                <a:solidFill>
                  <a:schemeClr val="bg1"/>
                </a:solidFill>
              </a:rPr>
              <a:t>sustituyó </a:t>
            </a:r>
            <a:r>
              <a:rPr lang="es-PE" sz="1200" dirty="0">
                <a:solidFill>
                  <a:schemeClr val="bg1"/>
                </a:solidFill>
              </a:rPr>
              <a:t>el Marco Conceptual por el Marco Conceptual de la Información Financiera.</a:t>
            </a:r>
          </a:p>
        </p:txBody>
      </p:sp>
      <p:pic>
        <p:nvPicPr>
          <p:cNvPr id="7" name="Picture 5" descr="trtrttr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6851"/>
            <a:ext cx="95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27584" y="1268760"/>
            <a:ext cx="7416824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400" dirty="0">
                <a:solidFill>
                  <a:srgbClr val="FF0000"/>
                </a:solidFill>
              </a:rPr>
              <a:t>11</a:t>
            </a:r>
            <a:r>
              <a:rPr lang="es-PE" sz="2400" dirty="0"/>
              <a:t> De acuerdo con la NIC 37 </a:t>
            </a:r>
            <a:r>
              <a:rPr lang="es-PE" sz="2400" i="1" dirty="0"/>
              <a:t>Provisiones, Pasivos Contingentes y Activos Contingentes</a:t>
            </a:r>
            <a:r>
              <a:rPr lang="es-PE" sz="2400" dirty="0"/>
              <a:t>, una entidad reconocerá cualquier </a:t>
            </a:r>
            <a:r>
              <a:rPr lang="es-PE" sz="2400" dirty="0" smtClean="0"/>
              <a:t>obligación en </a:t>
            </a:r>
            <a:r>
              <a:rPr lang="es-PE" sz="2400" dirty="0"/>
              <a:t>la que se incurra por desmantelamiento y restauración durante un determinado periodo, como consecuencia de haber llevado </a:t>
            </a:r>
            <a:r>
              <a:rPr lang="es-PE" sz="2400" dirty="0" smtClean="0"/>
              <a:t>a cabo </a:t>
            </a:r>
            <a:r>
              <a:rPr lang="es-PE" sz="2400" dirty="0"/>
              <a:t>actividades de exploración y evaluación de recursos minerales.</a:t>
            </a:r>
          </a:p>
        </p:txBody>
      </p:sp>
      <p:pic>
        <p:nvPicPr>
          <p:cNvPr id="7" name="Picture 4" descr="t0487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1342"/>
            <a:ext cx="1823547" cy="20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0027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0" y="4218407"/>
            <a:ext cx="1224136" cy="15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858000" cy="1143000"/>
          </a:xfrm>
        </p:spPr>
        <p:txBody>
          <a:bodyPr/>
          <a:lstStyle/>
          <a:p>
            <a:pPr algn="just"/>
            <a:r>
              <a:rPr lang="es-PE" sz="3200" b="1" dirty="0"/>
              <a:t>Medición posterior al reconocimiento</a:t>
            </a:r>
            <a:endParaRPr lang="es-PE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512768" cy="4608512"/>
          </a:xfrm>
          <a:solidFill>
            <a:srgbClr val="FFFF00"/>
          </a:solidFill>
        </p:spPr>
        <p:txBody>
          <a:bodyPr/>
          <a:lstStyle/>
          <a:p>
            <a:pPr algn="just"/>
            <a:r>
              <a:rPr lang="es-PE" sz="2800" dirty="0">
                <a:solidFill>
                  <a:srgbClr val="FF0000"/>
                </a:solidFill>
              </a:rPr>
              <a:t>12 </a:t>
            </a:r>
            <a:r>
              <a:rPr lang="es-PE" sz="2800" dirty="0"/>
              <a:t>Después del reconocimiento, la entidad aplicará el modelo del costo o el modelo de la revaluación a los activos para exploración y</a:t>
            </a:r>
          </a:p>
          <a:p>
            <a:pPr algn="just"/>
            <a:r>
              <a:rPr lang="es-PE" sz="2800" dirty="0"/>
              <a:t>evaluación. Si se aplicase el modelo de la revaluación (ya sea el </a:t>
            </a:r>
            <a:r>
              <a:rPr lang="es-PE" sz="2800" dirty="0" smtClean="0"/>
              <a:t>modelo de </a:t>
            </a:r>
            <a:r>
              <a:rPr lang="es-PE" sz="2800" dirty="0"/>
              <a:t>la NIC 16, </a:t>
            </a:r>
            <a:r>
              <a:rPr lang="es-PE" sz="2800" i="1" dirty="0"/>
              <a:t>Propiedades, Planta y Equipo </a:t>
            </a:r>
            <a:r>
              <a:rPr lang="es-PE" sz="2800" dirty="0"/>
              <a:t>o el </a:t>
            </a:r>
            <a:r>
              <a:rPr lang="es-PE" sz="2800" dirty="0" smtClean="0"/>
              <a:t>modelo de </a:t>
            </a:r>
            <a:r>
              <a:rPr lang="es-PE" sz="2800" dirty="0"/>
              <a:t>la NIC 38), se hará de forma </a:t>
            </a:r>
            <a:r>
              <a:rPr lang="es-PE" sz="2800" dirty="0" smtClean="0"/>
              <a:t>congruente con </a:t>
            </a:r>
            <a:r>
              <a:rPr lang="es-PE" sz="2800" dirty="0"/>
              <a:t>la clasificación de los activos (véase el párrafo 15).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3C59-1979-4558-898C-AE0E1D3DB325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7" name="Picture 5" descr="fgfdghfg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484784"/>
            <a:ext cx="792163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t00275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0518"/>
            <a:ext cx="1224136" cy="15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s-PE" b="1" dirty="0"/>
              <a:t>Cambios en las políticas contables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08912" cy="3888432"/>
          </a:xfrm>
          <a:solidFill>
            <a:srgbClr val="FFFF00"/>
          </a:solidFill>
        </p:spPr>
        <p:txBody>
          <a:bodyPr/>
          <a:lstStyle/>
          <a:p>
            <a:r>
              <a:rPr lang="es-PE" sz="2400" b="1" dirty="0"/>
              <a:t>13 </a:t>
            </a:r>
            <a:r>
              <a:rPr lang="es-PE" sz="2400" b="1" dirty="0">
                <a:solidFill>
                  <a:srgbClr val="FF0000"/>
                </a:solidFill>
              </a:rPr>
              <a:t>Una entidad puede cambiar las políticas contables aplicadas a los desembolsos relacionados con la exploración y </a:t>
            </a:r>
            <a:r>
              <a:rPr lang="es-PE" sz="2400" b="1" dirty="0" smtClean="0">
                <a:solidFill>
                  <a:srgbClr val="FF0000"/>
                </a:solidFill>
              </a:rPr>
              <a:t>evaluación, si </a:t>
            </a:r>
            <a:r>
              <a:rPr lang="es-PE" sz="2400" b="1" dirty="0">
                <a:solidFill>
                  <a:srgbClr val="FF0000"/>
                </a:solidFill>
              </a:rPr>
              <a:t>el cambio hace que los estados financieros sean más relevantes a los efectos de toma de decisiones económicas por </a:t>
            </a:r>
            <a:r>
              <a:rPr lang="es-PE" sz="2400" b="1" dirty="0" smtClean="0">
                <a:solidFill>
                  <a:srgbClr val="FF0000"/>
                </a:solidFill>
              </a:rPr>
              <a:t>los usuarios </a:t>
            </a:r>
            <a:r>
              <a:rPr lang="es-PE" sz="2400" b="1" dirty="0">
                <a:solidFill>
                  <a:srgbClr val="FF0000"/>
                </a:solidFill>
              </a:rPr>
              <a:t>sin mermar su fiabilidad, o si los hace más fiables y no disminuye su relevancia para la adopción de decisiones.</a:t>
            </a:r>
          </a:p>
          <a:p>
            <a:r>
              <a:rPr lang="es-PE" sz="2400" b="1" dirty="0">
                <a:solidFill>
                  <a:srgbClr val="FF0000"/>
                </a:solidFill>
              </a:rPr>
              <a:t>Una entidad juzgará la relevancia y la fiabilidad empleando los criterios de la NIC 8.</a:t>
            </a:r>
            <a:endParaRPr lang="es-PE" sz="2400" dirty="0">
              <a:solidFill>
                <a:srgbClr val="FF0000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3C59-1979-4558-898C-AE0E1D3DB325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7" name="Picture 11" descr="rgtwtrgdfg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1168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0458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8916"/>
            <a:ext cx="1664717" cy="1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115616" y="908720"/>
            <a:ext cx="6768752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dirty="0">
                <a:solidFill>
                  <a:srgbClr val="FF0000"/>
                </a:solidFill>
              </a:rPr>
              <a:t>14</a:t>
            </a:r>
            <a:r>
              <a:rPr lang="es-PE" sz="2800" dirty="0"/>
              <a:t> Para justificar cambios en las políticas contables aplicadas a los desembolsos por exploración y evaluación, una entidad </a:t>
            </a:r>
            <a:r>
              <a:rPr lang="es-PE" sz="2800" dirty="0" smtClean="0"/>
              <a:t>demostrará que </a:t>
            </a:r>
            <a:r>
              <a:rPr lang="es-PE" sz="2800" dirty="0"/>
              <a:t>el cambio aproxima sus estados financieros a los criterios de la NIC 8, sin que sea necesario que el cambio en cuestión </a:t>
            </a:r>
            <a:r>
              <a:rPr lang="es-PE" sz="2800" dirty="0" smtClean="0"/>
              <a:t>cumpla por </a:t>
            </a:r>
            <a:r>
              <a:rPr lang="es-PE" sz="2800" dirty="0"/>
              <a:t>completo con esos criterios.</a:t>
            </a:r>
          </a:p>
        </p:txBody>
      </p:sp>
      <p:pic>
        <p:nvPicPr>
          <p:cNvPr id="6" name="Picture 3" descr="04_multi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14" y="4581128"/>
            <a:ext cx="1728638" cy="16436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6858000" cy="1143000"/>
          </a:xfrm>
        </p:spPr>
        <p:txBody>
          <a:bodyPr/>
          <a:lstStyle/>
          <a:p>
            <a:r>
              <a:rPr lang="es-PE" b="1" cap="all" dirty="0"/>
              <a:t>Presentación</a:t>
            </a:r>
            <a:endParaRPr lang="es-PE" cap="al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846640" cy="4392488"/>
          </a:xfrm>
          <a:solidFill>
            <a:srgbClr val="FFFF00"/>
          </a:solidFill>
        </p:spPr>
        <p:txBody>
          <a:bodyPr/>
          <a:lstStyle/>
          <a:p>
            <a:r>
              <a:rPr lang="es-PE" sz="2000" b="1" dirty="0">
                <a:solidFill>
                  <a:srgbClr val="0070C0"/>
                </a:solidFill>
              </a:rPr>
              <a:t>Clasificación de activos para exploración y </a:t>
            </a:r>
            <a:r>
              <a:rPr lang="es-PE" sz="2000" b="1" dirty="0" smtClean="0">
                <a:solidFill>
                  <a:srgbClr val="0070C0"/>
                </a:solidFill>
              </a:rPr>
              <a:t>evaluación</a:t>
            </a:r>
          </a:p>
          <a:p>
            <a:endParaRPr lang="es-PE" sz="1800" b="1" dirty="0"/>
          </a:p>
          <a:p>
            <a:pPr algn="just"/>
            <a:r>
              <a:rPr lang="es-PE" sz="1800" dirty="0"/>
              <a:t>15 </a:t>
            </a:r>
            <a:r>
              <a:rPr lang="es-PE" sz="1800" dirty="0">
                <a:solidFill>
                  <a:srgbClr val="FF0000"/>
                </a:solidFill>
              </a:rPr>
              <a:t>Una entidad clasificará los activos para exploración y evaluación como tangibles o intangibles, según la naturaleza de los </a:t>
            </a:r>
            <a:r>
              <a:rPr lang="es-PE" sz="1800" dirty="0" smtClean="0">
                <a:solidFill>
                  <a:srgbClr val="FF0000"/>
                </a:solidFill>
              </a:rPr>
              <a:t>activos adquiridos</a:t>
            </a:r>
            <a:r>
              <a:rPr lang="es-PE" sz="1800" dirty="0">
                <a:solidFill>
                  <a:srgbClr val="FF0000"/>
                </a:solidFill>
              </a:rPr>
              <a:t>, y aplicará la clasificación de forma coherente</a:t>
            </a:r>
            <a:r>
              <a:rPr lang="es-PE" sz="1800" dirty="0"/>
              <a:t>.</a:t>
            </a:r>
          </a:p>
          <a:p>
            <a:pPr algn="just"/>
            <a:r>
              <a:rPr lang="es-PE" sz="1800" dirty="0"/>
              <a:t>16 </a:t>
            </a:r>
            <a:r>
              <a:rPr lang="es-PE" sz="1800" dirty="0">
                <a:solidFill>
                  <a:srgbClr val="FF0000"/>
                </a:solidFill>
              </a:rPr>
              <a:t>Algunos activos para exploración y evaluación se tratan como intangibles (por ejemplo, los derechos de perforación), mientras </a:t>
            </a:r>
            <a:r>
              <a:rPr lang="es-PE" sz="1800" dirty="0" smtClean="0">
                <a:solidFill>
                  <a:srgbClr val="FF0000"/>
                </a:solidFill>
              </a:rPr>
              <a:t>que otros </a:t>
            </a:r>
            <a:r>
              <a:rPr lang="es-PE" sz="1800" dirty="0">
                <a:solidFill>
                  <a:srgbClr val="FF0000"/>
                </a:solidFill>
              </a:rPr>
              <a:t>son tangibles (por ejemplo, vehículos y equipos de perforación). En la medida en que se consuma un activo tangible </a:t>
            </a:r>
            <a:r>
              <a:rPr lang="es-PE" sz="1800" dirty="0" smtClean="0">
                <a:solidFill>
                  <a:srgbClr val="FF0000"/>
                </a:solidFill>
              </a:rPr>
              <a:t>para desarrollar </a:t>
            </a:r>
            <a:r>
              <a:rPr lang="es-PE" sz="1800" dirty="0">
                <a:solidFill>
                  <a:srgbClr val="FF0000"/>
                </a:solidFill>
              </a:rPr>
              <a:t>un activo intangible, el importe que refleje ese consumo será parte del costo del activo intangible. Sin embargo, el </a:t>
            </a:r>
            <a:r>
              <a:rPr lang="es-PE" sz="1800" dirty="0" smtClean="0">
                <a:solidFill>
                  <a:srgbClr val="FF0000"/>
                </a:solidFill>
              </a:rPr>
              <a:t>uso de </a:t>
            </a:r>
            <a:r>
              <a:rPr lang="es-PE" sz="1800" dirty="0">
                <a:solidFill>
                  <a:srgbClr val="FF0000"/>
                </a:solidFill>
              </a:rPr>
              <a:t>un activo tangible para desarrollar un activo intangible no transforma a dicho activo tangible en intangible.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3C59-1979-4558-898C-AE0E1D3DB325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7" name="Picture 11" descr="rgtwtrgdfg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0458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813" y="4653136"/>
            <a:ext cx="1655489" cy="15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7544" y="692696"/>
            <a:ext cx="7990656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solidFill>
                  <a:srgbClr val="0070C0"/>
                </a:solidFill>
              </a:rPr>
              <a:t>Reclasificación de los activos para exploración y </a:t>
            </a:r>
            <a:r>
              <a:rPr lang="es-PE" sz="2400" b="1" dirty="0" smtClean="0">
                <a:solidFill>
                  <a:srgbClr val="0070C0"/>
                </a:solidFill>
              </a:rPr>
              <a:t>evaluación</a:t>
            </a:r>
          </a:p>
          <a:p>
            <a:endParaRPr lang="es-PE" sz="2400" b="1" dirty="0"/>
          </a:p>
          <a:p>
            <a:pPr algn="just"/>
            <a:r>
              <a:rPr lang="es-PE" sz="2400" dirty="0">
                <a:solidFill>
                  <a:srgbClr val="FF0000"/>
                </a:solidFill>
              </a:rPr>
              <a:t>17 </a:t>
            </a:r>
            <a:r>
              <a:rPr lang="es-PE" sz="2400" dirty="0"/>
              <a:t>Un activo para exploración y evaluación dejará de ser clasificado como tal cuando la fiabilidad técnica y la viabilidad comercial </a:t>
            </a:r>
            <a:r>
              <a:rPr lang="es-PE" sz="2400" dirty="0" smtClean="0"/>
              <a:t>de la </a:t>
            </a:r>
            <a:r>
              <a:rPr lang="es-PE" sz="2400" dirty="0"/>
              <a:t>extracción de un recurso mineral sean demostrables. Antes de proceder a la reclasificación, se evaluará el deterioro de los </a:t>
            </a:r>
            <a:r>
              <a:rPr lang="es-PE" sz="2400" dirty="0" smtClean="0"/>
              <a:t>activos para </a:t>
            </a:r>
            <a:r>
              <a:rPr lang="es-PE" sz="2400" dirty="0"/>
              <a:t>exploración y evaluación, debiéndose reconocer cualquier pérdida por deterioro de su valor.</a:t>
            </a:r>
          </a:p>
        </p:txBody>
      </p:sp>
      <p:pic>
        <p:nvPicPr>
          <p:cNvPr id="6" name="Picture 5" descr="trtrttr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93628"/>
            <a:ext cx="95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67544" y="527956"/>
            <a:ext cx="8211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cap="all" dirty="0">
                <a:solidFill>
                  <a:srgbClr val="FF6600"/>
                </a:solidFill>
              </a:rPr>
              <a:t>Deterioro del valor </a:t>
            </a:r>
          </a:p>
          <a:p>
            <a:r>
              <a:rPr lang="es-PE" sz="2400" dirty="0">
                <a:solidFill>
                  <a:srgbClr val="00FF00"/>
                </a:solidFill>
              </a:rPr>
              <a:t>Reconocimiento y medición </a:t>
            </a:r>
            <a:endParaRPr lang="es-PE" sz="2400" dirty="0" smtClean="0">
              <a:solidFill>
                <a:srgbClr val="00FF00"/>
              </a:solidFill>
            </a:endParaRPr>
          </a:p>
          <a:p>
            <a:endParaRPr lang="es-PE" sz="2400" dirty="0"/>
          </a:p>
          <a:p>
            <a:pPr algn="just"/>
            <a:r>
              <a:rPr lang="es-PE" sz="2400" dirty="0" smtClean="0">
                <a:solidFill>
                  <a:srgbClr val="FFC000"/>
                </a:solidFill>
              </a:rPr>
              <a:t>18</a:t>
            </a:r>
            <a:r>
              <a:rPr lang="es-PE" sz="2400" dirty="0" smtClean="0"/>
              <a:t>  </a:t>
            </a:r>
            <a:r>
              <a:rPr lang="es-PE" sz="2400" b="1" dirty="0" smtClean="0">
                <a:solidFill>
                  <a:schemeClr val="bg1"/>
                </a:solidFill>
              </a:rPr>
              <a:t>Se evaluará el deterioro del valor de los activos para exploración y evaluación cuando los hechos y circunstancias sugieran que el importe en libros de un activo para exploración y evaluación puede superar a su importe recuperable. </a:t>
            </a:r>
            <a:r>
              <a:rPr lang="es-PE" sz="2400" dirty="0" smtClean="0">
                <a:solidFill>
                  <a:schemeClr val="bg1"/>
                </a:solidFill>
              </a:rPr>
              <a:t>Cuando los hechos y circunstancias sugieran que el importe en libros excede el importe recuperable,  una  entidad  medirá,  presentará  y  revelará  cualquier  pérdida  por  deterioro  del  valor  resultante de  acuerdo  con  la NIC 36, excepto por lo dispuesto en el párrafo 21 siguiente. 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trtrttr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4573"/>
            <a:ext cx="95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t04589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25" y="4653136"/>
            <a:ext cx="1216684" cy="13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43336" y="784324"/>
            <a:ext cx="8289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>
                <a:solidFill>
                  <a:srgbClr val="FF0000"/>
                </a:solidFill>
              </a:rPr>
              <a:t>19 </a:t>
            </a:r>
            <a:r>
              <a:rPr lang="es-PE" sz="2400" dirty="0"/>
              <a:t> </a:t>
            </a:r>
            <a:r>
              <a:rPr lang="es-PE" sz="2400" dirty="0">
                <a:solidFill>
                  <a:schemeClr val="bg1"/>
                </a:solidFill>
              </a:rPr>
              <a:t>Al identificar si se ha deteriorado un activo para exploración o evaluación, y sólo para este tipo de activos, se aplicará el párrafo 20 </a:t>
            </a:r>
            <a:r>
              <a:rPr lang="es-PE" sz="2400" dirty="0" smtClean="0">
                <a:solidFill>
                  <a:schemeClr val="bg1"/>
                </a:solidFill>
              </a:rPr>
              <a:t>de </a:t>
            </a:r>
            <a:r>
              <a:rPr lang="es-PE" sz="2400" dirty="0">
                <a:solidFill>
                  <a:schemeClr val="bg1"/>
                </a:solidFill>
              </a:rPr>
              <a:t>esta NIIF  en lugar de los párrafos 8 a 17 de la NIC 36. El párrafo 20 emplea el término “activos”, pero es aplicable por igual </a:t>
            </a:r>
            <a:r>
              <a:rPr lang="es-PE" sz="2400" dirty="0" smtClean="0">
                <a:solidFill>
                  <a:schemeClr val="bg1"/>
                </a:solidFill>
              </a:rPr>
              <a:t>tanto </a:t>
            </a:r>
            <a:r>
              <a:rPr lang="es-PE" sz="2400" dirty="0">
                <a:solidFill>
                  <a:schemeClr val="bg1"/>
                </a:solidFill>
              </a:rPr>
              <a:t>a los activos para exploración y evaluación </a:t>
            </a:r>
            <a:r>
              <a:rPr lang="es-PE" sz="2400" dirty="0" smtClean="0">
                <a:solidFill>
                  <a:schemeClr val="bg1"/>
                </a:solidFill>
              </a:rPr>
              <a:t>separados </a:t>
            </a:r>
            <a:r>
              <a:rPr lang="es-PE" sz="2400" dirty="0">
                <a:solidFill>
                  <a:schemeClr val="bg1"/>
                </a:solidFill>
              </a:rPr>
              <a:t>como a una unidad generadora de efectivo.  </a:t>
            </a:r>
            <a:endParaRPr lang="es-PE" sz="2400" dirty="0" smtClean="0">
              <a:solidFill>
                <a:schemeClr val="bg1"/>
              </a:solidFill>
            </a:endParaRPr>
          </a:p>
          <a:p>
            <a:endParaRPr lang="es-PE" sz="2400" dirty="0"/>
          </a:p>
          <a:p>
            <a:pPr algn="just"/>
            <a:r>
              <a:rPr lang="es-PE" sz="2400" dirty="0">
                <a:solidFill>
                  <a:srgbClr val="FF0000"/>
                </a:solidFill>
              </a:rPr>
              <a:t>20 </a:t>
            </a:r>
            <a:r>
              <a:rPr lang="es-PE" sz="2400" dirty="0"/>
              <a:t> </a:t>
            </a:r>
            <a:r>
              <a:rPr lang="es-PE" sz="2400" dirty="0">
                <a:solidFill>
                  <a:schemeClr val="bg1"/>
                </a:solidFill>
              </a:rPr>
              <a:t>Uno o más de los siguientes hechos y circunstancias indican que la entidad debería comprobar el deterioro del valor de los activos </a:t>
            </a:r>
            <a:r>
              <a:rPr lang="es-PE" sz="2400" dirty="0" smtClean="0">
                <a:solidFill>
                  <a:schemeClr val="bg1"/>
                </a:solidFill>
              </a:rPr>
              <a:t>para </a:t>
            </a:r>
            <a:r>
              <a:rPr lang="es-PE" sz="2400" dirty="0">
                <a:solidFill>
                  <a:schemeClr val="bg1"/>
                </a:solidFill>
              </a:rPr>
              <a:t>exploración y evaluación (la lista no es exhaustiva):</a:t>
            </a:r>
          </a:p>
        </p:txBody>
      </p:sp>
      <p:pic>
        <p:nvPicPr>
          <p:cNvPr id="6" name="Picture 4" descr="5trgf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82211"/>
            <a:ext cx="4000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04_multi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4904726"/>
            <a:ext cx="1440606" cy="1369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39552" y="69269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>
                <a:solidFill>
                  <a:schemeClr val="bg1"/>
                </a:solidFill>
              </a:rPr>
              <a:t>(a)  </a:t>
            </a:r>
            <a:r>
              <a:rPr lang="es-PE" sz="2400" dirty="0">
                <a:solidFill>
                  <a:srgbClr val="FFFF00"/>
                </a:solidFill>
              </a:rPr>
              <a:t>El término durante el que la entidad tiene el derecho a explorar en un área específica ha expirado durante el período, o lo hará  en un futuro cercano, y no se espera que sea renovado. </a:t>
            </a:r>
          </a:p>
          <a:p>
            <a:pPr algn="just"/>
            <a:r>
              <a:rPr lang="es-PE" sz="2400" dirty="0">
                <a:solidFill>
                  <a:schemeClr val="bg1"/>
                </a:solidFill>
              </a:rPr>
              <a:t>(b)  </a:t>
            </a:r>
            <a:r>
              <a:rPr lang="es-PE" sz="2400" dirty="0">
                <a:solidFill>
                  <a:srgbClr val="FFFF00"/>
                </a:solidFill>
              </a:rPr>
              <a:t>No  se han presupuestado ni planeado desembolsos  significativos para  la exploración y  evaluación  posterior  de los recursos  minerales en esa área específica. </a:t>
            </a:r>
          </a:p>
          <a:p>
            <a:pPr algn="just"/>
            <a:r>
              <a:rPr lang="es-PE" sz="2400" dirty="0">
                <a:solidFill>
                  <a:schemeClr val="bg1"/>
                </a:solidFill>
              </a:rPr>
              <a:t>(c)  </a:t>
            </a:r>
            <a:r>
              <a:rPr lang="es-PE" sz="2400" dirty="0">
                <a:solidFill>
                  <a:srgbClr val="FFFF00"/>
                </a:solidFill>
              </a:rPr>
              <a:t>La exploración y evaluación de recursos minerales en un área específica no han conducido al descubrimiento de cantidades  comercialmente viables de recursos minerales, y la entidad ha decidido interrumpir dichas actividades en la misma. </a:t>
            </a:r>
          </a:p>
        </p:txBody>
      </p:sp>
      <p:pic>
        <p:nvPicPr>
          <p:cNvPr id="6" name="Picture 4" descr="5trgf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59" y="5169932"/>
            <a:ext cx="4000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t0458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41" y="5014857"/>
            <a:ext cx="1274706" cy="14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772" y="1011280"/>
            <a:ext cx="457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b="1" dirty="0">
                <a:latin typeface="Times New Roman" pitchFamily="18" charset="0"/>
                <a:cs typeface="Times New Roman" pitchFamily="18" charset="0"/>
              </a:rPr>
            </a:br>
            <a:endParaRPr lang="es-MX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76456" cy="4536504"/>
          </a:xfrm>
        </p:spPr>
        <p:txBody>
          <a:bodyPr/>
          <a:lstStyle/>
          <a:p>
            <a:pPr algn="just">
              <a:buNone/>
            </a:pPr>
            <a:r>
              <a:rPr lang="es-MX" sz="2400" dirty="0" smtClean="0">
                <a:cs typeface="Times New Roman" pitchFamily="18" charset="0"/>
              </a:rPr>
              <a:t>1.- </a:t>
            </a:r>
            <a:r>
              <a:rPr lang="es-MX" sz="2400" dirty="0">
                <a:cs typeface="Times New Roman" pitchFamily="18" charset="0"/>
              </a:rPr>
              <a:t>El objetivo de esta NIIF es </a:t>
            </a:r>
            <a:r>
              <a:rPr lang="es-MX" sz="2400" dirty="0" smtClean="0">
                <a:cs typeface="Times New Roman" pitchFamily="18" charset="0"/>
              </a:rPr>
              <a:t>especificar </a:t>
            </a:r>
            <a:r>
              <a:rPr lang="es-MX" sz="2400" dirty="0">
                <a:cs typeface="Times New Roman" pitchFamily="18" charset="0"/>
              </a:rPr>
              <a:t>la información financiera relativa a la exploración y la </a:t>
            </a:r>
            <a:r>
              <a:rPr lang="es-MX" sz="2400" dirty="0" smtClean="0">
                <a:cs typeface="Times New Roman" pitchFamily="18" charset="0"/>
              </a:rPr>
              <a:t>evaluación </a:t>
            </a:r>
            <a:r>
              <a:rPr lang="es-MX" sz="2400" dirty="0">
                <a:cs typeface="Times New Roman" pitchFamily="18" charset="0"/>
              </a:rPr>
              <a:t>de recursos </a:t>
            </a:r>
            <a:r>
              <a:rPr lang="es-MX" sz="2400" dirty="0" smtClean="0">
                <a:cs typeface="Times New Roman" pitchFamily="18" charset="0"/>
              </a:rPr>
              <a:t>minerales.</a:t>
            </a:r>
          </a:p>
          <a:p>
            <a:pPr marL="0" indent="0" algn="just">
              <a:buNone/>
            </a:pPr>
            <a:r>
              <a:rPr lang="es-MX" sz="2400" dirty="0" smtClean="0">
                <a:cs typeface="Times New Roman" pitchFamily="18" charset="0"/>
              </a:rPr>
              <a:t>2.- </a:t>
            </a:r>
            <a:r>
              <a:rPr lang="es-PE" sz="2400" dirty="0" smtClean="0"/>
              <a:t> </a:t>
            </a:r>
            <a:r>
              <a:rPr lang="es-PE" sz="2400" dirty="0"/>
              <a:t>En particular, la NIIF requiere que:</a:t>
            </a:r>
          </a:p>
          <a:p>
            <a:pPr marL="0" indent="0" algn="just">
              <a:buNone/>
            </a:pPr>
            <a:r>
              <a:rPr lang="es-PE" sz="2400" dirty="0"/>
              <a:t>(</a:t>
            </a:r>
            <a:r>
              <a:rPr lang="es-PE" sz="2400" dirty="0">
                <a:solidFill>
                  <a:srgbClr val="00FF00"/>
                </a:solidFill>
              </a:rPr>
              <a:t>a</a:t>
            </a:r>
            <a:r>
              <a:rPr lang="es-PE" sz="2400" dirty="0"/>
              <a:t>) mejoras limitadas en las prácticas contables existentes para los </a:t>
            </a:r>
            <a:r>
              <a:rPr lang="es-PE" sz="2400" i="1" dirty="0"/>
              <a:t>desembolsos por exploración y evaluación</a:t>
            </a:r>
            <a:r>
              <a:rPr lang="es-PE" sz="2400" dirty="0"/>
              <a:t>;</a:t>
            </a:r>
          </a:p>
          <a:p>
            <a:pPr marL="0" indent="0" algn="just">
              <a:buNone/>
            </a:pPr>
            <a:r>
              <a:rPr lang="es-PE" sz="2400" dirty="0"/>
              <a:t>(</a:t>
            </a:r>
            <a:r>
              <a:rPr lang="es-PE" sz="2400" dirty="0">
                <a:solidFill>
                  <a:srgbClr val="00FF00"/>
                </a:solidFill>
              </a:rPr>
              <a:t>b</a:t>
            </a:r>
            <a:r>
              <a:rPr lang="es-PE" sz="2400" dirty="0"/>
              <a:t>) que las entidades que reconozcan </a:t>
            </a:r>
            <a:r>
              <a:rPr lang="es-PE" sz="2400" i="1" dirty="0"/>
              <a:t>activos para exploración y evaluación </a:t>
            </a:r>
            <a:r>
              <a:rPr lang="es-PE" sz="2400" dirty="0"/>
              <a:t>realicen una comprobación de su deterioro del </a:t>
            </a:r>
            <a:r>
              <a:rPr lang="es-PE" sz="2400" dirty="0" smtClean="0"/>
              <a:t>valor de </a:t>
            </a:r>
            <a:r>
              <a:rPr lang="es-PE" sz="2400" dirty="0"/>
              <a:t>acuerdo con esta NIIF, y midan cualquier deterioro de acuerdo con la NIC 36 </a:t>
            </a:r>
            <a:r>
              <a:rPr lang="es-PE" sz="2400" i="1" dirty="0"/>
              <a:t>Deterioro del Valor de los Activos</a:t>
            </a:r>
            <a:r>
              <a:rPr lang="es-PE" sz="2400" dirty="0"/>
              <a:t>;</a:t>
            </a:r>
          </a:p>
          <a:p>
            <a:pPr algn="just">
              <a:buFontTx/>
              <a:buNone/>
            </a:pPr>
            <a:endParaRPr lang="es-MX" dirty="0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BDF-B2EF-4183-9631-57260BF5DAE1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1BA-30AD-4A15-9C3D-6652B46BE104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184262" y="764704"/>
            <a:ext cx="395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00FF00"/>
                </a:solidFill>
              </a:rPr>
              <a:t>©</a:t>
            </a:r>
            <a:r>
              <a:rPr lang="es-PE" dirty="0"/>
              <a:t> </a:t>
            </a:r>
            <a:r>
              <a:rPr lang="es-PE" dirty="0">
                <a:solidFill>
                  <a:srgbClr val="FFFF00"/>
                </a:solidFill>
              </a:rPr>
              <a:t>IFRS </a:t>
            </a:r>
            <a:r>
              <a:rPr lang="es-PE" dirty="0" err="1">
                <a:solidFill>
                  <a:srgbClr val="FFFF00"/>
                </a:solidFill>
              </a:rPr>
              <a:t>Foundation</a:t>
            </a:r>
            <a:r>
              <a:rPr lang="es-PE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Picture 4" descr="rtrt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4060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971600" y="836712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(d)  </a:t>
            </a:r>
            <a:r>
              <a:rPr lang="es-PE" sz="2400" dirty="0" smtClean="0">
                <a:solidFill>
                  <a:srgbClr val="FFFF00"/>
                </a:solidFill>
              </a:rPr>
              <a:t>Existen </a:t>
            </a:r>
            <a:r>
              <a:rPr lang="es-PE" sz="2400" dirty="0">
                <a:solidFill>
                  <a:srgbClr val="FFFF00"/>
                </a:solidFill>
              </a:rPr>
              <a:t>datos suficientes para indicar que, aunque es probable que se produzca un desarrollo en un área determinada, resulta </a:t>
            </a:r>
            <a:r>
              <a:rPr lang="es-PE" sz="2400" dirty="0" smtClean="0">
                <a:solidFill>
                  <a:srgbClr val="FFFF00"/>
                </a:solidFill>
              </a:rPr>
              <a:t> improbable </a:t>
            </a:r>
            <a:r>
              <a:rPr lang="es-PE" sz="2400" dirty="0">
                <a:solidFill>
                  <a:srgbClr val="FFFF00"/>
                </a:solidFill>
              </a:rPr>
              <a:t>que el importe en libros del activo para exploración y evaluación pueda ser recuperado por completo a través del </a:t>
            </a:r>
            <a:r>
              <a:rPr lang="es-PE" sz="2400" dirty="0" smtClean="0">
                <a:solidFill>
                  <a:srgbClr val="FFFF00"/>
                </a:solidFill>
              </a:rPr>
              <a:t>desarrollo </a:t>
            </a:r>
            <a:r>
              <a:rPr lang="es-PE" sz="2400" dirty="0">
                <a:solidFill>
                  <a:srgbClr val="FFFF00"/>
                </a:solidFill>
              </a:rPr>
              <a:t>exitoso o a través de su venta. </a:t>
            </a:r>
            <a:endParaRPr lang="es-PE" sz="2400" dirty="0" smtClean="0">
              <a:solidFill>
                <a:srgbClr val="FFFF00"/>
              </a:solidFill>
            </a:endParaRPr>
          </a:p>
          <a:p>
            <a:pPr algn="just"/>
            <a:endParaRPr lang="es-PE" sz="2400" dirty="0" smtClean="0">
              <a:solidFill>
                <a:srgbClr val="FF0000"/>
              </a:solidFill>
            </a:endParaRPr>
          </a:p>
          <a:p>
            <a:pPr algn="just"/>
            <a:endParaRPr lang="es-PE" sz="2400" dirty="0">
              <a:solidFill>
                <a:srgbClr val="FF0000"/>
              </a:solidFill>
            </a:endParaRPr>
          </a:p>
          <a:p>
            <a:pPr algn="just"/>
            <a:r>
              <a:rPr lang="es-PE" sz="2400" dirty="0">
                <a:solidFill>
                  <a:srgbClr val="00FF00"/>
                </a:solidFill>
              </a:rPr>
              <a:t>En  cualquiera  de  estos  casos,  o  en  casos  similares,  la  entidad  comprobará  el  deterioro  del  valor  de  acuerdo  con  la  NIC  36. </a:t>
            </a:r>
          </a:p>
          <a:p>
            <a:pPr algn="just"/>
            <a:r>
              <a:rPr lang="es-PE" sz="2400" dirty="0">
                <a:solidFill>
                  <a:srgbClr val="00FF00"/>
                </a:solidFill>
              </a:rPr>
              <a:t>Cualquier pérdida por deterioro se reconocerá como un gasto de acuerdo con la NIC 36. </a:t>
            </a:r>
          </a:p>
        </p:txBody>
      </p:sp>
      <p:pic>
        <p:nvPicPr>
          <p:cNvPr id="6" name="Picture 4" descr="t04878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7524"/>
            <a:ext cx="864095" cy="11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27584" y="908720"/>
            <a:ext cx="70567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Especificación del nivel al que se evalúa el deterioro de los activos para exploración y evaluación </a:t>
            </a:r>
            <a:endParaRPr lang="es-PE" sz="24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PE" sz="2000" b="1" dirty="0">
              <a:solidFill>
                <a:srgbClr val="0070C0"/>
              </a:solidFill>
            </a:endParaRPr>
          </a:p>
          <a:p>
            <a:pPr algn="just"/>
            <a:r>
              <a:rPr lang="es-PE" sz="2400" b="1" dirty="0" smtClean="0">
                <a:solidFill>
                  <a:srgbClr val="FF0000"/>
                </a:solidFill>
              </a:rPr>
              <a:t>21 </a:t>
            </a:r>
            <a:r>
              <a:rPr lang="es-PE" sz="2400" b="1" dirty="0" smtClean="0">
                <a:solidFill>
                  <a:srgbClr val="FFFF00"/>
                </a:solidFill>
              </a:rPr>
              <a:t>Una  </a:t>
            </a:r>
            <a:r>
              <a:rPr lang="es-PE" sz="2400" b="1" dirty="0">
                <a:solidFill>
                  <a:srgbClr val="FFFF00"/>
                </a:solidFill>
              </a:rPr>
              <a:t>entidad  establecerá  una  política  contable  para  asignar  los  activos  para  exploración  y  evaluación  a  unidades </a:t>
            </a:r>
            <a:r>
              <a:rPr lang="es-PE" sz="2400" b="1" dirty="0" smtClean="0">
                <a:solidFill>
                  <a:srgbClr val="FFFF00"/>
                </a:solidFill>
              </a:rPr>
              <a:t>generadoras  </a:t>
            </a:r>
            <a:r>
              <a:rPr lang="es-PE" sz="2400" b="1" dirty="0">
                <a:solidFill>
                  <a:srgbClr val="FFFF00"/>
                </a:solidFill>
              </a:rPr>
              <a:t>de  efectivo  o  grupos  de  unidades generadoras  de  efectivo,  con la finalidad de comprobar si tales  activos  han </a:t>
            </a:r>
            <a:r>
              <a:rPr lang="es-PE" sz="2400" b="1" dirty="0" smtClean="0">
                <a:solidFill>
                  <a:srgbClr val="FFFF00"/>
                </a:solidFill>
              </a:rPr>
              <a:t>sufrido </a:t>
            </a:r>
            <a:r>
              <a:rPr lang="es-PE" sz="2400" b="1" dirty="0">
                <a:solidFill>
                  <a:srgbClr val="FFFF00"/>
                </a:solidFill>
              </a:rPr>
              <a:t>un deterioro en su valor. Ninguna unidad generadora de efectivo, o grupo de unidades a las que se impute un activo </a:t>
            </a:r>
            <a:r>
              <a:rPr lang="es-PE" sz="2400" b="1" dirty="0" smtClean="0">
                <a:solidFill>
                  <a:srgbClr val="FFFF00"/>
                </a:solidFill>
              </a:rPr>
              <a:t>de  </a:t>
            </a:r>
            <a:r>
              <a:rPr lang="es-PE" sz="2400" b="1" dirty="0">
                <a:solidFill>
                  <a:srgbClr val="FFFF00"/>
                </a:solidFill>
              </a:rPr>
              <a:t>exploración  y  evaluación  podrá  ser  mayor  que  un segmento  de  operación  determinado  de  acuerdo  con  la  NIIF  </a:t>
            </a:r>
            <a:r>
              <a:rPr lang="es-PE" sz="2400" b="1" dirty="0" smtClean="0">
                <a:solidFill>
                  <a:srgbClr val="FFFF00"/>
                </a:solidFill>
              </a:rPr>
              <a:t>8 Segmentos </a:t>
            </a:r>
            <a:r>
              <a:rPr lang="es-PE" sz="2400" b="1" dirty="0">
                <a:solidFill>
                  <a:srgbClr val="FFFF00"/>
                </a:solidFill>
              </a:rPr>
              <a:t>de Operación.  </a:t>
            </a:r>
          </a:p>
        </p:txBody>
      </p:sp>
      <p:pic>
        <p:nvPicPr>
          <p:cNvPr id="6" name="Picture 5" descr="fgfdghfg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96752"/>
            <a:ext cx="792163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00208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44" y="2735071"/>
            <a:ext cx="1009103" cy="11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27584" y="90872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4000" dirty="0" smtClean="0">
                <a:solidFill>
                  <a:schemeClr val="bg1"/>
                </a:solidFill>
              </a:rPr>
              <a:t>22</a:t>
            </a:r>
            <a:r>
              <a:rPr lang="es-PE" sz="4000" dirty="0" smtClean="0"/>
              <a:t>  </a:t>
            </a:r>
            <a:r>
              <a:rPr lang="es-PE" sz="4000" dirty="0">
                <a:solidFill>
                  <a:srgbClr val="FFFF00"/>
                </a:solidFill>
              </a:rPr>
              <a:t>El  nivel  identificado  por  la  entidad,  a  los  efectos  de  comprobar  si  el  valor  de  los  activos  para  exploración  y  evaluación  se  ha </a:t>
            </a:r>
            <a:r>
              <a:rPr lang="es-PE" sz="4000" dirty="0" smtClean="0">
                <a:solidFill>
                  <a:srgbClr val="FFFF00"/>
                </a:solidFill>
              </a:rPr>
              <a:t>deteriorado</a:t>
            </a:r>
            <a:r>
              <a:rPr lang="es-PE" sz="4000" dirty="0">
                <a:solidFill>
                  <a:srgbClr val="FFFF00"/>
                </a:solidFill>
              </a:rPr>
              <a:t>, puede comprender una o más unidades generadoras de efectivo. </a:t>
            </a:r>
          </a:p>
        </p:txBody>
      </p:sp>
      <p:pic>
        <p:nvPicPr>
          <p:cNvPr id="6" name="Picture 4" descr="t1665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433920" cy="16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611560" y="859066"/>
            <a:ext cx="59401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cap="all" dirty="0">
                <a:solidFill>
                  <a:srgbClr val="FF6600"/>
                </a:solidFill>
              </a:rPr>
              <a:t>Información a revelar </a:t>
            </a:r>
          </a:p>
          <a:p>
            <a:pPr algn="just"/>
            <a:r>
              <a:rPr lang="es-PE" sz="2000" dirty="0">
                <a:solidFill>
                  <a:schemeClr val="bg1"/>
                </a:solidFill>
              </a:rPr>
              <a:t>23</a:t>
            </a:r>
            <a:r>
              <a:rPr lang="es-PE" sz="2000" dirty="0"/>
              <a:t>  </a:t>
            </a:r>
            <a:r>
              <a:rPr lang="es-PE" sz="2000" b="1" dirty="0">
                <a:solidFill>
                  <a:srgbClr val="00B050"/>
                </a:solidFill>
              </a:rPr>
              <a:t>Una entidad revelará la información que permita identificar y explicar los importes reconocidos en sus estados financieros </a:t>
            </a:r>
            <a:r>
              <a:rPr lang="es-PE" sz="2000" b="1" dirty="0" smtClean="0">
                <a:solidFill>
                  <a:srgbClr val="00B050"/>
                </a:solidFill>
              </a:rPr>
              <a:t>que </a:t>
            </a:r>
            <a:r>
              <a:rPr lang="es-PE" sz="2000" b="1" dirty="0">
                <a:solidFill>
                  <a:srgbClr val="00B050"/>
                </a:solidFill>
              </a:rPr>
              <a:t>procedan de la exploración y evaluación de recursos minerales. </a:t>
            </a:r>
            <a:endParaRPr lang="es-PE" sz="2000" b="1" dirty="0" smtClean="0">
              <a:solidFill>
                <a:srgbClr val="00B050"/>
              </a:solidFill>
            </a:endParaRPr>
          </a:p>
          <a:p>
            <a:endParaRPr lang="es-PE" sz="2000" dirty="0"/>
          </a:p>
          <a:p>
            <a:pPr algn="just"/>
            <a:r>
              <a:rPr lang="es-PE" sz="2000" dirty="0">
                <a:solidFill>
                  <a:schemeClr val="bg1"/>
                </a:solidFill>
              </a:rPr>
              <a:t>24</a:t>
            </a:r>
            <a:r>
              <a:rPr lang="es-PE" sz="2000" dirty="0">
                <a:solidFill>
                  <a:srgbClr val="CC6600"/>
                </a:solidFill>
              </a:rPr>
              <a:t> </a:t>
            </a:r>
            <a:r>
              <a:rPr lang="es-PE" sz="2000" dirty="0"/>
              <a:t> </a:t>
            </a:r>
            <a:r>
              <a:rPr lang="es-PE" sz="2000" dirty="0">
                <a:solidFill>
                  <a:srgbClr val="FFFF00"/>
                </a:solidFill>
              </a:rPr>
              <a:t>Para cumplir lo dispuesto en el párrafo 23, una entidad revelará: </a:t>
            </a:r>
          </a:p>
          <a:p>
            <a:pPr marL="457200" indent="-457200" algn="just">
              <a:buAutoNum type="alphaLcParenBoth"/>
            </a:pPr>
            <a:r>
              <a:rPr lang="es-PE" sz="2000" dirty="0" smtClean="0">
                <a:solidFill>
                  <a:srgbClr val="FFFF00"/>
                </a:solidFill>
              </a:rPr>
              <a:t>Las  </a:t>
            </a:r>
            <a:r>
              <a:rPr lang="es-PE" sz="2000" dirty="0">
                <a:solidFill>
                  <a:srgbClr val="FFFF00"/>
                </a:solidFill>
              </a:rPr>
              <a:t>políticas  contables  aplicadas  a  los  desembolsos  relacionados  con  la  exploración  y  evaluación,  incluyendo  el </a:t>
            </a:r>
            <a:r>
              <a:rPr lang="es-PE" sz="2000" dirty="0" smtClean="0">
                <a:solidFill>
                  <a:srgbClr val="FFFF00"/>
                </a:solidFill>
              </a:rPr>
              <a:t>reconocimiento </a:t>
            </a:r>
            <a:r>
              <a:rPr lang="es-PE" sz="2000" dirty="0">
                <a:solidFill>
                  <a:srgbClr val="FFFF00"/>
                </a:solidFill>
              </a:rPr>
              <a:t>de activos por exploración y evaluación. </a:t>
            </a:r>
            <a:endParaRPr lang="es-PE" sz="2000" dirty="0" smtClean="0">
              <a:solidFill>
                <a:srgbClr val="FFFF00"/>
              </a:solidFill>
            </a:endParaRPr>
          </a:p>
          <a:p>
            <a:pPr marL="457200" indent="-457200" algn="just">
              <a:buFontTx/>
              <a:buAutoNum type="alphaLcParenBoth"/>
            </a:pPr>
            <a:r>
              <a:rPr lang="es-PE" sz="2000" dirty="0" smtClean="0">
                <a:solidFill>
                  <a:srgbClr val="FFFF00"/>
                </a:solidFill>
              </a:rPr>
              <a:t>Los </a:t>
            </a:r>
            <a:r>
              <a:rPr lang="es-PE" sz="2000" dirty="0">
                <a:solidFill>
                  <a:srgbClr val="FFFF00"/>
                </a:solidFill>
              </a:rPr>
              <a:t>importes de los activos, pasivos, ingresos y gastos, así como los flujos de efectivo por actividades de operación e inversión, surgidos de la exploración y evaluación de recursos minerales.</a:t>
            </a:r>
          </a:p>
          <a:p>
            <a:pPr marL="457200" indent="-457200" algn="just">
              <a:buAutoNum type="alphaLcParenBoth"/>
            </a:pPr>
            <a:endParaRPr lang="es-PE" sz="2000" dirty="0"/>
          </a:p>
        </p:txBody>
      </p:sp>
      <p:pic>
        <p:nvPicPr>
          <p:cNvPr id="6" name="Picture 4" descr="432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08" y="3639152"/>
            <a:ext cx="1512168" cy="17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0487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69" y="1196752"/>
            <a:ext cx="1620645" cy="21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755576" y="1052736"/>
            <a:ext cx="58681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200" dirty="0">
                <a:solidFill>
                  <a:schemeClr val="bg1"/>
                </a:solidFill>
              </a:rPr>
              <a:t>25</a:t>
            </a:r>
            <a:r>
              <a:rPr lang="es-PE" sz="3200" dirty="0"/>
              <a:t>  </a:t>
            </a:r>
            <a:r>
              <a:rPr lang="es-PE" sz="3200" dirty="0">
                <a:solidFill>
                  <a:srgbClr val="FFFF00"/>
                </a:solidFill>
              </a:rPr>
              <a:t>La entidad tratará los activos para exploración y evaluación como una clase de activos </a:t>
            </a:r>
            <a:r>
              <a:rPr lang="es-PE" sz="3200" dirty="0" smtClean="0">
                <a:solidFill>
                  <a:srgbClr val="FFFF00"/>
                </a:solidFill>
              </a:rPr>
              <a:t>separada </a:t>
            </a:r>
            <a:r>
              <a:rPr lang="es-PE" sz="3200" dirty="0">
                <a:solidFill>
                  <a:srgbClr val="FFFF00"/>
                </a:solidFill>
              </a:rPr>
              <a:t>y </a:t>
            </a:r>
            <a:r>
              <a:rPr lang="es-PE" sz="3200" dirty="0" smtClean="0">
                <a:solidFill>
                  <a:srgbClr val="FFFF00"/>
                </a:solidFill>
              </a:rPr>
              <a:t>revelará la información requerida </a:t>
            </a:r>
            <a:r>
              <a:rPr lang="es-PE" sz="3200" dirty="0">
                <a:solidFill>
                  <a:srgbClr val="FFFF00"/>
                </a:solidFill>
              </a:rPr>
              <a:t>por la NIC 16 o la NIC 38, según cómo haya clasificado los activos. </a:t>
            </a:r>
          </a:p>
        </p:txBody>
      </p:sp>
      <p:pic>
        <p:nvPicPr>
          <p:cNvPr id="6" name="Picture 4" descr="432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44" y="1196752"/>
            <a:ext cx="10668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1665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64" y="3114814"/>
            <a:ext cx="1440160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66950" y="98072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2800" b="1" cap="all" dirty="0">
                <a:solidFill>
                  <a:srgbClr val="FF6600"/>
                </a:solidFill>
              </a:rPr>
              <a:t>Fecha de vigencia </a:t>
            </a:r>
          </a:p>
          <a:p>
            <a:pPr algn="just"/>
            <a:r>
              <a:rPr lang="es-PE" sz="2800" dirty="0">
                <a:solidFill>
                  <a:schemeClr val="bg1"/>
                </a:solidFill>
              </a:rPr>
              <a:t>26</a:t>
            </a:r>
            <a:r>
              <a:rPr lang="es-PE" sz="2800" dirty="0"/>
              <a:t>  </a:t>
            </a:r>
            <a:r>
              <a:rPr lang="es-PE" sz="2800" dirty="0">
                <a:solidFill>
                  <a:srgbClr val="FFFF00"/>
                </a:solidFill>
              </a:rPr>
              <a:t>Una entidad aplicará esta NIIF en los periodos anuales que comiencen a partir del 1 de enero de 2006. Se aconseja su aplicación </a:t>
            </a:r>
            <a:r>
              <a:rPr lang="es-PE" sz="2800" dirty="0" smtClean="0">
                <a:solidFill>
                  <a:srgbClr val="FFFF00"/>
                </a:solidFill>
              </a:rPr>
              <a:t>anticipada</a:t>
            </a:r>
            <a:r>
              <a:rPr lang="es-PE" sz="2800" dirty="0">
                <a:solidFill>
                  <a:srgbClr val="FFFF00"/>
                </a:solidFill>
              </a:rPr>
              <a:t>. Si la entidad aplicase la NIIF para un periodo que comience antes del 1 de enero de 2006, revelará este hecho. </a:t>
            </a:r>
          </a:p>
        </p:txBody>
      </p:sp>
      <p:pic>
        <p:nvPicPr>
          <p:cNvPr id="6" name="Picture 12" descr="4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94131"/>
            <a:ext cx="771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1665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1844824"/>
            <a:ext cx="2088357" cy="24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547664" y="620688"/>
            <a:ext cx="58326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cap="all" dirty="0">
                <a:solidFill>
                  <a:srgbClr val="FF6600"/>
                </a:solidFill>
              </a:rPr>
              <a:t>Disposiciones transitorias </a:t>
            </a:r>
          </a:p>
          <a:p>
            <a:pPr algn="just"/>
            <a:r>
              <a:rPr lang="es-PE" sz="2800" dirty="0">
                <a:solidFill>
                  <a:schemeClr val="bg1"/>
                </a:solidFill>
              </a:rPr>
              <a:t>27 </a:t>
            </a:r>
            <a:r>
              <a:rPr lang="es-PE" sz="2800" dirty="0"/>
              <a:t> </a:t>
            </a:r>
            <a:r>
              <a:rPr lang="es-PE" sz="2800" dirty="0">
                <a:solidFill>
                  <a:srgbClr val="FFFF00"/>
                </a:solidFill>
              </a:rPr>
              <a:t>Si  fuera  impracticable  aplicar  un  requerimiento concreto  del  párrafo  18  a  la  información  comparativa  que  se  refiera  a  períodos </a:t>
            </a:r>
            <a:r>
              <a:rPr lang="es-PE" sz="2800" dirty="0" smtClean="0">
                <a:solidFill>
                  <a:srgbClr val="FFFF00"/>
                </a:solidFill>
              </a:rPr>
              <a:t>anuales  </a:t>
            </a:r>
            <a:r>
              <a:rPr lang="es-PE" sz="2800" dirty="0">
                <a:solidFill>
                  <a:srgbClr val="FFFF00"/>
                </a:solidFill>
              </a:rPr>
              <a:t>que  comiencen  antes  del  1  de  enero  de  2006,  la  entidad  revelará  este  hecho.  </a:t>
            </a:r>
          </a:p>
          <a:p>
            <a:pPr algn="just"/>
            <a:r>
              <a:rPr lang="es-PE" sz="2800" dirty="0" smtClean="0">
                <a:solidFill>
                  <a:srgbClr val="FFFF00"/>
                </a:solidFill>
              </a:rPr>
              <a:t>En  </a:t>
            </a:r>
            <a:r>
              <a:rPr lang="es-PE" sz="2800" dirty="0">
                <a:solidFill>
                  <a:srgbClr val="FFFF00"/>
                </a:solidFill>
              </a:rPr>
              <a:t>la  NIC  8  se  explica  el  significado  del </a:t>
            </a:r>
            <a:r>
              <a:rPr lang="es-PE" sz="2800" dirty="0" smtClean="0">
                <a:solidFill>
                  <a:srgbClr val="FFFF00"/>
                </a:solidFill>
              </a:rPr>
              <a:t>término </a:t>
            </a:r>
            <a:r>
              <a:rPr lang="es-PE" sz="2800" dirty="0">
                <a:solidFill>
                  <a:srgbClr val="FFFF00"/>
                </a:solidFill>
              </a:rPr>
              <a:t>“impracticable”. </a:t>
            </a:r>
          </a:p>
        </p:txBody>
      </p:sp>
      <p:pic>
        <p:nvPicPr>
          <p:cNvPr id="6" name="Picture 12" descr="4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5852"/>
            <a:ext cx="771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0487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3874"/>
            <a:ext cx="1242569" cy="16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86000" y="2528223"/>
            <a:ext cx="516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cap="all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Apéndice</a:t>
            </a:r>
            <a:r>
              <a:rPr lang="es-PE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endParaRPr lang="es-P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E" b="1" dirty="0"/>
          </a:p>
          <a:p>
            <a:r>
              <a:rPr lang="es-PE" b="1" dirty="0">
                <a:solidFill>
                  <a:srgbClr val="FFFF00"/>
                </a:solidFill>
              </a:rPr>
              <a:t>Definiciones </a:t>
            </a:r>
            <a:r>
              <a:rPr lang="es-PE" b="1" dirty="0" smtClean="0">
                <a:solidFill>
                  <a:srgbClr val="FFFF00"/>
                </a:solidFill>
              </a:rPr>
              <a:t>de términos </a:t>
            </a:r>
            <a:endParaRPr lang="es-PE" b="1" dirty="0">
              <a:solidFill>
                <a:srgbClr val="FFFF00"/>
              </a:solidFill>
            </a:endParaRPr>
          </a:p>
        </p:txBody>
      </p:sp>
      <p:pic>
        <p:nvPicPr>
          <p:cNvPr id="6" name="Picture 12" descr="4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628800"/>
            <a:ext cx="771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1665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776164" cy="20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CPCC. Yónel Chocano Figueroa. DOCENTE UNHEVAL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187624" y="980728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3200" b="1" dirty="0">
                <a:solidFill>
                  <a:schemeClr val="bg1"/>
                </a:solidFill>
              </a:rPr>
              <a:t>Este Apéndice forma parte integrante de la NIIF. </a:t>
            </a:r>
          </a:p>
          <a:p>
            <a:pPr algn="just"/>
            <a:endParaRPr lang="es-PE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es-PE" sz="3200" b="1" dirty="0">
                <a:solidFill>
                  <a:srgbClr val="FFFF00"/>
                </a:solidFill>
              </a:rPr>
              <a:t>A</a:t>
            </a:r>
            <a:r>
              <a:rPr lang="es-PE" sz="3200" b="1" dirty="0" smtClean="0">
                <a:solidFill>
                  <a:srgbClr val="FFFF00"/>
                </a:solidFill>
              </a:rPr>
              <a:t>ctivos </a:t>
            </a:r>
            <a:r>
              <a:rPr lang="es-PE" sz="3200" b="1" dirty="0">
                <a:solidFill>
                  <a:srgbClr val="FFFF00"/>
                </a:solidFill>
              </a:rPr>
              <a:t>para exploración y evaluación </a:t>
            </a:r>
            <a:r>
              <a:rPr lang="es-PE" sz="3200" b="1" dirty="0" smtClean="0">
                <a:solidFill>
                  <a:srgbClr val="FFFF00"/>
                </a:solidFill>
              </a:rPr>
              <a:t>(</a:t>
            </a:r>
            <a:r>
              <a:rPr lang="es-PE" sz="3200" b="1" dirty="0" err="1">
                <a:solidFill>
                  <a:srgbClr val="FFFF00"/>
                </a:solidFill>
              </a:rPr>
              <a:t>exploration</a:t>
            </a:r>
            <a:r>
              <a:rPr lang="es-PE" sz="3200" b="1" dirty="0">
                <a:solidFill>
                  <a:srgbClr val="FFFF00"/>
                </a:solidFill>
              </a:rPr>
              <a:t> and </a:t>
            </a:r>
            <a:r>
              <a:rPr lang="es-PE" sz="3200" b="1" dirty="0" err="1">
                <a:solidFill>
                  <a:srgbClr val="FFFF00"/>
                </a:solidFill>
              </a:rPr>
              <a:t>evaluation</a:t>
            </a:r>
            <a:r>
              <a:rPr lang="es-PE" sz="3200" b="1" dirty="0">
                <a:solidFill>
                  <a:srgbClr val="FFFF00"/>
                </a:solidFill>
              </a:rPr>
              <a:t> </a:t>
            </a:r>
            <a:r>
              <a:rPr lang="es-PE" sz="3200" b="1" dirty="0" err="1">
                <a:solidFill>
                  <a:srgbClr val="FFFF00"/>
                </a:solidFill>
              </a:rPr>
              <a:t>assets</a:t>
            </a:r>
            <a:r>
              <a:rPr lang="es-PE" sz="3200" b="1" dirty="0">
                <a:solidFill>
                  <a:srgbClr val="FFFF00"/>
                </a:solidFill>
              </a:rPr>
              <a:t>) </a:t>
            </a:r>
            <a:endParaRPr lang="es-PE" sz="3200" b="1" dirty="0" smtClean="0">
              <a:solidFill>
                <a:srgbClr val="FFFF00"/>
              </a:solidFill>
            </a:endParaRPr>
          </a:p>
          <a:p>
            <a:endParaRPr lang="es-PE" sz="3200" dirty="0"/>
          </a:p>
          <a:p>
            <a:pPr algn="just"/>
            <a:r>
              <a:rPr lang="es-PE" sz="3200" dirty="0">
                <a:solidFill>
                  <a:srgbClr val="CC6600"/>
                </a:solidFill>
              </a:rPr>
              <a:t>Desembolsos  relacionados  con  la  exploración  y  evaluación </a:t>
            </a:r>
            <a:r>
              <a:rPr lang="es-PE" sz="3200" dirty="0">
                <a:solidFill>
                  <a:srgbClr val="FFFF00"/>
                </a:solidFill>
              </a:rPr>
              <a:t> reconocidos  como  activos  de </a:t>
            </a:r>
            <a:r>
              <a:rPr lang="es-PE" sz="3200" dirty="0" smtClean="0">
                <a:solidFill>
                  <a:srgbClr val="FFFF00"/>
                </a:solidFill>
              </a:rPr>
              <a:t>acuerdo </a:t>
            </a:r>
            <a:r>
              <a:rPr lang="es-PE" sz="3200" dirty="0">
                <a:solidFill>
                  <a:srgbClr val="FFFF00"/>
                </a:solidFill>
              </a:rPr>
              <a:t>con la política contable de la entidad. </a:t>
            </a:r>
          </a:p>
        </p:txBody>
      </p:sp>
    </p:spTree>
    <p:extLst>
      <p:ext uri="{BB962C8B-B14F-4D97-AF65-F5344CB8AC3E}">
        <p14:creationId xmlns:p14="http://schemas.microsoft.com/office/powerpoint/2010/main" val="20911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27584" y="62068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>
                <a:solidFill>
                  <a:srgbClr val="FFFF00"/>
                </a:solidFill>
              </a:rPr>
              <a:t>D</a:t>
            </a:r>
            <a:r>
              <a:rPr lang="es-PE" sz="2400" b="1" dirty="0" smtClean="0">
                <a:solidFill>
                  <a:srgbClr val="FFFF00"/>
                </a:solidFill>
              </a:rPr>
              <a:t>esembolsos </a:t>
            </a:r>
            <a:r>
              <a:rPr lang="es-PE" sz="2400" b="1" dirty="0">
                <a:solidFill>
                  <a:srgbClr val="FFFF00"/>
                </a:solidFill>
              </a:rPr>
              <a:t>relacionados con la </a:t>
            </a:r>
            <a:r>
              <a:rPr lang="es-PE" sz="2400" b="1" dirty="0" smtClean="0">
                <a:solidFill>
                  <a:srgbClr val="FFFF00"/>
                </a:solidFill>
              </a:rPr>
              <a:t>exploración </a:t>
            </a:r>
            <a:r>
              <a:rPr lang="es-PE" sz="2400" b="1" dirty="0">
                <a:solidFill>
                  <a:srgbClr val="FFFF00"/>
                </a:solidFill>
              </a:rPr>
              <a:t>y evaluación </a:t>
            </a:r>
          </a:p>
          <a:p>
            <a:pPr algn="just"/>
            <a:r>
              <a:rPr lang="es-PE" sz="2400" dirty="0">
                <a:solidFill>
                  <a:srgbClr val="FFFF00"/>
                </a:solidFill>
              </a:rPr>
              <a:t>(</a:t>
            </a:r>
            <a:r>
              <a:rPr lang="es-PE" sz="2400" dirty="0" err="1">
                <a:solidFill>
                  <a:srgbClr val="FFFF00"/>
                </a:solidFill>
              </a:rPr>
              <a:t>exploration</a:t>
            </a:r>
            <a:r>
              <a:rPr lang="es-PE" sz="2400" dirty="0">
                <a:solidFill>
                  <a:srgbClr val="FFFF00"/>
                </a:solidFill>
              </a:rPr>
              <a:t> and </a:t>
            </a:r>
            <a:r>
              <a:rPr lang="es-PE" sz="2400" dirty="0" err="1" smtClean="0">
                <a:solidFill>
                  <a:srgbClr val="FFFF00"/>
                </a:solidFill>
              </a:rPr>
              <a:t>evaluation</a:t>
            </a:r>
            <a:r>
              <a:rPr lang="es-PE" sz="2400" dirty="0" smtClean="0">
                <a:solidFill>
                  <a:srgbClr val="FFFF00"/>
                </a:solidFill>
              </a:rPr>
              <a:t> </a:t>
            </a:r>
            <a:r>
              <a:rPr lang="es-PE" sz="2400" dirty="0" err="1" smtClean="0">
                <a:solidFill>
                  <a:srgbClr val="FFFF00"/>
                </a:solidFill>
              </a:rPr>
              <a:t>expenditures</a:t>
            </a:r>
            <a:r>
              <a:rPr lang="es-PE" sz="2400" dirty="0">
                <a:solidFill>
                  <a:srgbClr val="FFFF00"/>
                </a:solidFill>
              </a:rPr>
              <a:t>) </a:t>
            </a:r>
          </a:p>
          <a:p>
            <a:pPr algn="just"/>
            <a:endParaRPr lang="es-PE" sz="2400" dirty="0" smtClean="0"/>
          </a:p>
          <a:p>
            <a:pPr algn="just"/>
            <a:r>
              <a:rPr lang="es-PE" sz="2400" dirty="0" smtClean="0">
                <a:solidFill>
                  <a:schemeClr val="bg1"/>
                </a:solidFill>
              </a:rPr>
              <a:t>Desembolsos  </a:t>
            </a:r>
            <a:r>
              <a:rPr lang="es-PE" sz="2400" dirty="0">
                <a:solidFill>
                  <a:schemeClr val="bg1"/>
                </a:solidFill>
              </a:rPr>
              <a:t>efectuados  por  una  entidad  en  relación  con  la </a:t>
            </a:r>
            <a:r>
              <a:rPr lang="es-PE" sz="2400" dirty="0">
                <a:solidFill>
                  <a:srgbClr val="CC6600"/>
                </a:solidFill>
              </a:rPr>
              <a:t>exploración  y  la  evaluación  de </a:t>
            </a:r>
            <a:r>
              <a:rPr lang="es-PE" sz="2400" dirty="0" smtClean="0">
                <a:solidFill>
                  <a:srgbClr val="CC6600"/>
                </a:solidFill>
              </a:rPr>
              <a:t>recursos  </a:t>
            </a:r>
            <a:r>
              <a:rPr lang="es-PE" sz="2400" dirty="0">
                <a:solidFill>
                  <a:srgbClr val="CC6600"/>
                </a:solidFill>
              </a:rPr>
              <a:t>minerales</a:t>
            </a:r>
            <a:r>
              <a:rPr lang="es-PE" sz="2400" dirty="0">
                <a:solidFill>
                  <a:schemeClr val="bg1"/>
                </a:solidFill>
              </a:rPr>
              <a:t>,  antes  de  que  se  pueda  demostrar  la  factibilidad  técnica  y  la  viabilidad </a:t>
            </a:r>
            <a:r>
              <a:rPr lang="es-PE" sz="2400" dirty="0" smtClean="0">
                <a:solidFill>
                  <a:schemeClr val="bg1"/>
                </a:solidFill>
              </a:rPr>
              <a:t>comercial </a:t>
            </a:r>
            <a:r>
              <a:rPr lang="es-PE" sz="2400" dirty="0">
                <a:solidFill>
                  <a:schemeClr val="bg1"/>
                </a:solidFill>
              </a:rPr>
              <a:t>de la extracción de recursos minerales. </a:t>
            </a:r>
          </a:p>
        </p:txBody>
      </p:sp>
      <p:pic>
        <p:nvPicPr>
          <p:cNvPr id="6" name="Picture 3" descr="min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3500835"/>
            <a:ext cx="1583532" cy="21216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352928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c</a:t>
            </a:r>
            <a:r>
              <a:rPr lang="es-PE" dirty="0"/>
              <a:t>) revelar información que identifique y explique los importes que en los estados financieros de la entidad surjan de </a:t>
            </a:r>
            <a:r>
              <a:rPr lang="es-PE" dirty="0" smtClean="0"/>
              <a:t>la exploración </a:t>
            </a:r>
            <a:r>
              <a:rPr lang="es-PE" dirty="0"/>
              <a:t>y evaluación de recursos minerales, que ayude a los usuarios de esos estados financieros a comprender </a:t>
            </a:r>
            <a:r>
              <a:rPr lang="es-PE" dirty="0" smtClean="0"/>
              <a:t>el importe</a:t>
            </a:r>
            <a:r>
              <a:rPr lang="es-PE" dirty="0"/>
              <a:t>, calendario y </a:t>
            </a:r>
            <a:r>
              <a:rPr lang="es-PE" dirty="0">
                <a:solidFill>
                  <a:srgbClr val="FF6600"/>
                </a:solidFill>
              </a:rPr>
              <a:t>certidumbre de los flujos de efectivo futuros de los </a:t>
            </a:r>
            <a:r>
              <a:rPr lang="es-PE" dirty="0"/>
              <a:t>activos para exploración y evaluación que se hayan reconocido.</a:t>
            </a:r>
            <a:endParaRPr lang="es-MX" dirty="0">
              <a:cs typeface="Times New Roman" pitchFamily="18" charset="0"/>
            </a:endParaRPr>
          </a:p>
          <a:p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3C59-1979-4558-898C-AE0E1D3DB325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63D3-B332-4730-8515-0CB5FC93DEDB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8" name="Picture 5" descr="t00208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97280"/>
            <a:ext cx="1440160" cy="167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inam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16362"/>
            <a:ext cx="1523844" cy="7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99592" y="692696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rgbClr val="FFFF00"/>
                </a:solidFill>
              </a:rPr>
              <a:t>E</a:t>
            </a:r>
            <a:r>
              <a:rPr lang="es-PE" sz="2800" b="1" dirty="0" smtClean="0">
                <a:solidFill>
                  <a:srgbClr val="FFFF00"/>
                </a:solidFill>
              </a:rPr>
              <a:t>xploración </a:t>
            </a:r>
            <a:r>
              <a:rPr lang="es-PE" sz="2800" b="1" dirty="0">
                <a:solidFill>
                  <a:srgbClr val="FFFF00"/>
                </a:solidFill>
              </a:rPr>
              <a:t>y evaluación de recursos </a:t>
            </a:r>
            <a:r>
              <a:rPr lang="es-PE" sz="2800" b="1" dirty="0" smtClean="0">
                <a:solidFill>
                  <a:srgbClr val="FFFF00"/>
                </a:solidFill>
              </a:rPr>
              <a:t>minerales </a:t>
            </a:r>
            <a:endParaRPr lang="es-PE" sz="2800" b="1" dirty="0">
              <a:solidFill>
                <a:srgbClr val="FFFF00"/>
              </a:solidFill>
            </a:endParaRPr>
          </a:p>
          <a:p>
            <a:r>
              <a:rPr lang="es-PE" sz="2800" dirty="0">
                <a:solidFill>
                  <a:srgbClr val="FFFF00"/>
                </a:solidFill>
              </a:rPr>
              <a:t>(</a:t>
            </a:r>
            <a:r>
              <a:rPr lang="es-PE" sz="2800" dirty="0" err="1">
                <a:solidFill>
                  <a:srgbClr val="FFFF00"/>
                </a:solidFill>
              </a:rPr>
              <a:t>exploration</a:t>
            </a:r>
            <a:r>
              <a:rPr lang="es-PE" sz="2800" dirty="0">
                <a:solidFill>
                  <a:srgbClr val="FFFF00"/>
                </a:solidFill>
              </a:rPr>
              <a:t> </a:t>
            </a:r>
            <a:r>
              <a:rPr lang="es-PE" sz="2800" dirty="0" err="1">
                <a:solidFill>
                  <a:srgbClr val="FFFF00"/>
                </a:solidFill>
              </a:rPr>
              <a:t>for</a:t>
            </a:r>
            <a:r>
              <a:rPr lang="es-PE" sz="2800" dirty="0">
                <a:solidFill>
                  <a:srgbClr val="FFFF00"/>
                </a:solidFill>
              </a:rPr>
              <a:t> and </a:t>
            </a:r>
            <a:r>
              <a:rPr lang="es-PE" sz="2800" dirty="0" err="1">
                <a:solidFill>
                  <a:srgbClr val="FFFF00"/>
                </a:solidFill>
              </a:rPr>
              <a:t>evaluation</a:t>
            </a:r>
            <a:r>
              <a:rPr lang="es-PE" sz="2800" dirty="0">
                <a:solidFill>
                  <a:srgbClr val="FFFF00"/>
                </a:solidFill>
              </a:rPr>
              <a:t> of </a:t>
            </a:r>
            <a:r>
              <a:rPr lang="es-PE" sz="2800" dirty="0" smtClean="0">
                <a:solidFill>
                  <a:srgbClr val="FFFF00"/>
                </a:solidFill>
              </a:rPr>
              <a:t>mineral </a:t>
            </a:r>
            <a:r>
              <a:rPr lang="es-PE" sz="2800" dirty="0" err="1">
                <a:solidFill>
                  <a:srgbClr val="FFFF00"/>
                </a:solidFill>
              </a:rPr>
              <a:t>resources</a:t>
            </a:r>
            <a:r>
              <a:rPr lang="es-PE" sz="2800" dirty="0">
                <a:solidFill>
                  <a:srgbClr val="FFFF00"/>
                </a:solidFill>
              </a:rPr>
              <a:t>) </a:t>
            </a:r>
          </a:p>
          <a:p>
            <a:endParaRPr lang="es-PE" sz="2800" dirty="0" smtClean="0"/>
          </a:p>
          <a:p>
            <a:pPr algn="just"/>
            <a:r>
              <a:rPr lang="es-PE" sz="2800" dirty="0" smtClean="0">
                <a:solidFill>
                  <a:schemeClr val="bg1"/>
                </a:solidFill>
              </a:rPr>
              <a:t>La  </a:t>
            </a:r>
            <a:r>
              <a:rPr lang="es-PE" sz="2800" dirty="0">
                <a:solidFill>
                  <a:schemeClr val="bg1"/>
                </a:solidFill>
              </a:rPr>
              <a:t>búsqueda  de  recursos  minerales,  incluyendo  minerales,  petróleo,  gas  natural  y  recursos </a:t>
            </a:r>
            <a:r>
              <a:rPr lang="es-PE" sz="2800" dirty="0" smtClean="0">
                <a:solidFill>
                  <a:schemeClr val="bg1"/>
                </a:solidFill>
              </a:rPr>
              <a:t>similares  </a:t>
            </a:r>
            <a:r>
              <a:rPr lang="es-PE" sz="2800" dirty="0">
                <a:solidFill>
                  <a:schemeClr val="bg1"/>
                </a:solidFill>
              </a:rPr>
              <a:t>no  renovables,  realizada  una  vez  que  la  entidad  ha  obtenido  derechos  legales  para </a:t>
            </a:r>
            <a:r>
              <a:rPr lang="es-PE" sz="2800" dirty="0" smtClean="0">
                <a:solidFill>
                  <a:schemeClr val="bg1"/>
                </a:solidFill>
              </a:rPr>
              <a:t>explorar  </a:t>
            </a:r>
            <a:r>
              <a:rPr lang="es-PE" sz="2800" dirty="0">
                <a:solidFill>
                  <a:schemeClr val="bg1"/>
                </a:solidFill>
              </a:rPr>
              <a:t>en  un  área  determinada,  así  como  la  determinación  de  la  factibilidad  técnica  y  la </a:t>
            </a:r>
            <a:r>
              <a:rPr lang="es-PE" sz="2800" dirty="0" smtClean="0">
                <a:solidFill>
                  <a:schemeClr val="bg1"/>
                </a:solidFill>
              </a:rPr>
              <a:t>viabilidad </a:t>
            </a:r>
            <a:r>
              <a:rPr lang="es-PE" sz="2800" dirty="0">
                <a:solidFill>
                  <a:schemeClr val="bg1"/>
                </a:solidFill>
              </a:rPr>
              <a:t>comercial de la extracción de recursos minerales. </a:t>
            </a:r>
          </a:p>
        </p:txBody>
      </p:sp>
    </p:spTree>
    <p:extLst>
      <p:ext uri="{BB962C8B-B14F-4D97-AF65-F5344CB8AC3E}">
        <p14:creationId xmlns:p14="http://schemas.microsoft.com/office/powerpoint/2010/main" val="1486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835696" y="836712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rgbClr val="FFC000"/>
                </a:solidFill>
              </a:rPr>
              <a:t>Norma Internacional de Información Financiera 6  </a:t>
            </a:r>
          </a:p>
          <a:p>
            <a:pPr algn="just"/>
            <a:r>
              <a:rPr lang="es-PE" b="1" dirty="0">
                <a:solidFill>
                  <a:srgbClr val="FFC000"/>
                </a:solidFill>
              </a:rPr>
              <a:t>Exploración y Evaluación de Recursos Minerales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48930" y="3188444"/>
            <a:ext cx="5461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(Versión 2012 emitida por IASB) Oficializada en Perú, con Resolución Nº 051-2012-EF (14-11-2012).</a:t>
            </a: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7" name="Picture 12" descr="4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8469"/>
            <a:ext cx="771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in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4149080"/>
            <a:ext cx="1583532" cy="21216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645883" y="4908068"/>
            <a:ext cx="395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>
                <a:solidFill>
                  <a:schemeClr val="accent6">
                    <a:lumMod val="50000"/>
                  </a:schemeClr>
                </a:solidFill>
              </a:rPr>
              <a:t>©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CC6600"/>
                </a:solidFill>
              </a:rPr>
              <a:t>IFRS </a:t>
            </a:r>
            <a:r>
              <a:rPr lang="es-PE" dirty="0" err="1" smtClean="0">
                <a:solidFill>
                  <a:srgbClr val="CC6600"/>
                </a:solidFill>
              </a:rPr>
              <a:t>Foundation</a:t>
            </a:r>
            <a:r>
              <a:rPr lang="es-PE" dirty="0" smtClean="0">
                <a:solidFill>
                  <a:srgbClr val="CC6600"/>
                </a:solidFill>
              </a:rPr>
              <a:t> </a:t>
            </a:r>
            <a:endParaRPr lang="es-PE" dirty="0">
              <a:solidFill>
                <a:srgbClr val="CC66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9752" y="9807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E" dirty="0" smtClean="0">
                <a:solidFill>
                  <a:srgbClr val="00FF00"/>
                </a:solidFill>
              </a:rPr>
              <a:t>(Versión 2012 emitida por IASB) </a:t>
            </a:r>
            <a:r>
              <a:rPr lang="es-PE" dirty="0">
                <a:solidFill>
                  <a:srgbClr val="00FF00"/>
                </a:solidFill>
              </a:rPr>
              <a:t>O</a:t>
            </a:r>
            <a:r>
              <a:rPr lang="es-PE" dirty="0" smtClean="0">
                <a:solidFill>
                  <a:srgbClr val="00FF00"/>
                </a:solidFill>
              </a:rPr>
              <a:t>ficializada </a:t>
            </a:r>
            <a:r>
              <a:rPr lang="es-PE" dirty="0">
                <a:solidFill>
                  <a:srgbClr val="00FF00"/>
                </a:solidFill>
              </a:rPr>
              <a:t>en </a:t>
            </a:r>
            <a:r>
              <a:rPr lang="es-PE" dirty="0" smtClean="0">
                <a:solidFill>
                  <a:srgbClr val="00FF00"/>
                </a:solidFill>
              </a:rPr>
              <a:t>Perú, con Resolución Nº 051-2012-EF (14-11-2012).</a:t>
            </a:r>
            <a:endParaRPr lang="es-PE" dirty="0">
              <a:solidFill>
                <a:srgbClr val="00FF00"/>
              </a:solidFill>
            </a:endParaRPr>
          </a:p>
        </p:txBody>
      </p:sp>
      <p:pic>
        <p:nvPicPr>
          <p:cNvPr id="7" name="Picture 12" descr="4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9" y="2750889"/>
            <a:ext cx="771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in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252" y="2750889"/>
            <a:ext cx="1984441" cy="26588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316848" y="4293096"/>
            <a:ext cx="2510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GRACIAS</a:t>
            </a:r>
          </a:p>
        </p:txBody>
      </p:sp>
      <p:pic>
        <p:nvPicPr>
          <p:cNvPr id="6" name="Picture 5" descr="t00208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28" y="1052512"/>
            <a:ext cx="2232819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7918648" cy="34563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E" dirty="0"/>
              <a:t>3 Una entidad aplicará esta NIIF a los desembolsos por exploración y evaluación en los que incurra</a:t>
            </a:r>
            <a:r>
              <a:rPr lang="es-PE" dirty="0" smtClean="0"/>
              <a:t>.</a:t>
            </a:r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r>
              <a:rPr lang="es-PE" dirty="0"/>
              <a:t>4 La NIIF no aborda otros aspectos relativos a la contabilización de las entidades dedicadas a la exploración y evaluación de </a:t>
            </a:r>
            <a:r>
              <a:rPr lang="es-PE" dirty="0" smtClean="0"/>
              <a:t>recursos minerales</a:t>
            </a:r>
            <a:r>
              <a:rPr lang="es-PE" dirty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A336-2791-41F6-B441-8F02A44FCB9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1BA-30AD-4A15-9C3D-6652B46BE104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7" name="Picture 4" descr="rtrt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76" y="5028046"/>
            <a:ext cx="1009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04629" y="745895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ALCANCE</a:t>
            </a:r>
            <a:endParaRPr lang="es-ES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0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13244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s-PE" dirty="0" smtClean="0"/>
              <a:t>5. Una </a:t>
            </a:r>
            <a:r>
              <a:rPr lang="es-PE" dirty="0"/>
              <a:t>entidad no aplicará la NIIF a los desembolsos en que haya incurrido:</a:t>
            </a:r>
          </a:p>
          <a:p>
            <a:pPr marL="0" indent="0" algn="just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a</a:t>
            </a:r>
            <a:r>
              <a:rPr lang="es-PE" dirty="0"/>
              <a:t>) antes de la exploración y evaluación de los recursos minerales, tales como desembolsos incurridos antes de obtener </a:t>
            </a:r>
            <a:r>
              <a:rPr lang="es-PE" dirty="0" smtClean="0"/>
              <a:t>el derecho </a:t>
            </a:r>
            <a:r>
              <a:rPr lang="es-PE" dirty="0"/>
              <a:t>legal de explorar un área determinada;</a:t>
            </a:r>
          </a:p>
          <a:p>
            <a:pPr marL="0" indent="0" algn="just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b</a:t>
            </a:r>
            <a:r>
              <a:rPr lang="es-PE" dirty="0"/>
              <a:t>) después de que sean demostrables la factibilidad técnica y la viabilidad comercial de la extracción de un recurso mineral.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A336-2791-41F6-B441-8F02A44FCB9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1BA-30AD-4A15-9C3D-6652B46BE104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8" name="Picture 4" descr="t1665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52" y="4829502"/>
            <a:ext cx="1440160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143508" y="819255"/>
            <a:ext cx="8856984" cy="60486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PE" sz="2000" b="1" cap="all" dirty="0">
                <a:solidFill>
                  <a:srgbClr val="FF0000"/>
                </a:solidFill>
              </a:rPr>
              <a:t>Reconocimiento de activos para exploración y evaluación</a:t>
            </a:r>
          </a:p>
          <a:p>
            <a:pPr algn="just"/>
            <a:r>
              <a:rPr lang="es-PE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Exención temporal relativa a los párrafos 11 y 12 de la </a:t>
            </a:r>
            <a:r>
              <a:rPr lang="es-PE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NIC </a:t>
            </a:r>
            <a:r>
              <a:rPr lang="es-PE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just"/>
            <a:endParaRPr lang="es-PE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lain" startAt="6"/>
            </a:pPr>
            <a:r>
              <a:rPr lang="es-PE" sz="2300" dirty="0" smtClean="0">
                <a:solidFill>
                  <a:srgbClr val="00FF00"/>
                </a:solidFill>
              </a:rPr>
              <a:t>Al desarrollar sus políticas contables, una entidad que </a:t>
            </a:r>
          </a:p>
          <a:p>
            <a:pPr algn="just"/>
            <a:r>
              <a:rPr lang="es-PE" sz="2300" dirty="0" smtClean="0">
                <a:solidFill>
                  <a:srgbClr val="00FF00"/>
                </a:solidFill>
              </a:rPr>
              <a:t>reconozca activos para exploración y evaluación aplicará </a:t>
            </a:r>
          </a:p>
          <a:p>
            <a:pPr algn="just"/>
            <a:r>
              <a:rPr lang="es-PE" sz="2300" dirty="0" smtClean="0">
                <a:solidFill>
                  <a:srgbClr val="00FF00"/>
                </a:solidFill>
              </a:rPr>
              <a:t>el párrafo 10 de la NIC 8 </a:t>
            </a:r>
            <a:r>
              <a:rPr lang="es-PE" sz="2300" i="1" dirty="0" smtClean="0">
                <a:solidFill>
                  <a:srgbClr val="00FF00"/>
                </a:solidFill>
              </a:rPr>
              <a:t>Políticas Contables, Cambios en </a:t>
            </a:r>
          </a:p>
          <a:p>
            <a:pPr algn="just"/>
            <a:r>
              <a:rPr lang="es-PE" sz="2300" i="1" dirty="0" smtClean="0">
                <a:solidFill>
                  <a:srgbClr val="00FF00"/>
                </a:solidFill>
              </a:rPr>
              <a:t>las Estimaciones Contables y Errores</a:t>
            </a:r>
            <a:r>
              <a:rPr lang="es-PE" sz="2300" dirty="0" smtClean="0">
                <a:solidFill>
                  <a:srgbClr val="00FF00"/>
                </a:solidFill>
              </a:rPr>
              <a:t>.</a:t>
            </a:r>
          </a:p>
          <a:p>
            <a:pPr algn="just"/>
            <a:r>
              <a:rPr lang="es-PE" sz="2300" dirty="0" smtClean="0">
                <a:solidFill>
                  <a:schemeClr val="bg1"/>
                </a:solidFill>
              </a:rPr>
              <a:t>7  </a:t>
            </a:r>
            <a:r>
              <a:rPr lang="es-PE" sz="2300" dirty="0" smtClean="0">
                <a:solidFill>
                  <a:srgbClr val="FFFF00"/>
                </a:solidFill>
              </a:rPr>
              <a:t>Los párrafos 11 y 12 de la NIC 8 establecen las fuentes de</a:t>
            </a: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 </a:t>
            </a:r>
            <a:r>
              <a:rPr lang="es-PE" sz="2300" dirty="0" smtClean="0">
                <a:solidFill>
                  <a:srgbClr val="FFFF00"/>
                </a:solidFill>
              </a:rPr>
              <a:t>la jerarquía normativa, así como las guías que la dirección</a:t>
            </a: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 </a:t>
            </a:r>
            <a:r>
              <a:rPr lang="es-PE" sz="2300" dirty="0">
                <a:solidFill>
                  <a:srgbClr val="FFFF00"/>
                </a:solidFill>
              </a:rPr>
              <a:t>está </a:t>
            </a:r>
            <a:r>
              <a:rPr lang="es-PE" sz="2300" dirty="0" smtClean="0">
                <a:solidFill>
                  <a:srgbClr val="FFFF00"/>
                </a:solidFill>
              </a:rPr>
              <a:t>obligada a </a:t>
            </a:r>
            <a:r>
              <a:rPr lang="es-PE" sz="2300" dirty="0">
                <a:solidFill>
                  <a:srgbClr val="FFFF00"/>
                </a:solidFill>
              </a:rPr>
              <a:t>considerar al desarrollar una política </a:t>
            </a:r>
            <a:r>
              <a:rPr lang="es-PE" sz="2300" dirty="0" smtClean="0">
                <a:solidFill>
                  <a:srgbClr val="FFFF00"/>
                </a:solidFill>
              </a:rPr>
              <a:t>contable</a:t>
            </a: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 </a:t>
            </a:r>
            <a:r>
              <a:rPr lang="es-PE" sz="2300" dirty="0">
                <a:solidFill>
                  <a:srgbClr val="FFFF00"/>
                </a:solidFill>
              </a:rPr>
              <a:t>para una partida, cuando ninguna NIIF sea aplicable </a:t>
            </a:r>
            <a:r>
              <a:rPr lang="es-PE" sz="2300" dirty="0" smtClean="0">
                <a:solidFill>
                  <a:srgbClr val="FFFF00"/>
                </a:solidFill>
              </a:rPr>
              <a:t>específicamente</a:t>
            </a:r>
            <a:r>
              <a:rPr lang="es-PE" sz="2300" dirty="0">
                <a:solidFill>
                  <a:srgbClr val="FFFF00"/>
                </a:solidFill>
              </a:rPr>
              <a:t>. </a:t>
            </a:r>
            <a:endParaRPr lang="es-PE" sz="2300" dirty="0" smtClean="0">
              <a:solidFill>
                <a:srgbClr val="FFFF00"/>
              </a:solidFill>
            </a:endParaRP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Supeditado a lo dispuesto en los párrafos 9 y10 siguientes, esta NIIF </a:t>
            </a: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exime </a:t>
            </a:r>
            <a:r>
              <a:rPr lang="es-PE" sz="2300" dirty="0" smtClean="0">
                <a:solidFill>
                  <a:srgbClr val="FFFF00"/>
                </a:solidFill>
              </a:rPr>
              <a:t>a una entidad de aplicar esos párrafos a sus políticas contables </a:t>
            </a: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para el </a:t>
            </a:r>
            <a:r>
              <a:rPr lang="es-PE" sz="2300" dirty="0">
                <a:solidFill>
                  <a:srgbClr val="FFFF00"/>
                </a:solidFill>
              </a:rPr>
              <a:t>reconocimiento y la medición de los </a:t>
            </a:r>
            <a:r>
              <a:rPr lang="es-PE" sz="2300" dirty="0" smtClean="0">
                <a:solidFill>
                  <a:srgbClr val="FFFF00"/>
                </a:solidFill>
              </a:rPr>
              <a:t>activos </a:t>
            </a:r>
            <a:r>
              <a:rPr lang="es-PE" sz="2300" dirty="0">
                <a:solidFill>
                  <a:srgbClr val="FFFF00"/>
                </a:solidFill>
              </a:rPr>
              <a:t>para exploración y </a:t>
            </a:r>
            <a:endParaRPr lang="es-PE" sz="2300" dirty="0" smtClean="0">
              <a:solidFill>
                <a:srgbClr val="FFFF00"/>
              </a:solidFill>
            </a:endParaRPr>
          </a:p>
          <a:p>
            <a:pPr algn="just"/>
            <a:r>
              <a:rPr lang="es-PE" sz="2300" dirty="0" smtClean="0">
                <a:solidFill>
                  <a:srgbClr val="FFFF00"/>
                </a:solidFill>
              </a:rPr>
              <a:t>evaluación</a:t>
            </a:r>
            <a:r>
              <a:rPr lang="es-PE" sz="2300" dirty="0">
                <a:solidFill>
                  <a:srgbClr val="FFFF00"/>
                </a:solidFill>
              </a:rPr>
              <a:t>.</a:t>
            </a:r>
            <a:endParaRPr kumimoji="0" lang="es-PE" sz="23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6" name="Picture 4" descr="t1665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26976"/>
            <a:ext cx="1371580" cy="15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27783"/>
            <a:ext cx="8229600" cy="939784"/>
          </a:xfrm>
        </p:spPr>
        <p:txBody>
          <a:bodyPr>
            <a:normAutofit fontScale="90000"/>
          </a:bodyPr>
          <a:lstStyle/>
          <a:p>
            <a:pPr algn="just"/>
            <a:r>
              <a:rPr lang="es-PE" sz="2800" b="1" cap="all" dirty="0"/>
              <a:t>Medición de activos para exploración y evaluación</a:t>
            </a:r>
            <a:endParaRPr lang="es-PE" sz="2800" cap="al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E90C-32C5-4254-BF86-E1F5BAEE75E9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66BC-EA41-4506-A9DC-B2FDC3727AF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99592" y="206684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solidFill>
                  <a:srgbClr val="00FF00"/>
                </a:solidFill>
              </a:rPr>
              <a:t>8</a:t>
            </a:r>
            <a:r>
              <a:rPr lang="es-PE" b="1" dirty="0" smtClean="0">
                <a:solidFill>
                  <a:schemeClr val="bg1"/>
                </a:solidFill>
              </a:rPr>
              <a:t> Los </a:t>
            </a:r>
            <a:r>
              <a:rPr lang="es-PE" b="1" dirty="0">
                <a:solidFill>
                  <a:schemeClr val="bg1"/>
                </a:solidFill>
              </a:rPr>
              <a:t>activos para exploración y evaluación se medirán por su costo.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8" name="Picture 5" descr="trtrttr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98425"/>
            <a:ext cx="9525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00208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901853" cy="22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85E4-AFCE-4453-9674-D4562BAE493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5170-22F6-4AA6-9223-AB791CA8C1AB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761306" y="620688"/>
            <a:ext cx="8064896" cy="525658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PE" sz="2000" b="1" dirty="0">
                <a:solidFill>
                  <a:srgbClr val="333300"/>
                </a:solidFill>
              </a:rPr>
              <a:t>Elementos del costo de los activos para exploración y </a:t>
            </a:r>
            <a:r>
              <a:rPr lang="es-PE" sz="2000" b="1" dirty="0" smtClean="0">
                <a:solidFill>
                  <a:srgbClr val="333300"/>
                </a:solidFill>
              </a:rPr>
              <a:t>evaluación</a:t>
            </a:r>
          </a:p>
          <a:p>
            <a:endParaRPr lang="es-PE" sz="1800" b="1" dirty="0">
              <a:solidFill>
                <a:srgbClr val="CC6600"/>
              </a:solidFill>
            </a:endParaRPr>
          </a:p>
          <a:p>
            <a:pPr algn="just"/>
            <a:r>
              <a:rPr lang="es-PE" sz="2400" dirty="0">
                <a:solidFill>
                  <a:srgbClr val="FF0000"/>
                </a:solidFill>
              </a:rPr>
              <a:t>9</a:t>
            </a:r>
            <a:r>
              <a:rPr lang="es-PE" sz="1800" dirty="0"/>
              <a:t> </a:t>
            </a:r>
            <a:r>
              <a:rPr lang="es-PE" sz="2000" dirty="0"/>
              <a:t>La entidad establecerá una política contable que especifique qué </a:t>
            </a:r>
            <a:endParaRPr lang="es-PE" sz="2000" dirty="0" smtClean="0"/>
          </a:p>
          <a:p>
            <a:pPr algn="just"/>
            <a:r>
              <a:rPr lang="es-PE" sz="2000" dirty="0" smtClean="0"/>
              <a:t>desembolsos </a:t>
            </a:r>
            <a:r>
              <a:rPr lang="es-PE" sz="2000" dirty="0"/>
              <a:t>se reconocerán como activos para exploración y</a:t>
            </a:r>
          </a:p>
          <a:p>
            <a:pPr algn="just"/>
            <a:r>
              <a:rPr lang="es-PE" sz="2000" dirty="0"/>
              <a:t>evaluación, y aplicará dicha política de forma coherente. Al establecer esta </a:t>
            </a:r>
            <a:endParaRPr lang="es-PE" sz="2000" dirty="0" smtClean="0"/>
          </a:p>
          <a:p>
            <a:pPr algn="just"/>
            <a:r>
              <a:rPr lang="es-PE" sz="2000" dirty="0" smtClean="0"/>
              <a:t>política</a:t>
            </a:r>
            <a:r>
              <a:rPr lang="es-PE" sz="2000" dirty="0"/>
              <a:t>, una entidad considerará el grado en el que </a:t>
            </a:r>
            <a:r>
              <a:rPr lang="es-PE" sz="2000" dirty="0" smtClean="0"/>
              <a:t>los desembolsos puedan </a:t>
            </a:r>
          </a:p>
          <a:p>
            <a:pPr algn="just"/>
            <a:r>
              <a:rPr lang="es-PE" sz="2000" dirty="0" smtClean="0"/>
              <a:t>estar </a:t>
            </a:r>
            <a:r>
              <a:rPr lang="es-PE" sz="2000" dirty="0"/>
              <a:t>asociados con el descubrimiento de recursos minerales específicos. </a:t>
            </a:r>
            <a:endParaRPr lang="es-PE" sz="2000" dirty="0" smtClean="0"/>
          </a:p>
          <a:p>
            <a:pPr algn="just"/>
            <a:endParaRPr lang="es-PE" sz="2000" dirty="0" smtClean="0"/>
          </a:p>
          <a:p>
            <a:pPr algn="just"/>
            <a:r>
              <a:rPr lang="es-PE" sz="2000" dirty="0" smtClean="0"/>
              <a:t>Los </a:t>
            </a:r>
            <a:r>
              <a:rPr lang="es-PE" sz="2000" dirty="0"/>
              <a:t>siguientes son ejemplos </a:t>
            </a:r>
            <a:r>
              <a:rPr lang="es-PE" sz="2000" dirty="0" smtClean="0"/>
              <a:t>de desembolsos </a:t>
            </a:r>
            <a:r>
              <a:rPr lang="es-PE" sz="2000" dirty="0"/>
              <a:t>que podrían incluirse en la </a:t>
            </a:r>
            <a:endParaRPr lang="es-PE" sz="2000" dirty="0" smtClean="0"/>
          </a:p>
          <a:p>
            <a:pPr algn="just"/>
            <a:r>
              <a:rPr lang="es-PE" sz="2000" dirty="0" smtClean="0"/>
              <a:t>medición </a:t>
            </a:r>
            <a:r>
              <a:rPr lang="es-PE" sz="2000" dirty="0"/>
              <a:t>inicial de los activos para exploración y evaluación (la lista no </a:t>
            </a:r>
            <a:r>
              <a:rPr lang="es-PE" sz="2000" dirty="0" smtClean="0"/>
              <a:t>es</a:t>
            </a:r>
          </a:p>
          <a:p>
            <a:r>
              <a:rPr lang="es-PE" sz="2000" dirty="0" smtClean="0"/>
              <a:t> </a:t>
            </a:r>
            <a:r>
              <a:rPr lang="es-PE" sz="2000" dirty="0"/>
              <a:t>exhaustiva</a:t>
            </a:r>
            <a:r>
              <a:rPr lang="es-PE" sz="2000" dirty="0" smtClean="0"/>
              <a:t>):</a:t>
            </a:r>
            <a:endParaRPr lang="es-PE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181400"/>
            <a:ext cx="1637370" cy="17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296379"/>
            <a:ext cx="7772400" cy="4587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a</a:t>
            </a:r>
            <a:r>
              <a:rPr lang="es-PE" dirty="0"/>
              <a:t>) adquisición de derechos de exploración;</a:t>
            </a:r>
          </a:p>
          <a:p>
            <a:pPr marL="0" indent="0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b</a:t>
            </a:r>
            <a:r>
              <a:rPr lang="es-PE" dirty="0"/>
              <a:t>) estudios topográficos, geológicos, geoquímicos y geofísicos;</a:t>
            </a:r>
          </a:p>
          <a:p>
            <a:pPr marL="0" indent="0" algn="just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c</a:t>
            </a:r>
            <a:r>
              <a:rPr lang="es-PE" dirty="0"/>
              <a:t>) perforaciones exploratorias;</a:t>
            </a:r>
          </a:p>
          <a:p>
            <a:pPr marL="0" indent="0" algn="just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d</a:t>
            </a:r>
            <a:r>
              <a:rPr lang="es-PE" dirty="0"/>
              <a:t>) excavaciones de zanjas y trincheras;</a:t>
            </a:r>
          </a:p>
          <a:p>
            <a:pPr marL="0" indent="0" algn="just">
              <a:buNone/>
            </a:pPr>
            <a:r>
              <a:rPr lang="pt-BR" dirty="0"/>
              <a:t>(</a:t>
            </a:r>
            <a:r>
              <a:rPr lang="pt-BR" dirty="0">
                <a:solidFill>
                  <a:srgbClr val="00FF00"/>
                </a:solidFill>
              </a:rPr>
              <a:t>e</a:t>
            </a:r>
            <a:r>
              <a:rPr lang="pt-BR" dirty="0"/>
              <a:t>) toma de </a:t>
            </a:r>
            <a:r>
              <a:rPr lang="pt-BR" dirty="0" err="1"/>
              <a:t>muestras</a:t>
            </a:r>
            <a:r>
              <a:rPr lang="pt-BR" dirty="0"/>
              <a:t>; y</a:t>
            </a:r>
            <a:endParaRPr lang="pt-BR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PE" dirty="0"/>
              <a:t>(</a:t>
            </a:r>
            <a:r>
              <a:rPr lang="es-PE" dirty="0">
                <a:solidFill>
                  <a:srgbClr val="00FF00"/>
                </a:solidFill>
              </a:rPr>
              <a:t>f</a:t>
            </a:r>
            <a:r>
              <a:rPr lang="es-PE" dirty="0"/>
              <a:t>) actividades relacionadas con la evaluación de la factibilidad técnica y la viabilidad comercial de la extracción de un recurso mineral.</a:t>
            </a:r>
            <a:endParaRPr lang="pt-BR" dirty="0"/>
          </a:p>
          <a:p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A336-2791-41F6-B441-8F02A44FCB92}" type="datetime1">
              <a:rPr lang="es-ES_tradnl" smtClean="0"/>
              <a:t>19/10/2013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CPCC. Yónel Chocano Figueroa. DOCENTE UNHEVAL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81BA-30AD-4A15-9C3D-6652B46BE104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8" name="Picture 5" descr="fgdfgdgf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1" y="2692647"/>
            <a:ext cx="1223963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00208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01" y="153143"/>
            <a:ext cx="984667" cy="11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TC030006721[[fn=Luna en Aagosto]]</Template>
  <TotalTime>710</TotalTime>
  <Words>2489</Words>
  <Application>Microsoft Office PowerPoint</Application>
  <PresentationFormat>Presentación en pantalla (4:3)</PresentationFormat>
  <Paragraphs>224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Copperplate Gothic Bold</vt:lpstr>
      <vt:lpstr>Lucida Handwriting</vt:lpstr>
      <vt:lpstr>Times New Roman</vt:lpstr>
      <vt:lpstr>City Template</vt:lpstr>
      <vt:lpstr>NORMA INTERACIONAL DE INFORMACION FINANCIERA 6  (NIIF IFRS 6)</vt:lpstr>
      <vt:lpstr>OBJETIVO </vt:lpstr>
      <vt:lpstr>Presentación de PowerPoint</vt:lpstr>
      <vt:lpstr>Presentación de PowerPoint</vt:lpstr>
      <vt:lpstr>Presentación de PowerPoint</vt:lpstr>
      <vt:lpstr>Presentación de PowerPoint</vt:lpstr>
      <vt:lpstr>Medición de activos para exploración y evaluación</vt:lpstr>
      <vt:lpstr>Presentación de PowerPoint</vt:lpstr>
      <vt:lpstr>Presentación de PowerPoint</vt:lpstr>
      <vt:lpstr>10 Los desembolsos relacionados con el desarrollo de los recursos minerales no se reconocerán como activos para exploración y evaluación. El Marco Conceptual 1 y la NIC 38 Activos Intangibles suministran guías sobre el reconocimiento de activos que surjan de este desarrollo.</vt:lpstr>
      <vt:lpstr>Presentación de PowerPoint</vt:lpstr>
      <vt:lpstr>Medición posterior al reconocimiento</vt:lpstr>
      <vt:lpstr>Cambios en las políticas contables</vt:lpstr>
      <vt:lpstr>Presentación de PowerPoint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 INTERNACIONAL DE INFORMACION FINANCIERA 6  (NIIF6)</dc:title>
  <dc:subject>Contabilidad Minera y petrolera</dc:subject>
  <dc:creator>CPC Yónel Chocano Figueroa</dc:creator>
  <cp:lastModifiedBy>pc</cp:lastModifiedBy>
  <cp:revision>50</cp:revision>
  <cp:lastPrinted>1601-01-01T00:00:00Z</cp:lastPrinted>
  <dcterms:created xsi:type="dcterms:W3CDTF">2006-12-17T09:27:20Z</dcterms:created>
  <dcterms:modified xsi:type="dcterms:W3CDTF">2013-10-19T18:11:27Z</dcterms:modified>
</cp:coreProperties>
</file>