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5" r:id="rId1"/>
  </p:sldMasterIdLst>
  <p:notesMasterIdLst>
    <p:notesMasterId r:id="rId60"/>
  </p:notesMasterIdLst>
  <p:sldIdLst>
    <p:sldId id="256" r:id="rId2"/>
    <p:sldId id="276" r:id="rId3"/>
    <p:sldId id="277" r:id="rId4"/>
    <p:sldId id="262" r:id="rId5"/>
    <p:sldId id="263" r:id="rId6"/>
    <p:sldId id="264" r:id="rId7"/>
    <p:sldId id="283" r:id="rId8"/>
    <p:sldId id="282" r:id="rId9"/>
    <p:sldId id="265" r:id="rId10"/>
    <p:sldId id="266" r:id="rId11"/>
    <p:sldId id="310" r:id="rId12"/>
    <p:sldId id="279" r:id="rId13"/>
    <p:sldId id="281" r:id="rId14"/>
    <p:sldId id="257" r:id="rId15"/>
    <p:sldId id="284" r:id="rId16"/>
    <p:sldId id="260" r:id="rId17"/>
    <p:sldId id="261" r:id="rId18"/>
    <p:sldId id="285" r:id="rId19"/>
    <p:sldId id="290" r:id="rId20"/>
    <p:sldId id="300" r:id="rId21"/>
    <p:sldId id="301" r:id="rId22"/>
    <p:sldId id="312" r:id="rId23"/>
    <p:sldId id="291" r:id="rId24"/>
    <p:sldId id="302" r:id="rId25"/>
    <p:sldId id="303" r:id="rId26"/>
    <p:sldId id="292" r:id="rId27"/>
    <p:sldId id="304" r:id="rId28"/>
    <p:sldId id="305" r:id="rId29"/>
    <p:sldId id="306" r:id="rId30"/>
    <p:sldId id="307" r:id="rId31"/>
    <p:sldId id="268" r:id="rId32"/>
    <p:sldId id="311" r:id="rId33"/>
    <p:sldId id="287" r:id="rId34"/>
    <p:sldId id="293" r:id="rId35"/>
    <p:sldId id="294" r:id="rId36"/>
    <p:sldId id="295" r:id="rId37"/>
    <p:sldId id="296" r:id="rId38"/>
    <p:sldId id="297" r:id="rId39"/>
    <p:sldId id="298" r:id="rId40"/>
    <p:sldId id="299" r:id="rId41"/>
    <p:sldId id="308" r:id="rId42"/>
    <p:sldId id="309" r:id="rId43"/>
    <p:sldId id="313" r:id="rId44"/>
    <p:sldId id="314" r:id="rId45"/>
    <p:sldId id="315" r:id="rId46"/>
    <p:sldId id="316" r:id="rId47"/>
    <p:sldId id="317" r:id="rId48"/>
    <p:sldId id="318" r:id="rId49"/>
    <p:sldId id="319" r:id="rId50"/>
    <p:sldId id="320" r:id="rId51"/>
    <p:sldId id="270" r:id="rId52"/>
    <p:sldId id="271" r:id="rId53"/>
    <p:sldId id="272" r:id="rId54"/>
    <p:sldId id="274" r:id="rId55"/>
    <p:sldId id="275" r:id="rId56"/>
    <p:sldId id="288" r:id="rId57"/>
    <p:sldId id="280" r:id="rId58"/>
    <p:sldId id="289" r:id="rId5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D2"/>
    <a:srgbClr val="FF00FF"/>
    <a:srgbClr val="99FF66"/>
    <a:srgbClr val="009900"/>
    <a:srgbClr val="003399"/>
    <a:srgbClr val="FF3300"/>
    <a:srgbClr val="993300"/>
    <a:srgbClr val="000066"/>
    <a:srgbClr val="00359E"/>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70" d="100"/>
          <a:sy n="70" d="100"/>
        </p:scale>
        <p:origin x="13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B2007F42-85FB-4D7D-B6A9-60248CF435D7}" type="datetimeFigureOut">
              <a:rPr lang="es-ES"/>
              <a:pPr>
                <a:defRPr/>
              </a:pPr>
              <a:t>03/11/2014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77E14C6-6D54-4F2F-95DE-52E75B49B56E}" type="slidenum">
              <a:rPr lang="es-ES"/>
              <a:pPr/>
              <a:t>‹Nº›</a:t>
            </a:fld>
            <a:endParaRPr lang="es-ES"/>
          </a:p>
        </p:txBody>
      </p:sp>
    </p:spTree>
    <p:extLst>
      <p:ext uri="{BB962C8B-B14F-4D97-AF65-F5344CB8AC3E}">
        <p14:creationId xmlns:p14="http://schemas.microsoft.com/office/powerpoint/2010/main" val="29910757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377E14C6-6D54-4F2F-95DE-52E75B49B56E}" type="slidenum">
              <a:rPr lang="es-ES" smtClean="0"/>
              <a:pPr/>
              <a:t>1</a:t>
            </a:fld>
            <a:endParaRPr lang="es-ES"/>
          </a:p>
        </p:txBody>
      </p:sp>
    </p:spTree>
    <p:extLst>
      <p:ext uri="{BB962C8B-B14F-4D97-AF65-F5344CB8AC3E}">
        <p14:creationId xmlns:p14="http://schemas.microsoft.com/office/powerpoint/2010/main" val="1209572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VE" smtClean="0"/>
              <a:t>Relación hombre-realidad</a:t>
            </a:r>
            <a:endParaRPr lang="es-ES" smtClean="0"/>
          </a:p>
        </p:txBody>
      </p:sp>
      <p:sp>
        <p:nvSpPr>
          <p:cNvPr id="5530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F3FEE9-E5AE-42C4-9585-6D41887BB720}" type="slidenum">
              <a:rPr lang="es-ES"/>
              <a:pPr eaLnBrk="1" hangingPunct="1"/>
              <a:t>4</a:t>
            </a:fld>
            <a:endParaRPr lang="es-ES"/>
          </a:p>
        </p:txBody>
      </p:sp>
    </p:spTree>
    <p:extLst>
      <p:ext uri="{BB962C8B-B14F-4D97-AF65-F5344CB8AC3E}">
        <p14:creationId xmlns:p14="http://schemas.microsoft.com/office/powerpoint/2010/main" val="3062988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377E14C6-6D54-4F2F-95DE-52E75B49B56E}" type="slidenum">
              <a:rPr lang="es-ES" smtClean="0"/>
              <a:pPr/>
              <a:t>50</a:t>
            </a:fld>
            <a:endParaRPr lang="es-ES"/>
          </a:p>
        </p:txBody>
      </p:sp>
    </p:spTree>
    <p:extLst>
      <p:ext uri="{BB962C8B-B14F-4D97-AF65-F5344CB8AC3E}">
        <p14:creationId xmlns:p14="http://schemas.microsoft.com/office/powerpoint/2010/main" val="3321642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5632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CD7FFC-D7EA-448D-995F-24C8AE668A7E}" type="slidenum">
              <a:rPr lang="es-ES"/>
              <a:pPr eaLnBrk="1" hangingPunct="1"/>
              <a:t>57</a:t>
            </a:fld>
            <a:endParaRPr lang="es-ES"/>
          </a:p>
        </p:txBody>
      </p:sp>
    </p:spTree>
    <p:extLst>
      <p:ext uri="{BB962C8B-B14F-4D97-AF65-F5344CB8AC3E}">
        <p14:creationId xmlns:p14="http://schemas.microsoft.com/office/powerpoint/2010/main" val="205715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39354E74-DA34-4A1B-A4D1-607BD06D4BA9}" type="datetime1">
              <a:rPr lang="es-ES" smtClean="0"/>
              <a:t>03/11/2014</a:t>
            </a:fld>
            <a:endParaRPr lang="es-ES"/>
          </a:p>
        </p:txBody>
      </p:sp>
      <p:sp>
        <p:nvSpPr>
          <p:cNvPr id="5" name="Footer Placeholder 4"/>
          <p:cNvSpPr>
            <a:spLocks noGrp="1"/>
          </p:cNvSpPr>
          <p:nvPr>
            <p:ph type="ftr" sz="quarter" idx="11"/>
          </p:nvPr>
        </p:nvSpPr>
        <p:spPr/>
        <p:txBody>
          <a:bodyPr/>
          <a:lstStyle/>
          <a:p>
            <a:pPr>
              <a:defRPr/>
            </a:pPr>
            <a:r>
              <a:rPr lang="pt-BR" smtClean="0"/>
              <a:t>CPCC. Yónel Chocano Figueroa.   DOCENTE UNHEVAL</a:t>
            </a:r>
            <a:endParaRPr lang="es-E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8456E3BF-A8F5-4566-96CF-557DAF30CFF7}" type="slidenum">
              <a:rPr lang="es-ES" smtClean="0"/>
              <a:pPr/>
              <a:t>‹Nº›</a:t>
            </a:fld>
            <a:endParaRPr lang="es-ES"/>
          </a:p>
        </p:txBody>
      </p:sp>
    </p:spTree>
    <p:extLst>
      <p:ext uri="{BB962C8B-B14F-4D97-AF65-F5344CB8AC3E}">
        <p14:creationId xmlns:p14="http://schemas.microsoft.com/office/powerpoint/2010/main" val="3603592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B92B2EEB-9C56-4FEA-AEBB-BE89249ED087}" type="datetime1">
              <a:rPr lang="es-ES" smtClean="0"/>
              <a:t>03/11/2014</a:t>
            </a:fld>
            <a:endParaRPr lang="es-ES"/>
          </a:p>
        </p:txBody>
      </p:sp>
      <p:sp>
        <p:nvSpPr>
          <p:cNvPr id="5" name="Footer Placeholder 4"/>
          <p:cNvSpPr>
            <a:spLocks noGrp="1"/>
          </p:cNvSpPr>
          <p:nvPr>
            <p:ph type="ftr" sz="quarter" idx="11"/>
          </p:nvPr>
        </p:nvSpPr>
        <p:spPr/>
        <p:txBody>
          <a:bodyPr/>
          <a:lstStyle/>
          <a:p>
            <a:pPr>
              <a:defRPr/>
            </a:pPr>
            <a:r>
              <a:rPr lang="pt-BR" smtClean="0"/>
              <a:t>CPCC. Yónel Chocano Figueroa.   DOCENTE UNHEVAL</a:t>
            </a:r>
            <a:endParaRPr lang="es-E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19B8205-187D-46B9-B69A-6906134A3279}" type="slidenum">
              <a:rPr lang="es-ES" smtClean="0"/>
              <a:pPr/>
              <a:t>‹Nº›</a:t>
            </a:fld>
            <a:endParaRPr lang="es-ES"/>
          </a:p>
        </p:txBody>
      </p:sp>
    </p:spTree>
    <p:extLst>
      <p:ext uri="{BB962C8B-B14F-4D97-AF65-F5344CB8AC3E}">
        <p14:creationId xmlns:p14="http://schemas.microsoft.com/office/powerpoint/2010/main" val="3442318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DB30B0B5-5386-4E36-9CE4-BF68529A13FF}" type="datetime1">
              <a:rPr lang="es-ES" smtClean="0"/>
              <a:t>03/11/2014</a:t>
            </a:fld>
            <a:endParaRPr lang="es-ES"/>
          </a:p>
        </p:txBody>
      </p:sp>
      <p:sp>
        <p:nvSpPr>
          <p:cNvPr id="5" name="Footer Placeholder 4"/>
          <p:cNvSpPr>
            <a:spLocks noGrp="1"/>
          </p:cNvSpPr>
          <p:nvPr>
            <p:ph type="ftr" sz="quarter" idx="11"/>
          </p:nvPr>
        </p:nvSpPr>
        <p:spPr/>
        <p:txBody>
          <a:bodyPr/>
          <a:lstStyle/>
          <a:p>
            <a:pPr>
              <a:defRPr/>
            </a:pPr>
            <a:r>
              <a:rPr lang="pt-BR" smtClean="0"/>
              <a:t>CPCC. Yónel Chocano Figueroa.   DOCENTE UNHEVAL</a:t>
            </a:r>
            <a:endParaRPr lang="es-E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19B8205-187D-46B9-B69A-6906134A3279}" type="slidenum">
              <a:rPr lang="es-ES" smtClean="0"/>
              <a:pPr/>
              <a:t>‹Nº›</a:t>
            </a:fld>
            <a:endParaRPr lang="es-E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19781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3C7E1884-4B2F-4EF5-99A2-7B6D5CB6BC9A}" type="datetime1">
              <a:rPr lang="es-ES" smtClean="0"/>
              <a:t>03/11/2014</a:t>
            </a:fld>
            <a:endParaRPr lang="es-ES"/>
          </a:p>
        </p:txBody>
      </p:sp>
      <p:sp>
        <p:nvSpPr>
          <p:cNvPr id="6" name="Footer Placeholder 5"/>
          <p:cNvSpPr>
            <a:spLocks noGrp="1"/>
          </p:cNvSpPr>
          <p:nvPr>
            <p:ph type="ftr" sz="quarter" idx="11"/>
          </p:nvPr>
        </p:nvSpPr>
        <p:spPr/>
        <p:txBody>
          <a:bodyPr/>
          <a:lstStyle/>
          <a:p>
            <a:pPr>
              <a:defRPr/>
            </a:pPr>
            <a:r>
              <a:rPr lang="pt-BR" smtClean="0"/>
              <a:t>CPCC. Yónel Chocano Figueroa.   DOCENTE UNHEVAL</a:t>
            </a:r>
            <a:endParaRPr lang="es-E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19B8205-187D-46B9-B69A-6906134A3279}" type="slidenum">
              <a:rPr lang="es-ES" smtClean="0"/>
              <a:pPr/>
              <a:t>‹Nº›</a:t>
            </a:fld>
            <a:endParaRPr lang="es-ES"/>
          </a:p>
        </p:txBody>
      </p:sp>
    </p:spTree>
    <p:extLst>
      <p:ext uri="{BB962C8B-B14F-4D97-AF65-F5344CB8AC3E}">
        <p14:creationId xmlns:p14="http://schemas.microsoft.com/office/powerpoint/2010/main" val="387336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AB86BEB4-B5E2-4984-9B71-049B1204F8C4}" type="datetime1">
              <a:rPr lang="es-ES" smtClean="0"/>
              <a:t>03/11/2014</a:t>
            </a:fld>
            <a:endParaRPr lang="es-ES"/>
          </a:p>
        </p:txBody>
      </p:sp>
      <p:sp>
        <p:nvSpPr>
          <p:cNvPr id="6" name="Footer Placeholder 5"/>
          <p:cNvSpPr>
            <a:spLocks noGrp="1"/>
          </p:cNvSpPr>
          <p:nvPr>
            <p:ph type="ftr" sz="quarter" idx="11"/>
          </p:nvPr>
        </p:nvSpPr>
        <p:spPr/>
        <p:txBody>
          <a:bodyPr/>
          <a:lstStyle/>
          <a:p>
            <a:pPr>
              <a:defRPr/>
            </a:pPr>
            <a:r>
              <a:rPr lang="pt-BR" smtClean="0"/>
              <a:t>CPCC. Yónel Chocano Figueroa.   DOCENTE UNHEVAL</a:t>
            </a:r>
            <a:endParaRPr lang="es-E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19B8205-187D-46B9-B69A-6906134A3279}" type="slidenum">
              <a:rPr lang="es-ES" smtClean="0"/>
              <a:pPr/>
              <a:t>‹Nº›</a:t>
            </a:fld>
            <a:endParaRPr lang="es-E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44547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4C5380B5-7347-4F3C-8A07-9A5A8EE6FAD4}" type="datetime1">
              <a:rPr lang="es-ES" smtClean="0"/>
              <a:t>03/11/2014</a:t>
            </a:fld>
            <a:endParaRPr lang="es-ES"/>
          </a:p>
        </p:txBody>
      </p:sp>
      <p:sp>
        <p:nvSpPr>
          <p:cNvPr id="6" name="Footer Placeholder 5"/>
          <p:cNvSpPr>
            <a:spLocks noGrp="1"/>
          </p:cNvSpPr>
          <p:nvPr>
            <p:ph type="ftr" sz="quarter" idx="11"/>
          </p:nvPr>
        </p:nvSpPr>
        <p:spPr/>
        <p:txBody>
          <a:bodyPr/>
          <a:lstStyle/>
          <a:p>
            <a:pPr>
              <a:defRPr/>
            </a:pPr>
            <a:r>
              <a:rPr lang="pt-BR" smtClean="0"/>
              <a:t>CPCC. Yónel Chocano Figueroa.   DOCENTE UNHEVAL</a:t>
            </a:r>
            <a:endParaRPr lang="es-E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19B8205-187D-46B9-B69A-6906134A3279}" type="slidenum">
              <a:rPr lang="es-ES" smtClean="0"/>
              <a:pPr/>
              <a:t>‹Nº›</a:t>
            </a:fld>
            <a:endParaRPr lang="es-ES"/>
          </a:p>
        </p:txBody>
      </p:sp>
    </p:spTree>
    <p:extLst>
      <p:ext uri="{BB962C8B-B14F-4D97-AF65-F5344CB8AC3E}">
        <p14:creationId xmlns:p14="http://schemas.microsoft.com/office/powerpoint/2010/main" val="1700410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9B1B3B6D-9D14-41F9-A485-904EC595AC1B}" type="datetime1">
              <a:rPr lang="es-ES" smtClean="0"/>
              <a:t>03/11/2014</a:t>
            </a:fld>
            <a:endParaRPr lang="es-ES"/>
          </a:p>
        </p:txBody>
      </p:sp>
      <p:sp>
        <p:nvSpPr>
          <p:cNvPr id="5" name="Footer Placeholder 4"/>
          <p:cNvSpPr>
            <a:spLocks noGrp="1"/>
          </p:cNvSpPr>
          <p:nvPr>
            <p:ph type="ftr" sz="quarter" idx="11"/>
          </p:nvPr>
        </p:nvSpPr>
        <p:spPr/>
        <p:txBody>
          <a:bodyPr/>
          <a:lstStyle/>
          <a:p>
            <a:pPr>
              <a:defRPr/>
            </a:pPr>
            <a:r>
              <a:rPr lang="pt-BR" smtClean="0"/>
              <a:t>CPCC. Yónel Chocano Figueroa.   DOCENTE UNHEVAL</a:t>
            </a:r>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061792D-AA02-4A08-9B18-6AB4C7584893}" type="slidenum">
              <a:rPr lang="es-ES" smtClean="0"/>
              <a:pPr/>
              <a:t>‹Nº›</a:t>
            </a:fld>
            <a:endParaRPr lang="es-ES"/>
          </a:p>
        </p:txBody>
      </p:sp>
    </p:spTree>
    <p:extLst>
      <p:ext uri="{BB962C8B-B14F-4D97-AF65-F5344CB8AC3E}">
        <p14:creationId xmlns:p14="http://schemas.microsoft.com/office/powerpoint/2010/main" val="629035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695FA8CC-5811-4059-8670-72BE35F6F70A}" type="datetime1">
              <a:rPr lang="es-ES" smtClean="0"/>
              <a:t>03/11/2014</a:t>
            </a:fld>
            <a:endParaRPr lang="es-ES"/>
          </a:p>
        </p:txBody>
      </p:sp>
      <p:sp>
        <p:nvSpPr>
          <p:cNvPr id="5" name="Footer Placeholder 4"/>
          <p:cNvSpPr>
            <a:spLocks noGrp="1"/>
          </p:cNvSpPr>
          <p:nvPr>
            <p:ph type="ftr" sz="quarter" idx="11"/>
          </p:nvPr>
        </p:nvSpPr>
        <p:spPr/>
        <p:txBody>
          <a:bodyPr/>
          <a:lstStyle/>
          <a:p>
            <a:pPr>
              <a:defRPr/>
            </a:pPr>
            <a:r>
              <a:rPr lang="pt-BR" smtClean="0"/>
              <a:t>CPCC. Yónel Chocano Figueroa.   DOCENTE UNHEVAL</a:t>
            </a:r>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62DCBB9-7AD8-40FC-BA6F-B5D840FCD66D}" type="slidenum">
              <a:rPr lang="es-ES" smtClean="0"/>
              <a:pPr/>
              <a:t>‹Nº›</a:t>
            </a:fld>
            <a:endParaRPr lang="es-ES"/>
          </a:p>
        </p:txBody>
      </p:sp>
    </p:spTree>
    <p:extLst>
      <p:ext uri="{BB962C8B-B14F-4D97-AF65-F5344CB8AC3E}">
        <p14:creationId xmlns:p14="http://schemas.microsoft.com/office/powerpoint/2010/main" val="3998192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762000" y="762000"/>
            <a:ext cx="79248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838200" y="2362200"/>
            <a:ext cx="7693025" cy="3724275"/>
          </a:xfrm>
        </p:spPr>
        <p:txBody>
          <a:bodyPr/>
          <a:lstStyle/>
          <a:p>
            <a:pPr lvl="0"/>
            <a:endParaRPr lang="es-ES" noProof="0" smtClean="0"/>
          </a:p>
        </p:txBody>
      </p:sp>
      <p:sp>
        <p:nvSpPr>
          <p:cNvPr id="4" name="Rectangle 11"/>
          <p:cNvSpPr>
            <a:spLocks noGrp="1" noChangeArrowheads="1"/>
          </p:cNvSpPr>
          <p:nvPr>
            <p:ph type="dt" sz="half" idx="10"/>
          </p:nvPr>
        </p:nvSpPr>
        <p:spPr>
          <a:ln/>
        </p:spPr>
        <p:txBody>
          <a:bodyPr/>
          <a:lstStyle>
            <a:lvl1pPr>
              <a:defRPr/>
            </a:lvl1pPr>
          </a:lstStyle>
          <a:p>
            <a:pPr>
              <a:defRPr/>
            </a:pPr>
            <a:fld id="{BAB992F6-DB57-409F-B91E-EE999B3E3B97}" type="datetime1">
              <a:rPr lang="es-ES" smtClean="0"/>
              <a:t>03/11/2014</a:t>
            </a:fld>
            <a:endParaRPr lang="es-ES"/>
          </a:p>
        </p:txBody>
      </p:sp>
      <p:sp>
        <p:nvSpPr>
          <p:cNvPr id="5" name="Rectangle 12"/>
          <p:cNvSpPr>
            <a:spLocks noGrp="1" noChangeArrowheads="1"/>
          </p:cNvSpPr>
          <p:nvPr>
            <p:ph type="ftr" sz="quarter" idx="11"/>
          </p:nvPr>
        </p:nvSpPr>
        <p:spPr>
          <a:ln/>
        </p:spPr>
        <p:txBody>
          <a:bodyPr/>
          <a:lstStyle>
            <a:lvl1pPr>
              <a:defRPr/>
            </a:lvl1pPr>
          </a:lstStyle>
          <a:p>
            <a:pPr>
              <a:defRPr/>
            </a:pPr>
            <a:r>
              <a:rPr lang="pt-BR" smtClean="0"/>
              <a:t>CPCC. Yónel Chocano Figueroa.   DOCENTE UNHEVAL</a:t>
            </a:r>
            <a:endParaRPr lang="es-ES"/>
          </a:p>
        </p:txBody>
      </p:sp>
      <p:sp>
        <p:nvSpPr>
          <p:cNvPr id="6" name="Rectangle 13"/>
          <p:cNvSpPr>
            <a:spLocks noGrp="1" noChangeArrowheads="1"/>
          </p:cNvSpPr>
          <p:nvPr>
            <p:ph type="sldNum" sz="quarter" idx="12"/>
          </p:nvPr>
        </p:nvSpPr>
        <p:spPr>
          <a:ln/>
        </p:spPr>
        <p:txBody>
          <a:bodyPr/>
          <a:lstStyle>
            <a:lvl1pPr>
              <a:defRPr/>
            </a:lvl1pPr>
          </a:lstStyle>
          <a:p>
            <a:fld id="{77A7DA7E-83EF-4AF1-995E-B6A0F5783D5D}" type="slidenum">
              <a:rPr lang="es-ES"/>
              <a:pPr/>
              <a:t>‹Nº›</a:t>
            </a:fld>
            <a:endParaRPr lang="es-ES"/>
          </a:p>
        </p:txBody>
      </p:sp>
    </p:spTree>
    <p:extLst>
      <p:ext uri="{BB962C8B-B14F-4D97-AF65-F5344CB8AC3E}">
        <p14:creationId xmlns:p14="http://schemas.microsoft.com/office/powerpoint/2010/main" val="28358073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33400" y="473075"/>
            <a:ext cx="8153400" cy="1143000"/>
          </a:xfrm>
        </p:spPr>
        <p:txBody>
          <a:bodyPr/>
          <a:lstStyle/>
          <a:p>
            <a:r>
              <a:rPr lang="es-ES" smtClean="0"/>
              <a:t>Haga clic para modificar el estilo de título del patrón</a:t>
            </a:r>
            <a:endParaRPr lang="es-PE"/>
          </a:p>
        </p:txBody>
      </p:sp>
      <p:sp>
        <p:nvSpPr>
          <p:cNvPr id="3" name="2 Marcador de texto"/>
          <p:cNvSpPr>
            <a:spLocks noGrp="1"/>
          </p:cNvSpPr>
          <p:nvPr>
            <p:ph type="body" sz="half" idx="1"/>
          </p:nvPr>
        </p:nvSpPr>
        <p:spPr>
          <a:xfrm>
            <a:off x="533400" y="1828800"/>
            <a:ext cx="4000500" cy="4038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86300" y="1828800"/>
            <a:ext cx="4000500" cy="4038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Rectangle 8"/>
          <p:cNvSpPr>
            <a:spLocks noGrp="1" noChangeArrowheads="1"/>
          </p:cNvSpPr>
          <p:nvPr>
            <p:ph type="dt" sz="half" idx="10"/>
          </p:nvPr>
        </p:nvSpPr>
        <p:spPr>
          <a:ln/>
        </p:spPr>
        <p:txBody>
          <a:bodyPr/>
          <a:lstStyle>
            <a:lvl1pPr>
              <a:defRPr/>
            </a:lvl1pPr>
          </a:lstStyle>
          <a:p>
            <a:pPr>
              <a:defRPr/>
            </a:pPr>
            <a:fld id="{B7BD1BF8-2A66-4964-BB59-5FC239B2CCB9}" type="datetime1">
              <a:rPr lang="es-ES" smtClean="0"/>
              <a:t>03/11/2014</a:t>
            </a:fld>
            <a:endParaRPr lang="es-ES"/>
          </a:p>
        </p:txBody>
      </p:sp>
      <p:sp>
        <p:nvSpPr>
          <p:cNvPr id="6" name="Rectangle 9"/>
          <p:cNvSpPr>
            <a:spLocks noGrp="1" noChangeArrowheads="1"/>
          </p:cNvSpPr>
          <p:nvPr>
            <p:ph type="ftr" sz="quarter" idx="11"/>
          </p:nvPr>
        </p:nvSpPr>
        <p:spPr>
          <a:ln/>
        </p:spPr>
        <p:txBody>
          <a:bodyPr/>
          <a:lstStyle>
            <a:lvl1pPr>
              <a:defRPr/>
            </a:lvl1pPr>
          </a:lstStyle>
          <a:p>
            <a:pPr>
              <a:defRPr/>
            </a:pPr>
            <a:r>
              <a:rPr lang="pt-BR" smtClean="0"/>
              <a:t>CPCC. Yónel Chocano Figueroa.   DOCENTE UNHEVAL</a:t>
            </a:r>
            <a:endParaRPr lang="es-ES"/>
          </a:p>
        </p:txBody>
      </p:sp>
      <p:sp>
        <p:nvSpPr>
          <p:cNvPr id="7" name="Rectangle 10"/>
          <p:cNvSpPr>
            <a:spLocks noGrp="1" noChangeArrowheads="1"/>
          </p:cNvSpPr>
          <p:nvPr>
            <p:ph type="sldNum" sz="quarter" idx="12"/>
          </p:nvPr>
        </p:nvSpPr>
        <p:spPr>
          <a:ln/>
        </p:spPr>
        <p:txBody>
          <a:bodyPr/>
          <a:lstStyle>
            <a:lvl1pPr>
              <a:defRPr/>
            </a:lvl1pPr>
          </a:lstStyle>
          <a:p>
            <a:pPr>
              <a:defRPr/>
            </a:pPr>
            <a:fld id="{CA163C8C-450C-463F-A6C2-7F6940FCE1D1}" type="slidenum">
              <a:rPr lang="es-ES"/>
              <a:pPr>
                <a:defRPr/>
              </a:pPr>
              <a:t>‹Nº›</a:t>
            </a:fld>
            <a:endParaRPr lang="es-ES"/>
          </a:p>
        </p:txBody>
      </p:sp>
    </p:spTree>
    <p:extLst>
      <p:ext uri="{BB962C8B-B14F-4D97-AF65-F5344CB8AC3E}">
        <p14:creationId xmlns:p14="http://schemas.microsoft.com/office/powerpoint/2010/main" val="626541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3975A2BA-B6BD-4AC8-AFA8-B9306A04990C}" type="datetime1">
              <a:rPr lang="es-ES" smtClean="0"/>
              <a:t>03/11/2014</a:t>
            </a:fld>
            <a:endParaRPr lang="es-ES"/>
          </a:p>
        </p:txBody>
      </p:sp>
      <p:sp>
        <p:nvSpPr>
          <p:cNvPr id="5" name="Footer Placeholder 4"/>
          <p:cNvSpPr>
            <a:spLocks noGrp="1"/>
          </p:cNvSpPr>
          <p:nvPr>
            <p:ph type="ftr" sz="quarter" idx="11"/>
          </p:nvPr>
        </p:nvSpPr>
        <p:spPr/>
        <p:txBody>
          <a:bodyPr/>
          <a:lstStyle/>
          <a:p>
            <a:pPr>
              <a:defRPr/>
            </a:pPr>
            <a:r>
              <a:rPr lang="pt-BR" smtClean="0"/>
              <a:t>CPCC. Yónel Chocano Figueroa.   DOCENTE UNHEVAL</a:t>
            </a:r>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8A74DFE-3EB9-48C7-8AF1-06A8E80102D0}" type="slidenum">
              <a:rPr lang="es-ES" smtClean="0"/>
              <a:pPr/>
              <a:t>‹Nº›</a:t>
            </a:fld>
            <a:endParaRPr lang="es-ES"/>
          </a:p>
        </p:txBody>
      </p:sp>
    </p:spTree>
    <p:extLst>
      <p:ext uri="{BB962C8B-B14F-4D97-AF65-F5344CB8AC3E}">
        <p14:creationId xmlns:p14="http://schemas.microsoft.com/office/powerpoint/2010/main" val="4043081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28389E3E-9C21-47F0-B281-D5112325C9EF}" type="datetime1">
              <a:rPr lang="es-ES" smtClean="0"/>
              <a:t>03/11/2014</a:t>
            </a:fld>
            <a:endParaRPr lang="es-ES"/>
          </a:p>
        </p:txBody>
      </p:sp>
      <p:sp>
        <p:nvSpPr>
          <p:cNvPr id="5" name="Footer Placeholder 4"/>
          <p:cNvSpPr>
            <a:spLocks noGrp="1"/>
          </p:cNvSpPr>
          <p:nvPr>
            <p:ph type="ftr" sz="quarter" idx="11"/>
          </p:nvPr>
        </p:nvSpPr>
        <p:spPr/>
        <p:txBody>
          <a:bodyPr/>
          <a:lstStyle/>
          <a:p>
            <a:pPr>
              <a:defRPr/>
            </a:pPr>
            <a:r>
              <a:rPr lang="pt-BR" smtClean="0"/>
              <a:t>CPCC. Yónel Chocano Figueroa.   DOCENTE UNHEVAL</a:t>
            </a:r>
            <a:endParaRPr lang="es-E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7C4D262-07B7-4998-82F2-7D7089720E41}" type="slidenum">
              <a:rPr lang="es-ES" smtClean="0"/>
              <a:pPr/>
              <a:t>‹Nº›</a:t>
            </a:fld>
            <a:endParaRPr lang="es-ES"/>
          </a:p>
        </p:txBody>
      </p:sp>
    </p:spTree>
    <p:extLst>
      <p:ext uri="{BB962C8B-B14F-4D97-AF65-F5344CB8AC3E}">
        <p14:creationId xmlns:p14="http://schemas.microsoft.com/office/powerpoint/2010/main" val="1601960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fld id="{D733C775-0226-43B4-9AFC-D138AB454CB2}" type="datetime1">
              <a:rPr lang="es-ES" smtClean="0"/>
              <a:t>03/11/2014</a:t>
            </a:fld>
            <a:endParaRPr lang="es-ES"/>
          </a:p>
        </p:txBody>
      </p:sp>
      <p:sp>
        <p:nvSpPr>
          <p:cNvPr id="6" name="Footer Placeholder 5"/>
          <p:cNvSpPr>
            <a:spLocks noGrp="1"/>
          </p:cNvSpPr>
          <p:nvPr>
            <p:ph type="ftr" sz="quarter" idx="11"/>
          </p:nvPr>
        </p:nvSpPr>
        <p:spPr/>
        <p:txBody>
          <a:bodyPr/>
          <a:lstStyle/>
          <a:p>
            <a:pPr>
              <a:defRPr/>
            </a:pPr>
            <a:r>
              <a:rPr lang="pt-BR" smtClean="0"/>
              <a:t>CPCC. Yónel Chocano Figueroa.   DOCENTE UNHEVAL</a:t>
            </a:r>
            <a:endParaRPr lang="es-E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44D72BB-E3EE-47DE-A58F-14C5CCC0074E}" type="slidenum">
              <a:rPr lang="es-ES" smtClean="0"/>
              <a:pPr/>
              <a:t>‹Nº›</a:t>
            </a:fld>
            <a:endParaRPr lang="es-ES"/>
          </a:p>
        </p:txBody>
      </p:sp>
    </p:spTree>
    <p:extLst>
      <p:ext uri="{BB962C8B-B14F-4D97-AF65-F5344CB8AC3E}">
        <p14:creationId xmlns:p14="http://schemas.microsoft.com/office/powerpoint/2010/main" val="1934523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fld id="{14AE6B0C-FF5C-466D-8E03-A491F28BD3AD}" type="datetime1">
              <a:rPr lang="es-ES" smtClean="0"/>
              <a:t>03/11/2014</a:t>
            </a:fld>
            <a:endParaRPr lang="es-ES"/>
          </a:p>
        </p:txBody>
      </p:sp>
      <p:sp>
        <p:nvSpPr>
          <p:cNvPr id="8" name="Footer Placeholder 7"/>
          <p:cNvSpPr>
            <a:spLocks noGrp="1"/>
          </p:cNvSpPr>
          <p:nvPr>
            <p:ph type="ftr" sz="quarter" idx="11"/>
          </p:nvPr>
        </p:nvSpPr>
        <p:spPr/>
        <p:txBody>
          <a:bodyPr/>
          <a:lstStyle/>
          <a:p>
            <a:pPr>
              <a:defRPr/>
            </a:pPr>
            <a:r>
              <a:rPr lang="pt-BR" smtClean="0"/>
              <a:t>CPCC. Yónel Chocano Figueroa.   DOCENTE UNHEVAL</a:t>
            </a:r>
            <a:endParaRPr lang="es-E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3DCB3D91-D946-46BF-8A9A-BB4466E5019E}" type="slidenum">
              <a:rPr lang="es-ES" smtClean="0"/>
              <a:pPr/>
              <a:t>‹Nº›</a:t>
            </a:fld>
            <a:endParaRPr lang="es-ES"/>
          </a:p>
        </p:txBody>
      </p:sp>
    </p:spTree>
    <p:extLst>
      <p:ext uri="{BB962C8B-B14F-4D97-AF65-F5344CB8AC3E}">
        <p14:creationId xmlns:p14="http://schemas.microsoft.com/office/powerpoint/2010/main" val="389971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BD27BD6D-3663-4126-B9DF-00FD91A552AC}" type="datetime1">
              <a:rPr lang="es-ES" smtClean="0"/>
              <a:t>03/11/2014</a:t>
            </a:fld>
            <a:endParaRPr lang="es-ES"/>
          </a:p>
        </p:txBody>
      </p:sp>
      <p:sp>
        <p:nvSpPr>
          <p:cNvPr id="4" name="Footer Placeholder 3"/>
          <p:cNvSpPr>
            <a:spLocks noGrp="1"/>
          </p:cNvSpPr>
          <p:nvPr>
            <p:ph type="ftr" sz="quarter" idx="11"/>
          </p:nvPr>
        </p:nvSpPr>
        <p:spPr/>
        <p:txBody>
          <a:bodyPr/>
          <a:lstStyle/>
          <a:p>
            <a:pPr>
              <a:defRPr/>
            </a:pPr>
            <a:r>
              <a:rPr lang="pt-BR" smtClean="0"/>
              <a:t>CPCC. Yónel Chocano Figueroa.   DOCENTE UNHEVAL</a:t>
            </a:r>
            <a:endParaRPr lang="es-E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19B8205-187D-46B9-B69A-6906134A3279}" type="slidenum">
              <a:rPr lang="es-ES" smtClean="0"/>
              <a:pPr/>
              <a:t>‹Nº›</a:t>
            </a:fld>
            <a:endParaRPr lang="es-ES"/>
          </a:p>
        </p:txBody>
      </p:sp>
    </p:spTree>
    <p:extLst>
      <p:ext uri="{BB962C8B-B14F-4D97-AF65-F5344CB8AC3E}">
        <p14:creationId xmlns:p14="http://schemas.microsoft.com/office/powerpoint/2010/main" val="3463151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607A1C5-D913-4155-839E-7EBC3A734AA8}" type="datetime1">
              <a:rPr lang="es-ES" smtClean="0"/>
              <a:t>03/11/2014</a:t>
            </a:fld>
            <a:endParaRPr lang="es-ES"/>
          </a:p>
        </p:txBody>
      </p:sp>
      <p:sp>
        <p:nvSpPr>
          <p:cNvPr id="3" name="Footer Placeholder 2"/>
          <p:cNvSpPr>
            <a:spLocks noGrp="1"/>
          </p:cNvSpPr>
          <p:nvPr>
            <p:ph type="ftr" sz="quarter" idx="11"/>
          </p:nvPr>
        </p:nvSpPr>
        <p:spPr/>
        <p:txBody>
          <a:bodyPr/>
          <a:lstStyle/>
          <a:p>
            <a:pPr>
              <a:defRPr/>
            </a:pPr>
            <a:r>
              <a:rPr lang="pt-BR" smtClean="0"/>
              <a:t>CPCC. Yónel Chocano Figueroa.   DOCENTE UNHEVAL</a:t>
            </a:r>
            <a:endParaRPr lang="es-E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A32EEFE-FA68-4B79-AAF1-4FD9D5BF0B21}" type="slidenum">
              <a:rPr lang="es-ES" smtClean="0"/>
              <a:pPr/>
              <a:t>‹Nº›</a:t>
            </a:fld>
            <a:endParaRPr lang="es-ES"/>
          </a:p>
        </p:txBody>
      </p:sp>
    </p:spTree>
    <p:extLst>
      <p:ext uri="{BB962C8B-B14F-4D97-AF65-F5344CB8AC3E}">
        <p14:creationId xmlns:p14="http://schemas.microsoft.com/office/powerpoint/2010/main" val="2402409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EBEC8984-22F7-4A81-9616-4FF3C03B39D7}" type="datetime1">
              <a:rPr lang="es-ES" smtClean="0"/>
              <a:t>03/11/2014</a:t>
            </a:fld>
            <a:endParaRPr lang="es-ES"/>
          </a:p>
        </p:txBody>
      </p:sp>
      <p:sp>
        <p:nvSpPr>
          <p:cNvPr id="6" name="Footer Placeholder 5"/>
          <p:cNvSpPr>
            <a:spLocks noGrp="1"/>
          </p:cNvSpPr>
          <p:nvPr>
            <p:ph type="ftr" sz="quarter" idx="11"/>
          </p:nvPr>
        </p:nvSpPr>
        <p:spPr/>
        <p:txBody>
          <a:bodyPr/>
          <a:lstStyle/>
          <a:p>
            <a:pPr>
              <a:defRPr/>
            </a:pPr>
            <a:r>
              <a:rPr lang="pt-BR" smtClean="0"/>
              <a:t>CPCC. Yónel Chocano Figueroa.   DOCENTE UNHEVAL</a:t>
            </a:r>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0ECE11A-9382-4817-9E3C-F143EFE805B6}" type="slidenum">
              <a:rPr lang="es-ES" smtClean="0"/>
              <a:pPr/>
              <a:t>‹Nº›</a:t>
            </a:fld>
            <a:endParaRPr lang="es-ES"/>
          </a:p>
        </p:txBody>
      </p:sp>
    </p:spTree>
    <p:extLst>
      <p:ext uri="{BB962C8B-B14F-4D97-AF65-F5344CB8AC3E}">
        <p14:creationId xmlns:p14="http://schemas.microsoft.com/office/powerpoint/2010/main" val="205266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DB99B959-3F34-4027-B75B-BF54354B8A66}" type="datetime1">
              <a:rPr lang="es-ES" smtClean="0"/>
              <a:t>03/11/2014</a:t>
            </a:fld>
            <a:endParaRPr lang="es-ES"/>
          </a:p>
        </p:txBody>
      </p:sp>
      <p:sp>
        <p:nvSpPr>
          <p:cNvPr id="6" name="Footer Placeholder 5"/>
          <p:cNvSpPr>
            <a:spLocks noGrp="1"/>
          </p:cNvSpPr>
          <p:nvPr>
            <p:ph type="ftr" sz="quarter" idx="11"/>
          </p:nvPr>
        </p:nvSpPr>
        <p:spPr/>
        <p:txBody>
          <a:bodyPr/>
          <a:lstStyle/>
          <a:p>
            <a:pPr>
              <a:defRPr/>
            </a:pPr>
            <a:r>
              <a:rPr lang="pt-BR" smtClean="0"/>
              <a:t>CPCC. Yónel Chocano Figueroa.   DOCENTE UNHEVAL</a:t>
            </a:r>
            <a:endParaRPr lang="es-E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8FDFD59-70E1-4508-81EB-973E08C12851}" type="slidenum">
              <a:rPr lang="es-ES" smtClean="0"/>
              <a:pPr/>
              <a:t>‹Nº›</a:t>
            </a:fld>
            <a:endParaRPr lang="es-ES"/>
          </a:p>
        </p:txBody>
      </p:sp>
    </p:spTree>
    <p:extLst>
      <p:ext uri="{BB962C8B-B14F-4D97-AF65-F5344CB8AC3E}">
        <p14:creationId xmlns:p14="http://schemas.microsoft.com/office/powerpoint/2010/main" val="4030033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gi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51DEE1C-7E0E-459D-8CC5-527829236964}" type="datetime1">
              <a:rPr lang="es-ES" smtClean="0"/>
              <a:t>03/11/2014</a:t>
            </a:fld>
            <a:endParaRPr lang="es-E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pt-BR" smtClean="0"/>
              <a:t>CPCC. Yónel Chocano Figueroa.   DOCENTE UNHEVAL</a:t>
            </a:r>
            <a:endParaRPr lang="es-E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119B8205-187D-46B9-B69A-6906134A3279}" type="slidenum">
              <a:rPr lang="es-ES" smtClean="0"/>
              <a:pPr/>
              <a:t>‹Nº›</a:t>
            </a:fld>
            <a:endParaRPr lang="es-ES"/>
          </a:p>
        </p:txBody>
      </p:sp>
      <p:pic>
        <p:nvPicPr>
          <p:cNvPr id="34" name="Imagen 33"/>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531225" y="3176"/>
            <a:ext cx="612774" cy="601426"/>
          </a:xfrm>
          <a:prstGeom prst="rect">
            <a:avLst/>
          </a:prstGeom>
        </p:spPr>
      </p:pic>
      <p:pic>
        <p:nvPicPr>
          <p:cNvPr id="35" name="Imagen 34"/>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0" y="-33784"/>
            <a:ext cx="744082" cy="942504"/>
          </a:xfrm>
          <a:prstGeom prst="rect">
            <a:avLst/>
          </a:prstGeom>
        </p:spPr>
      </p:pic>
    </p:spTree>
    <p:extLst>
      <p:ext uri="{BB962C8B-B14F-4D97-AF65-F5344CB8AC3E}">
        <p14:creationId xmlns:p14="http://schemas.microsoft.com/office/powerpoint/2010/main" val="588653323"/>
      </p:ext>
    </p:extLst>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 id="2147483988" r:id="rId13"/>
    <p:sldLayoutId id="2147483989" r:id="rId14"/>
    <p:sldLayoutId id="2147483990" r:id="rId15"/>
    <p:sldLayoutId id="2147483991" r:id="rId16"/>
    <p:sldLayoutId id="2147483992" r:id="rId17"/>
    <p:sldLayoutId id="2147483993" r:id="rId18"/>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aulavirtualcontable.jimfo.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8.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450021" y="942971"/>
            <a:ext cx="8333617" cy="1285436"/>
          </a:xfrm>
          <a:prstGeom prst="rect">
            <a:avLst/>
          </a:prstGeom>
          <a:noFill/>
          <a:ln w="9525">
            <a:noFill/>
            <a:miter lim="800000"/>
            <a:headEnd/>
            <a:tailEnd/>
          </a:ln>
        </p:spPr>
        <p:txBody>
          <a:bodyPr wrap="square">
            <a:spAutoFit/>
          </a:bodyPr>
          <a:lstStyle/>
          <a:p>
            <a:pPr algn="ctr">
              <a:spcBef>
                <a:spcPct val="50000"/>
              </a:spcBef>
              <a:defRPr/>
            </a:pPr>
            <a:r>
              <a:rPr lang="es-ES" dirty="0">
                <a:solidFill>
                  <a:srgbClr val="0000FF"/>
                </a:solidFill>
                <a:latin typeface="Arial" charset="0"/>
              </a:rPr>
              <a:t/>
            </a:r>
            <a:br>
              <a:rPr lang="es-ES" dirty="0">
                <a:solidFill>
                  <a:srgbClr val="0000FF"/>
                </a:solidFill>
                <a:latin typeface="Arial" charset="0"/>
              </a:rPr>
            </a:br>
            <a:r>
              <a:rPr lang="es-ES" sz="2400" b="1" dirty="0" smtClean="0">
                <a:solidFill>
                  <a:schemeClr val="accent6">
                    <a:lumMod val="50000"/>
                  </a:schemeClr>
                </a:solidFill>
                <a:latin typeface="Arial" charset="0"/>
              </a:rPr>
              <a:t>Universidad Nacional Hermilio Valdizán - Huánuco </a:t>
            </a:r>
          </a:p>
          <a:p>
            <a:pPr algn="ctr">
              <a:spcBef>
                <a:spcPct val="50000"/>
              </a:spcBef>
              <a:defRPr/>
            </a:pPr>
            <a:r>
              <a:rPr lang="es-ES" sz="2400" b="1" dirty="0" smtClean="0">
                <a:solidFill>
                  <a:schemeClr val="accent6">
                    <a:lumMod val="50000"/>
                  </a:schemeClr>
                </a:solidFill>
                <a:latin typeface="Arial" charset="0"/>
              </a:rPr>
              <a:t>FACULTAD DE CIENCIAS CONTABLES Y FINANCIERAS</a:t>
            </a:r>
            <a:endParaRPr lang="es-ES" dirty="0">
              <a:solidFill>
                <a:schemeClr val="accent6">
                  <a:lumMod val="50000"/>
                </a:schemeClr>
              </a:solidFill>
              <a:latin typeface="Arial" charset="0"/>
            </a:endParaRPr>
          </a:p>
        </p:txBody>
      </p:sp>
      <p:sp>
        <p:nvSpPr>
          <p:cNvPr id="3076" name="Text Box 7"/>
          <p:cNvSpPr txBox="1">
            <a:spLocks noChangeArrowheads="1"/>
          </p:cNvSpPr>
          <p:nvPr/>
        </p:nvSpPr>
        <p:spPr bwMode="auto">
          <a:xfrm>
            <a:off x="207979" y="2182314"/>
            <a:ext cx="91440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pPr>
            <a:r>
              <a:rPr lang="es-ES" sz="4000" b="1" dirty="0">
                <a:solidFill>
                  <a:srgbClr val="00B050"/>
                </a:solidFill>
              </a:rPr>
              <a:t>Construcción de Instrumentos de Medición en Ciencias </a:t>
            </a:r>
            <a:r>
              <a:rPr lang="es-ES" sz="4000" b="1" dirty="0" smtClean="0">
                <a:solidFill>
                  <a:srgbClr val="00B050"/>
                </a:solidFill>
              </a:rPr>
              <a:t>Sociales</a:t>
            </a:r>
          </a:p>
          <a:p>
            <a:pPr algn="ctr" eaLnBrk="1" hangingPunct="1">
              <a:spcBef>
                <a:spcPct val="20000"/>
              </a:spcBef>
            </a:pPr>
            <a:r>
              <a:rPr lang="es-ES" sz="4000" b="1" dirty="0" smtClean="0"/>
              <a:t>(</a:t>
            </a:r>
            <a:r>
              <a:rPr lang="es-ES" sz="4000" b="1" dirty="0" smtClean="0">
                <a:solidFill>
                  <a:srgbClr val="0046D2"/>
                </a:solidFill>
              </a:rPr>
              <a:t>Entre ellas, </a:t>
            </a:r>
            <a:r>
              <a:rPr lang="es-ES" sz="4000" b="1" dirty="0" smtClean="0">
                <a:solidFill>
                  <a:srgbClr val="0046D2"/>
                </a:solidFill>
              </a:rPr>
              <a:t>la </a:t>
            </a:r>
            <a:r>
              <a:rPr lang="es-ES" sz="4000" b="1" dirty="0" smtClean="0">
                <a:solidFill>
                  <a:srgbClr val="0046D2"/>
                </a:solidFill>
              </a:rPr>
              <a:t>Contabilidad</a:t>
            </a:r>
            <a:r>
              <a:rPr lang="es-ES" sz="4000" b="1" dirty="0" smtClean="0"/>
              <a:t>)</a:t>
            </a:r>
            <a:endParaRPr lang="es-ES" sz="4000" dirty="0">
              <a:solidFill>
                <a:srgbClr val="0046D2"/>
              </a:solidFill>
            </a:endParaRPr>
          </a:p>
        </p:txBody>
      </p:sp>
      <p:sp>
        <p:nvSpPr>
          <p:cNvPr id="3077" name="Text Box 8"/>
          <p:cNvSpPr txBox="1">
            <a:spLocks noChangeArrowheads="1"/>
          </p:cNvSpPr>
          <p:nvPr/>
        </p:nvSpPr>
        <p:spPr bwMode="auto">
          <a:xfrm>
            <a:off x="58746" y="5128274"/>
            <a:ext cx="766802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sz="2400" b="1" dirty="0" smtClean="0">
                <a:solidFill>
                  <a:srgbClr val="00B050"/>
                </a:solidFill>
              </a:rPr>
              <a:t>Yónel Chocano Figueroa, </a:t>
            </a:r>
            <a:r>
              <a:rPr lang="es-MX" sz="2400" b="1" dirty="0" smtClean="0"/>
              <a:t>CPCC.</a:t>
            </a:r>
            <a:r>
              <a:rPr lang="es-MX" sz="2400" b="1" dirty="0" smtClean="0">
                <a:solidFill>
                  <a:srgbClr val="00B050"/>
                </a:solidFill>
              </a:rPr>
              <a:t> </a:t>
            </a:r>
            <a:r>
              <a:rPr lang="es-MX" sz="2400" b="1" dirty="0" smtClean="0">
                <a:solidFill>
                  <a:srgbClr val="0000FF"/>
                </a:solidFill>
              </a:rPr>
              <a:t>yonel84@hotmail.com </a:t>
            </a:r>
            <a:endParaRPr lang="es-MX" sz="2400" b="1" dirty="0">
              <a:solidFill>
                <a:srgbClr val="0000FF"/>
              </a:solidFill>
            </a:endParaRPr>
          </a:p>
          <a:p>
            <a:pPr algn="ctr" eaLnBrk="1" hangingPunct="1"/>
            <a:r>
              <a:rPr lang="es-MX" sz="2400" b="1" dirty="0">
                <a:solidFill>
                  <a:srgbClr val="00B0F0"/>
                </a:solidFill>
                <a:hlinkClick r:id="rId3"/>
              </a:rPr>
              <a:t>http</a:t>
            </a:r>
            <a:r>
              <a:rPr lang="es-MX" sz="2400" b="1" dirty="0" smtClean="0">
                <a:solidFill>
                  <a:srgbClr val="00B0F0"/>
                </a:solidFill>
                <a:hlinkClick r:id="rId3"/>
              </a:rPr>
              <a:t>://aulavirtualcontable.jimdo.com</a:t>
            </a:r>
            <a:endParaRPr lang="es-ES" sz="2400" b="1" dirty="0">
              <a:solidFill>
                <a:srgbClr val="00B0F0"/>
              </a:solidFill>
            </a:endParaRPr>
          </a:p>
        </p:txBody>
      </p:sp>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39952" y="181034"/>
            <a:ext cx="640027" cy="761937"/>
          </a:xfrm>
          <a:prstGeom prst="rect">
            <a:avLst/>
          </a:prstGeom>
        </p:spPr>
      </p:pic>
      <p:sp>
        <p:nvSpPr>
          <p:cNvPr id="3" name="Marcador de fecha 2"/>
          <p:cNvSpPr>
            <a:spLocks noGrp="1"/>
          </p:cNvSpPr>
          <p:nvPr>
            <p:ph type="dt" sz="half" idx="10"/>
          </p:nvPr>
        </p:nvSpPr>
        <p:spPr>
          <a:xfrm>
            <a:off x="251520" y="6214268"/>
            <a:ext cx="2130425" cy="474663"/>
          </a:xfrm>
        </p:spPr>
        <p:txBody>
          <a:bodyPr/>
          <a:lstStyle/>
          <a:p>
            <a:pPr>
              <a:defRPr/>
            </a:pPr>
            <a:fld id="{9C2C6707-F3F4-491F-B091-B0DC0A77890F}" type="datetime1">
              <a:rPr lang="es-ES" smtClean="0">
                <a:solidFill>
                  <a:srgbClr val="00B0F0"/>
                </a:solidFill>
              </a:rPr>
              <a:t>03/11/2014</a:t>
            </a:fld>
            <a:endParaRPr lang="es-ES" dirty="0">
              <a:solidFill>
                <a:srgbClr val="00B0F0"/>
              </a:solidFill>
            </a:endParaRPr>
          </a:p>
        </p:txBody>
      </p:sp>
      <p:sp>
        <p:nvSpPr>
          <p:cNvPr id="4" name="Marcador de pie de página 3"/>
          <p:cNvSpPr>
            <a:spLocks noGrp="1"/>
          </p:cNvSpPr>
          <p:nvPr>
            <p:ph type="ftr" sz="quarter" idx="11"/>
          </p:nvPr>
        </p:nvSpPr>
        <p:spPr>
          <a:xfrm>
            <a:off x="3203848" y="6326205"/>
            <a:ext cx="5716488" cy="365125"/>
          </a:xfrm>
        </p:spPr>
        <p:txBody>
          <a:bodyPr/>
          <a:lstStyle/>
          <a:p>
            <a:pPr>
              <a:defRPr/>
            </a:pPr>
            <a:r>
              <a:rPr lang="pt-BR" dirty="0" smtClean="0">
                <a:solidFill>
                  <a:srgbClr val="00B050"/>
                </a:solidFill>
              </a:rPr>
              <a:t>CPCC. Yónel Chocano Figueroa.   </a:t>
            </a:r>
            <a:r>
              <a:rPr lang="pt-BR" dirty="0" smtClean="0">
                <a:solidFill>
                  <a:srgbClr val="0046D2"/>
                </a:solidFill>
              </a:rPr>
              <a:t>DOCENTE UNHEVAL</a:t>
            </a:r>
            <a:endParaRPr lang="es-ES" dirty="0">
              <a:solidFill>
                <a:srgbClr val="0046D2"/>
              </a:solidFill>
            </a:endParaRPr>
          </a:p>
        </p:txBody>
      </p:sp>
      <p:sp>
        <p:nvSpPr>
          <p:cNvPr id="5" name="Marcador de número de diapositiva 4"/>
          <p:cNvSpPr>
            <a:spLocks noGrp="1"/>
          </p:cNvSpPr>
          <p:nvPr>
            <p:ph type="sldNum" sz="quarter" idx="12"/>
          </p:nvPr>
        </p:nvSpPr>
        <p:spPr/>
        <p:txBody>
          <a:bodyPr/>
          <a:lstStyle/>
          <a:p>
            <a:fld id="{8456E3BF-A8F5-4566-96CF-557DAF30CFF7}" type="slidenum">
              <a:rPr lang="es-ES" smtClean="0"/>
              <a:pPr/>
              <a:t>1</a:t>
            </a:fld>
            <a:endParaRPr lang="es-ES"/>
          </a:p>
        </p:txBody>
      </p:sp>
      <p:pic>
        <p:nvPicPr>
          <p:cNvPr id="7" name="Imagen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60232" y="4163132"/>
            <a:ext cx="1312779" cy="1306944"/>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3076"/>
                                        </p:tgtEl>
                                        <p:attrNameLst>
                                          <p:attrName>style.visibility</p:attrName>
                                        </p:attrNameLst>
                                      </p:cBhvr>
                                      <p:to>
                                        <p:strVal val="visible"/>
                                      </p:to>
                                    </p:set>
                                    <p:animEffect transition="in" filter="wipe(down)">
                                      <p:cBhvr>
                                        <p:cTn id="11" dur="580">
                                          <p:stCondLst>
                                            <p:cond delay="0"/>
                                          </p:stCondLst>
                                        </p:cTn>
                                        <p:tgtEl>
                                          <p:spTgt spid="3076"/>
                                        </p:tgtEl>
                                      </p:cBhvr>
                                    </p:animEffect>
                                    <p:anim calcmode="lin" valueType="num">
                                      <p:cBhvr>
                                        <p:cTn id="12" dur="1822" tmFilter="0,0; 0.14,0.36; 0.43,0.73; 0.71,0.91; 1.0,1.0">
                                          <p:stCondLst>
                                            <p:cond delay="0"/>
                                          </p:stCondLst>
                                        </p:cTn>
                                        <p:tgtEl>
                                          <p:spTgt spid="3076"/>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076"/>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076"/>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076"/>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076"/>
                                        </p:tgtEl>
                                        <p:attrNameLst>
                                          <p:attrName>ppt_y</p:attrName>
                                        </p:attrNameLst>
                                      </p:cBhvr>
                                      <p:tavLst>
                                        <p:tav tm="0" fmla="#ppt_y-sin(pi*$)/81">
                                          <p:val>
                                            <p:fltVal val="0"/>
                                          </p:val>
                                        </p:tav>
                                        <p:tav tm="100000">
                                          <p:val>
                                            <p:fltVal val="1"/>
                                          </p:val>
                                        </p:tav>
                                      </p:tavLst>
                                    </p:anim>
                                    <p:animScale>
                                      <p:cBhvr>
                                        <p:cTn id="17" dur="26">
                                          <p:stCondLst>
                                            <p:cond delay="650"/>
                                          </p:stCondLst>
                                        </p:cTn>
                                        <p:tgtEl>
                                          <p:spTgt spid="3076"/>
                                        </p:tgtEl>
                                      </p:cBhvr>
                                      <p:to x="100000" y="60000"/>
                                    </p:animScale>
                                    <p:animScale>
                                      <p:cBhvr>
                                        <p:cTn id="18" dur="166" decel="50000">
                                          <p:stCondLst>
                                            <p:cond delay="676"/>
                                          </p:stCondLst>
                                        </p:cTn>
                                        <p:tgtEl>
                                          <p:spTgt spid="3076"/>
                                        </p:tgtEl>
                                      </p:cBhvr>
                                      <p:to x="100000" y="100000"/>
                                    </p:animScale>
                                    <p:animScale>
                                      <p:cBhvr>
                                        <p:cTn id="19" dur="26">
                                          <p:stCondLst>
                                            <p:cond delay="1312"/>
                                          </p:stCondLst>
                                        </p:cTn>
                                        <p:tgtEl>
                                          <p:spTgt spid="3076"/>
                                        </p:tgtEl>
                                      </p:cBhvr>
                                      <p:to x="100000" y="80000"/>
                                    </p:animScale>
                                    <p:animScale>
                                      <p:cBhvr>
                                        <p:cTn id="20" dur="166" decel="50000">
                                          <p:stCondLst>
                                            <p:cond delay="1338"/>
                                          </p:stCondLst>
                                        </p:cTn>
                                        <p:tgtEl>
                                          <p:spTgt spid="3076"/>
                                        </p:tgtEl>
                                      </p:cBhvr>
                                      <p:to x="100000" y="100000"/>
                                    </p:animScale>
                                    <p:animScale>
                                      <p:cBhvr>
                                        <p:cTn id="21" dur="26">
                                          <p:stCondLst>
                                            <p:cond delay="1642"/>
                                          </p:stCondLst>
                                        </p:cTn>
                                        <p:tgtEl>
                                          <p:spTgt spid="3076"/>
                                        </p:tgtEl>
                                      </p:cBhvr>
                                      <p:to x="100000" y="90000"/>
                                    </p:animScale>
                                    <p:animScale>
                                      <p:cBhvr>
                                        <p:cTn id="22" dur="166" decel="50000">
                                          <p:stCondLst>
                                            <p:cond delay="1668"/>
                                          </p:stCondLst>
                                        </p:cTn>
                                        <p:tgtEl>
                                          <p:spTgt spid="3076"/>
                                        </p:tgtEl>
                                      </p:cBhvr>
                                      <p:to x="100000" y="100000"/>
                                    </p:animScale>
                                    <p:animScale>
                                      <p:cBhvr>
                                        <p:cTn id="23" dur="26">
                                          <p:stCondLst>
                                            <p:cond delay="1808"/>
                                          </p:stCondLst>
                                        </p:cTn>
                                        <p:tgtEl>
                                          <p:spTgt spid="3076"/>
                                        </p:tgtEl>
                                      </p:cBhvr>
                                      <p:to x="100000" y="95000"/>
                                    </p:animScale>
                                    <p:animScale>
                                      <p:cBhvr>
                                        <p:cTn id="24" dur="166" decel="50000">
                                          <p:stCondLst>
                                            <p:cond delay="1834"/>
                                          </p:stCondLst>
                                        </p:cTn>
                                        <p:tgtEl>
                                          <p:spTgt spid="3076"/>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heel(1)">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077"/>
                                        </p:tgtEl>
                                        <p:attrNameLst>
                                          <p:attrName>style.visibility</p:attrName>
                                        </p:attrNameLst>
                                      </p:cBhvr>
                                      <p:to>
                                        <p:strVal val="visible"/>
                                      </p:to>
                                    </p:set>
                                    <p:animEffect transition="in" filter="fade">
                                      <p:cBhvr>
                                        <p:cTn id="34" dur="1000"/>
                                        <p:tgtEl>
                                          <p:spTgt spid="3077"/>
                                        </p:tgtEl>
                                      </p:cBhvr>
                                    </p:animEffect>
                                    <p:anim calcmode="lin" valueType="num">
                                      <p:cBhvr>
                                        <p:cTn id="35" dur="1000" fill="hold"/>
                                        <p:tgtEl>
                                          <p:spTgt spid="3077"/>
                                        </p:tgtEl>
                                        <p:attrNameLst>
                                          <p:attrName>ppt_x</p:attrName>
                                        </p:attrNameLst>
                                      </p:cBhvr>
                                      <p:tavLst>
                                        <p:tav tm="0">
                                          <p:val>
                                            <p:strVal val="#ppt_x"/>
                                          </p:val>
                                        </p:tav>
                                        <p:tav tm="100000">
                                          <p:val>
                                            <p:strVal val="#ppt_x"/>
                                          </p:val>
                                        </p:tav>
                                      </p:tavLst>
                                    </p:anim>
                                    <p:anim calcmode="lin" valueType="num">
                                      <p:cBhvr>
                                        <p:cTn id="36" dur="1000" fill="hold"/>
                                        <p:tgtEl>
                                          <p:spTgt spid="30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6" grpId="0"/>
      <p:bldP spid="307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755650" y="620713"/>
            <a:ext cx="7924800" cy="1143000"/>
          </a:xfrm>
        </p:spPr>
        <p:txBody>
          <a:bodyPr/>
          <a:lstStyle/>
          <a:p>
            <a:pPr algn="ctr" eaLnBrk="1" hangingPunct="1">
              <a:defRPr/>
            </a:pPr>
            <a:r>
              <a:rPr lang="es-ES" dirty="0" smtClean="0">
                <a:solidFill>
                  <a:schemeClr val="accent6">
                    <a:lumMod val="75000"/>
                  </a:schemeClr>
                </a:solidFill>
              </a:rPr>
              <a:t>Niveles de Medición</a:t>
            </a:r>
          </a:p>
        </p:txBody>
      </p:sp>
      <p:sp>
        <p:nvSpPr>
          <p:cNvPr id="2" name="Marcador de fecha 1"/>
          <p:cNvSpPr>
            <a:spLocks noGrp="1"/>
          </p:cNvSpPr>
          <p:nvPr>
            <p:ph type="dt" sz="half" idx="10"/>
          </p:nvPr>
        </p:nvSpPr>
        <p:spPr/>
        <p:txBody>
          <a:bodyPr/>
          <a:lstStyle/>
          <a:p>
            <a:pPr>
              <a:defRPr/>
            </a:pPr>
            <a:fld id="{D535C3E9-653D-4818-9580-9A449E51A695}"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10</a:t>
            </a:fld>
            <a:endParaRPr lang="es-ES"/>
          </a:p>
        </p:txBody>
      </p:sp>
      <p:sp>
        <p:nvSpPr>
          <p:cNvPr id="12291" name="Text Box 5"/>
          <p:cNvSpPr txBox="1">
            <a:spLocks noChangeArrowheads="1"/>
          </p:cNvSpPr>
          <p:nvPr/>
        </p:nvSpPr>
        <p:spPr bwMode="auto">
          <a:xfrm>
            <a:off x="680024" y="1556792"/>
            <a:ext cx="8137525" cy="423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sz="3200" b="1" dirty="0"/>
              <a:t>Nominal</a:t>
            </a:r>
            <a:r>
              <a:rPr lang="es-ES" sz="3200" dirty="0"/>
              <a:t>: </a:t>
            </a:r>
            <a:r>
              <a:rPr lang="es-ES" sz="3200" dirty="0">
                <a:solidFill>
                  <a:srgbClr val="00B0F0"/>
                </a:solidFill>
              </a:rPr>
              <a:t>Contar</a:t>
            </a:r>
            <a:r>
              <a:rPr lang="es-ES" sz="3200" dirty="0"/>
              <a:t>.</a:t>
            </a:r>
          </a:p>
          <a:p>
            <a:pPr algn="just" eaLnBrk="1" hangingPunct="1">
              <a:spcBef>
                <a:spcPct val="50000"/>
              </a:spcBef>
            </a:pPr>
            <a:r>
              <a:rPr lang="es-ES" sz="3200" b="1" dirty="0"/>
              <a:t>Ordinal</a:t>
            </a:r>
            <a:r>
              <a:rPr lang="es-ES" sz="3200" dirty="0"/>
              <a:t>: La </a:t>
            </a:r>
            <a:r>
              <a:rPr lang="es-ES" sz="3200" dirty="0">
                <a:solidFill>
                  <a:srgbClr val="00B0F0"/>
                </a:solidFill>
              </a:rPr>
              <a:t>anterior</a:t>
            </a:r>
            <a:r>
              <a:rPr lang="es-ES" sz="3200" dirty="0"/>
              <a:t> más: permite </a:t>
            </a:r>
            <a:r>
              <a:rPr lang="es-ES" sz="3200" dirty="0">
                <a:solidFill>
                  <a:schemeClr val="accent5">
                    <a:lumMod val="50000"/>
                  </a:schemeClr>
                </a:solidFill>
              </a:rPr>
              <a:t>ordenar</a:t>
            </a:r>
            <a:r>
              <a:rPr lang="es-ES" sz="3200" dirty="0"/>
              <a:t>.</a:t>
            </a:r>
          </a:p>
          <a:p>
            <a:pPr algn="just" eaLnBrk="1" hangingPunct="1">
              <a:spcBef>
                <a:spcPct val="50000"/>
              </a:spcBef>
            </a:pPr>
            <a:r>
              <a:rPr lang="es-ES" sz="3200" b="1" dirty="0"/>
              <a:t>Intervalo</a:t>
            </a:r>
            <a:r>
              <a:rPr lang="es-ES" sz="3200" dirty="0"/>
              <a:t>: </a:t>
            </a:r>
            <a:r>
              <a:rPr lang="es-ES" sz="3200" dirty="0">
                <a:solidFill>
                  <a:srgbClr val="009900"/>
                </a:solidFill>
              </a:rPr>
              <a:t>Las anteriores </a:t>
            </a:r>
            <a:r>
              <a:rPr lang="es-ES" sz="3200" dirty="0"/>
              <a:t>más: </a:t>
            </a:r>
            <a:r>
              <a:rPr lang="es-ES" sz="3200" dirty="0" smtClean="0"/>
              <a:t>intervalos </a:t>
            </a:r>
            <a:r>
              <a:rPr lang="es-ES" sz="3200" dirty="0"/>
              <a:t>iguales, permite </a:t>
            </a:r>
            <a:r>
              <a:rPr lang="es-ES" sz="3200" dirty="0">
                <a:solidFill>
                  <a:srgbClr val="FF0000"/>
                </a:solidFill>
              </a:rPr>
              <a:t>realizar operaciones aritméticas</a:t>
            </a:r>
            <a:r>
              <a:rPr lang="es-ES" sz="3200" dirty="0"/>
              <a:t>.</a:t>
            </a:r>
          </a:p>
          <a:p>
            <a:pPr algn="just" eaLnBrk="1" hangingPunct="1">
              <a:spcBef>
                <a:spcPct val="50000"/>
              </a:spcBef>
            </a:pPr>
            <a:r>
              <a:rPr lang="es-ES" sz="3200" b="1" dirty="0"/>
              <a:t>Razón</a:t>
            </a:r>
            <a:r>
              <a:rPr lang="es-ES" sz="3200" dirty="0"/>
              <a:t>: </a:t>
            </a:r>
            <a:r>
              <a:rPr lang="es-ES" sz="3200" dirty="0">
                <a:solidFill>
                  <a:srgbClr val="FF0000"/>
                </a:solidFill>
              </a:rPr>
              <a:t>Las anteriores </a:t>
            </a:r>
            <a:r>
              <a:rPr lang="es-ES" sz="3200" dirty="0"/>
              <a:t>más: </a:t>
            </a:r>
            <a:r>
              <a:rPr lang="es-ES" sz="3200" dirty="0">
                <a:solidFill>
                  <a:srgbClr val="0046D2"/>
                </a:solidFill>
              </a:rPr>
              <a:t>el cero absoluto</a:t>
            </a:r>
            <a:r>
              <a:rPr lang="es-ES" sz="3200" dirty="0"/>
              <a:t>.</a:t>
            </a:r>
          </a:p>
        </p:txBody>
      </p:sp>
    </p:spTree>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p:txBody>
          <a:bodyPr/>
          <a:lstStyle/>
          <a:p>
            <a:pPr algn="ctr"/>
            <a:r>
              <a:rPr lang="es-VE" dirty="0" smtClean="0">
                <a:solidFill>
                  <a:srgbClr val="00B050"/>
                </a:solidFill>
              </a:rPr>
              <a:t>Elementos de la Teoría Clásica de Medición</a:t>
            </a:r>
            <a:endParaRPr lang="es-ES" dirty="0" smtClean="0">
              <a:solidFill>
                <a:srgbClr val="00B050"/>
              </a:solidFill>
            </a:endParaRPr>
          </a:p>
        </p:txBody>
      </p:sp>
      <p:sp>
        <p:nvSpPr>
          <p:cNvPr id="13315" name="2 Marcador de contenido"/>
          <p:cNvSpPr>
            <a:spLocks noGrp="1"/>
          </p:cNvSpPr>
          <p:nvPr>
            <p:ph idx="1"/>
          </p:nvPr>
        </p:nvSpPr>
        <p:spPr>
          <a:xfrm>
            <a:off x="838200" y="2362200"/>
            <a:ext cx="7693025" cy="4235450"/>
          </a:xfrm>
        </p:spPr>
        <p:txBody>
          <a:bodyPr/>
          <a:lstStyle/>
          <a:p>
            <a:pPr algn="just"/>
            <a:r>
              <a:rPr lang="es-VE" b="1" dirty="0" smtClean="0"/>
              <a:t>Toda medición que hacemos de un objeto o variable lleva implícito un error.</a:t>
            </a:r>
          </a:p>
          <a:p>
            <a:pPr algn="just"/>
            <a:r>
              <a:rPr lang="es-VE" b="1" dirty="0" smtClean="0"/>
              <a:t>Por lo tanto, el cuantun de la medición se puede expresar en una ecuación compuesta por dos elementos: medición verdadera y medición de error.</a:t>
            </a:r>
          </a:p>
          <a:p>
            <a:pPr algn="ctr">
              <a:buFont typeface="Wingdings" panose="05000000000000000000" pitchFamily="2" charset="2"/>
              <a:buNone/>
            </a:pPr>
            <a:r>
              <a:rPr lang="es-VE" b="1" dirty="0" smtClean="0">
                <a:solidFill>
                  <a:srgbClr val="FF0000"/>
                </a:solidFill>
              </a:rPr>
              <a:t>(1)</a:t>
            </a:r>
            <a:r>
              <a:rPr lang="es-VE" b="1" dirty="0" smtClean="0"/>
              <a:t>  </a:t>
            </a:r>
            <a:r>
              <a:rPr lang="es-VE" b="1" dirty="0" err="1" smtClean="0"/>
              <a:t>X</a:t>
            </a:r>
            <a:r>
              <a:rPr lang="es-VE" b="1" baseline="-25000" dirty="0" err="1" smtClean="0"/>
              <a:t>t</a:t>
            </a:r>
            <a:r>
              <a:rPr lang="es-VE" b="1" dirty="0" smtClean="0"/>
              <a:t>  =  X</a:t>
            </a:r>
            <a:r>
              <a:rPr lang="es-VE" b="1" baseline="-25000" dirty="0" smtClean="0">
                <a:sym typeface="Symbol" panose="05050102010706020507" pitchFamily="18" charset="2"/>
              </a:rPr>
              <a:t></a:t>
            </a:r>
            <a:r>
              <a:rPr lang="es-VE" b="1" dirty="0" smtClean="0"/>
              <a:t>   +  X</a:t>
            </a:r>
            <a:r>
              <a:rPr lang="es-VE" b="1" baseline="-25000" dirty="0" smtClean="0"/>
              <a:t>e</a:t>
            </a:r>
            <a:endParaRPr lang="es-ES" b="1" dirty="0" smtClean="0"/>
          </a:p>
          <a:p>
            <a:pPr algn="ctr">
              <a:buFont typeface="Wingdings" panose="05000000000000000000" pitchFamily="2" charset="2"/>
              <a:buNone/>
            </a:pPr>
            <a:r>
              <a:rPr lang="es-VE" b="1" dirty="0" smtClean="0">
                <a:solidFill>
                  <a:srgbClr val="FF0000"/>
                </a:solidFill>
              </a:rPr>
              <a:t>(2)</a:t>
            </a:r>
            <a:r>
              <a:rPr lang="es-VE" b="1" dirty="0" smtClean="0"/>
              <a:t>  S</a:t>
            </a:r>
            <a:r>
              <a:rPr lang="es-VE" b="1" baseline="30000" dirty="0" smtClean="0"/>
              <a:t>2</a:t>
            </a:r>
            <a:r>
              <a:rPr lang="es-VE" b="1" dirty="0" smtClean="0"/>
              <a:t> =  S</a:t>
            </a:r>
            <a:r>
              <a:rPr lang="es-VE" b="1" baseline="30000" dirty="0" smtClean="0"/>
              <a:t>2</a:t>
            </a:r>
            <a:r>
              <a:rPr lang="es-VE" b="1" baseline="-25000" dirty="0" smtClean="0">
                <a:sym typeface="Symbol" panose="05050102010706020507" pitchFamily="18" charset="2"/>
              </a:rPr>
              <a:t></a:t>
            </a:r>
            <a:r>
              <a:rPr lang="es-VE" b="1" dirty="0" smtClean="0"/>
              <a:t>   + S</a:t>
            </a:r>
            <a:r>
              <a:rPr lang="es-VE" b="1" baseline="30000" dirty="0" smtClean="0"/>
              <a:t>2</a:t>
            </a:r>
            <a:r>
              <a:rPr lang="es-VE" b="1" baseline="-25000" dirty="0" smtClean="0"/>
              <a:t>e</a:t>
            </a:r>
            <a:r>
              <a:rPr lang="es-VE" b="1" dirty="0" smtClean="0"/>
              <a:t> </a:t>
            </a:r>
            <a:endParaRPr lang="es-ES" b="1" dirty="0" smtClean="0"/>
          </a:p>
          <a:p>
            <a:pPr algn="ctr">
              <a:buFont typeface="Wingdings" panose="05000000000000000000" pitchFamily="2" charset="2"/>
              <a:buNone/>
            </a:pPr>
            <a:endParaRPr lang="es-VE" b="1" dirty="0" smtClean="0"/>
          </a:p>
          <a:p>
            <a:pPr algn="ctr">
              <a:buFont typeface="Wingdings" panose="05000000000000000000" pitchFamily="2" charset="2"/>
              <a:buNone/>
            </a:pPr>
            <a:endParaRPr lang="es-ES" b="1" dirty="0" smtClean="0"/>
          </a:p>
          <a:p>
            <a:pPr algn="ctr">
              <a:buFont typeface="Wingdings" panose="05000000000000000000" pitchFamily="2" charset="2"/>
              <a:buNone/>
            </a:pPr>
            <a:r>
              <a:rPr lang="es-VE" b="1" dirty="0" smtClean="0"/>
              <a:t>    </a:t>
            </a:r>
            <a:endParaRPr lang="es-ES" b="1" dirty="0" smtClean="0"/>
          </a:p>
          <a:p>
            <a:pPr algn="ctr">
              <a:buFont typeface="Wingdings" panose="05000000000000000000" pitchFamily="2" charset="2"/>
              <a:buNone/>
            </a:pPr>
            <a:endParaRPr lang="es-VE" dirty="0" smtClean="0"/>
          </a:p>
        </p:txBody>
      </p:sp>
      <p:sp>
        <p:nvSpPr>
          <p:cNvPr id="2" name="Marcador de fecha 1"/>
          <p:cNvSpPr>
            <a:spLocks noGrp="1"/>
          </p:cNvSpPr>
          <p:nvPr>
            <p:ph type="dt" sz="half" idx="10"/>
          </p:nvPr>
        </p:nvSpPr>
        <p:spPr/>
        <p:txBody>
          <a:bodyPr/>
          <a:lstStyle/>
          <a:p>
            <a:pPr>
              <a:defRPr/>
            </a:pPr>
            <a:fld id="{E38B4403-0204-4E85-A32F-5AF4BAA3A891}"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11</a:t>
            </a:fld>
            <a:endParaRPr lang="es-ES"/>
          </a:p>
        </p:txBody>
      </p:sp>
    </p:spTree>
  </p:cSld>
  <p:clrMapOvr>
    <a:masterClrMapping/>
  </p:clrMapOvr>
  <p:transition>
    <p:pull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a:xfrm>
            <a:off x="762000" y="0"/>
            <a:ext cx="7924800" cy="1628775"/>
          </a:xfrm>
        </p:spPr>
        <p:txBody>
          <a:bodyPr>
            <a:normAutofit fontScale="90000"/>
          </a:bodyPr>
          <a:lstStyle/>
          <a:p>
            <a:pPr algn="ctr">
              <a:defRPr/>
            </a:pPr>
            <a:r>
              <a:rPr lang="es-VE" dirty="0" smtClean="0">
                <a:solidFill>
                  <a:srgbClr val="FF00FF"/>
                </a:solidFill>
              </a:rPr>
              <a:t>Parte II</a:t>
            </a:r>
            <a:r>
              <a:rPr lang="es-VE" dirty="0" smtClean="0">
                <a:solidFill>
                  <a:schemeClr val="accent6">
                    <a:lumMod val="75000"/>
                  </a:schemeClr>
                </a:solidFill>
              </a:rPr>
              <a:t/>
            </a:r>
            <a:br>
              <a:rPr lang="es-VE" dirty="0" smtClean="0">
                <a:solidFill>
                  <a:schemeClr val="accent6">
                    <a:lumMod val="75000"/>
                  </a:schemeClr>
                </a:solidFill>
              </a:rPr>
            </a:br>
            <a:r>
              <a:rPr lang="es-VE" dirty="0" smtClean="0">
                <a:solidFill>
                  <a:srgbClr val="009900"/>
                </a:solidFill>
              </a:rPr>
              <a:t>Cómo Construir un Instrumento de Medición</a:t>
            </a:r>
            <a:endParaRPr lang="es-ES" dirty="0" smtClean="0">
              <a:solidFill>
                <a:srgbClr val="009900"/>
              </a:solidFill>
            </a:endParaRPr>
          </a:p>
        </p:txBody>
      </p:sp>
      <p:sp>
        <p:nvSpPr>
          <p:cNvPr id="14339" name="2 Marcador de contenido"/>
          <p:cNvSpPr>
            <a:spLocks noGrp="1"/>
          </p:cNvSpPr>
          <p:nvPr>
            <p:ph idx="1"/>
          </p:nvPr>
        </p:nvSpPr>
        <p:spPr>
          <a:xfrm>
            <a:off x="671513" y="2204864"/>
            <a:ext cx="7693025" cy="3724275"/>
          </a:xfrm>
        </p:spPr>
        <p:txBody>
          <a:bodyPr/>
          <a:lstStyle/>
          <a:p>
            <a:r>
              <a:rPr lang="es-VE" b="1" dirty="0" smtClean="0"/>
              <a:t>Matriz de Operacionalización</a:t>
            </a:r>
          </a:p>
          <a:p>
            <a:r>
              <a:rPr lang="es-VE" b="1" dirty="0" smtClean="0"/>
              <a:t>Crear primera versión</a:t>
            </a:r>
          </a:p>
          <a:p>
            <a:r>
              <a:rPr lang="es-VE" b="1" dirty="0" smtClean="0"/>
              <a:t>Validez de contenido</a:t>
            </a:r>
          </a:p>
          <a:p>
            <a:r>
              <a:rPr lang="es-VE" b="1" dirty="0" smtClean="0"/>
              <a:t>Prueba de campo</a:t>
            </a:r>
          </a:p>
          <a:p>
            <a:r>
              <a:rPr lang="es-VE" b="1" dirty="0" smtClean="0"/>
              <a:t>Análisis de Ítems</a:t>
            </a:r>
          </a:p>
          <a:p>
            <a:r>
              <a:rPr lang="es-VE" b="1" dirty="0" smtClean="0"/>
              <a:t>Validez de Consistencia Interna</a:t>
            </a:r>
          </a:p>
          <a:p>
            <a:r>
              <a:rPr lang="es-VE" b="1" dirty="0" smtClean="0"/>
              <a:t>Confiabilidad</a:t>
            </a:r>
          </a:p>
          <a:p>
            <a:pPr>
              <a:buFont typeface="Wingdings" panose="05000000000000000000" pitchFamily="2" charset="2"/>
              <a:buNone/>
            </a:pPr>
            <a:endParaRPr lang="es-ES" dirty="0" smtClean="0"/>
          </a:p>
        </p:txBody>
      </p:sp>
      <p:sp>
        <p:nvSpPr>
          <p:cNvPr id="2" name="Marcador de fecha 1"/>
          <p:cNvSpPr>
            <a:spLocks noGrp="1"/>
          </p:cNvSpPr>
          <p:nvPr>
            <p:ph type="dt" sz="half" idx="10"/>
          </p:nvPr>
        </p:nvSpPr>
        <p:spPr/>
        <p:txBody>
          <a:bodyPr/>
          <a:lstStyle/>
          <a:p>
            <a:pPr>
              <a:defRPr/>
            </a:pPr>
            <a:fld id="{0ACA43FB-11A2-42B4-858F-D8D8BBB59599}"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12</a:t>
            </a:fld>
            <a:endParaRPr lang="es-ES"/>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ipe(down)">
                                      <p:cBhvr>
                                        <p:cTn id="7" dur="580">
                                          <p:stCondLst>
                                            <p:cond delay="0"/>
                                          </p:stCondLst>
                                        </p:cTn>
                                        <p:tgtEl>
                                          <p:spTgt spid="12290"/>
                                        </p:tgtEl>
                                      </p:cBhvr>
                                    </p:animEffect>
                                    <p:anim calcmode="lin" valueType="num">
                                      <p:cBhvr>
                                        <p:cTn id="8" dur="1822" tmFilter="0,0; 0.14,0.36; 0.43,0.73; 0.71,0.91; 1.0,1.0">
                                          <p:stCondLst>
                                            <p:cond delay="0"/>
                                          </p:stCondLst>
                                        </p:cTn>
                                        <p:tgtEl>
                                          <p:spTgt spid="1229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29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29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29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290"/>
                                        </p:tgtEl>
                                        <p:attrNameLst>
                                          <p:attrName>ppt_y</p:attrName>
                                        </p:attrNameLst>
                                      </p:cBhvr>
                                      <p:tavLst>
                                        <p:tav tm="0" fmla="#ppt_y-sin(pi*$)/81">
                                          <p:val>
                                            <p:fltVal val="0"/>
                                          </p:val>
                                        </p:tav>
                                        <p:tav tm="100000">
                                          <p:val>
                                            <p:fltVal val="1"/>
                                          </p:val>
                                        </p:tav>
                                      </p:tavLst>
                                    </p:anim>
                                    <p:animScale>
                                      <p:cBhvr>
                                        <p:cTn id="13" dur="26">
                                          <p:stCondLst>
                                            <p:cond delay="650"/>
                                          </p:stCondLst>
                                        </p:cTn>
                                        <p:tgtEl>
                                          <p:spTgt spid="12290"/>
                                        </p:tgtEl>
                                      </p:cBhvr>
                                      <p:to x="100000" y="60000"/>
                                    </p:animScale>
                                    <p:animScale>
                                      <p:cBhvr>
                                        <p:cTn id="14" dur="166" decel="50000">
                                          <p:stCondLst>
                                            <p:cond delay="676"/>
                                          </p:stCondLst>
                                        </p:cTn>
                                        <p:tgtEl>
                                          <p:spTgt spid="12290"/>
                                        </p:tgtEl>
                                      </p:cBhvr>
                                      <p:to x="100000" y="100000"/>
                                    </p:animScale>
                                    <p:animScale>
                                      <p:cBhvr>
                                        <p:cTn id="15" dur="26">
                                          <p:stCondLst>
                                            <p:cond delay="1312"/>
                                          </p:stCondLst>
                                        </p:cTn>
                                        <p:tgtEl>
                                          <p:spTgt spid="12290"/>
                                        </p:tgtEl>
                                      </p:cBhvr>
                                      <p:to x="100000" y="80000"/>
                                    </p:animScale>
                                    <p:animScale>
                                      <p:cBhvr>
                                        <p:cTn id="16" dur="166" decel="50000">
                                          <p:stCondLst>
                                            <p:cond delay="1338"/>
                                          </p:stCondLst>
                                        </p:cTn>
                                        <p:tgtEl>
                                          <p:spTgt spid="12290"/>
                                        </p:tgtEl>
                                      </p:cBhvr>
                                      <p:to x="100000" y="100000"/>
                                    </p:animScale>
                                    <p:animScale>
                                      <p:cBhvr>
                                        <p:cTn id="17" dur="26">
                                          <p:stCondLst>
                                            <p:cond delay="1642"/>
                                          </p:stCondLst>
                                        </p:cTn>
                                        <p:tgtEl>
                                          <p:spTgt spid="12290"/>
                                        </p:tgtEl>
                                      </p:cBhvr>
                                      <p:to x="100000" y="90000"/>
                                    </p:animScale>
                                    <p:animScale>
                                      <p:cBhvr>
                                        <p:cTn id="18" dur="166" decel="50000">
                                          <p:stCondLst>
                                            <p:cond delay="1668"/>
                                          </p:stCondLst>
                                        </p:cTn>
                                        <p:tgtEl>
                                          <p:spTgt spid="12290"/>
                                        </p:tgtEl>
                                      </p:cBhvr>
                                      <p:to x="100000" y="100000"/>
                                    </p:animScale>
                                    <p:animScale>
                                      <p:cBhvr>
                                        <p:cTn id="19" dur="26">
                                          <p:stCondLst>
                                            <p:cond delay="1808"/>
                                          </p:stCondLst>
                                        </p:cTn>
                                        <p:tgtEl>
                                          <p:spTgt spid="12290"/>
                                        </p:tgtEl>
                                      </p:cBhvr>
                                      <p:to x="100000" y="95000"/>
                                    </p:animScale>
                                    <p:animScale>
                                      <p:cBhvr>
                                        <p:cTn id="20" dur="166" decel="50000">
                                          <p:stCondLst>
                                            <p:cond delay="1834"/>
                                          </p:stCondLst>
                                        </p:cTn>
                                        <p:tgtEl>
                                          <p:spTgt spid="1229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defRPr/>
            </a:pPr>
            <a:r>
              <a:rPr lang="es-VE" dirty="0" smtClean="0">
                <a:solidFill>
                  <a:schemeClr val="accent6">
                    <a:lumMod val="75000"/>
                  </a:schemeClr>
                </a:solidFill>
              </a:rPr>
              <a:t>Ejemplo de Construcción de una Prueba</a:t>
            </a:r>
            <a:endParaRPr lang="es-ES" dirty="0">
              <a:solidFill>
                <a:schemeClr val="accent6">
                  <a:lumMod val="75000"/>
                </a:schemeClr>
              </a:solidFill>
            </a:endParaRPr>
          </a:p>
        </p:txBody>
      </p:sp>
      <p:sp>
        <p:nvSpPr>
          <p:cNvPr id="3" name="2 Marcador de contenido"/>
          <p:cNvSpPr>
            <a:spLocks noGrp="1"/>
          </p:cNvSpPr>
          <p:nvPr>
            <p:ph idx="1"/>
          </p:nvPr>
        </p:nvSpPr>
        <p:spPr>
          <a:xfrm>
            <a:off x="377825" y="1896587"/>
            <a:ext cx="7693025" cy="3724275"/>
          </a:xfrm>
        </p:spPr>
        <p:txBody>
          <a:bodyPr/>
          <a:lstStyle/>
          <a:p>
            <a:pPr algn="ctr">
              <a:buFont typeface="Wingdings" panose="05000000000000000000" pitchFamily="2" charset="2"/>
              <a:buNone/>
              <a:defRPr/>
            </a:pPr>
            <a:endParaRPr lang="es-VE" sz="3200" b="1" dirty="0" smtClean="0">
              <a:solidFill>
                <a:srgbClr val="003399"/>
              </a:solidFill>
            </a:endParaRPr>
          </a:p>
          <a:p>
            <a:pPr algn="ctr">
              <a:buFont typeface="Wingdings" panose="05000000000000000000" pitchFamily="2" charset="2"/>
              <a:buNone/>
              <a:defRPr/>
            </a:pPr>
            <a:r>
              <a:rPr lang="es-VE" sz="3200" b="1" dirty="0" smtClean="0">
                <a:solidFill>
                  <a:schemeClr val="tx1"/>
                </a:solidFill>
              </a:rPr>
              <a:t>Tipos de Pruebas</a:t>
            </a:r>
          </a:p>
          <a:p>
            <a:pPr algn="ctr">
              <a:buFont typeface="Wingdings" panose="05000000000000000000" pitchFamily="2" charset="2"/>
              <a:buNone/>
              <a:defRPr/>
            </a:pPr>
            <a:endParaRPr lang="es-VE" sz="3200" b="1" dirty="0" smtClean="0"/>
          </a:p>
          <a:p>
            <a:pPr algn="ctr">
              <a:buFont typeface="Wingdings" panose="05000000000000000000" pitchFamily="2" charset="2"/>
              <a:buNone/>
              <a:defRPr/>
            </a:pPr>
            <a:r>
              <a:rPr lang="es-VE" sz="3200" b="1" dirty="0" smtClean="0">
                <a:solidFill>
                  <a:srgbClr val="0046D2"/>
                </a:solidFill>
              </a:rPr>
              <a:t>Inteligencia</a:t>
            </a:r>
          </a:p>
          <a:p>
            <a:pPr algn="ctr">
              <a:buFont typeface="Wingdings" panose="05000000000000000000" pitchFamily="2" charset="2"/>
              <a:buNone/>
              <a:defRPr/>
            </a:pPr>
            <a:r>
              <a:rPr lang="es-VE" sz="3200" b="1" dirty="0" smtClean="0">
                <a:solidFill>
                  <a:schemeClr val="accent6">
                    <a:lumMod val="50000"/>
                  </a:schemeClr>
                </a:solidFill>
              </a:rPr>
              <a:t>Aptitud</a:t>
            </a:r>
          </a:p>
          <a:p>
            <a:pPr algn="ctr">
              <a:buFont typeface="Wingdings" panose="05000000000000000000" pitchFamily="2" charset="2"/>
              <a:buNone/>
              <a:defRPr/>
            </a:pPr>
            <a:r>
              <a:rPr lang="es-VE" sz="3200" b="1" dirty="0" smtClean="0">
                <a:solidFill>
                  <a:srgbClr val="000066"/>
                </a:solidFill>
              </a:rPr>
              <a:t>Conocimiento</a:t>
            </a:r>
            <a:endParaRPr lang="es-ES" sz="3200" b="1" dirty="0">
              <a:solidFill>
                <a:srgbClr val="000066"/>
              </a:solidFill>
            </a:endParaRPr>
          </a:p>
        </p:txBody>
      </p:sp>
      <p:sp>
        <p:nvSpPr>
          <p:cNvPr id="4" name="Marcador de fecha 3"/>
          <p:cNvSpPr>
            <a:spLocks noGrp="1"/>
          </p:cNvSpPr>
          <p:nvPr>
            <p:ph type="dt" sz="half" idx="10"/>
          </p:nvPr>
        </p:nvSpPr>
        <p:spPr/>
        <p:txBody>
          <a:bodyPr/>
          <a:lstStyle/>
          <a:p>
            <a:pPr>
              <a:defRPr/>
            </a:pPr>
            <a:fld id="{43E81275-4C06-4BB7-8AAB-1956EFCBC2EF}" type="datetime1">
              <a:rPr lang="es-ES" smtClean="0"/>
              <a:t>03/11/2014</a:t>
            </a:fld>
            <a:endParaRPr lang="es-ES"/>
          </a:p>
        </p:txBody>
      </p:sp>
      <p:sp>
        <p:nvSpPr>
          <p:cNvPr id="5" name="Marcador de pie de página 4"/>
          <p:cNvSpPr>
            <a:spLocks noGrp="1"/>
          </p:cNvSpPr>
          <p:nvPr>
            <p:ph type="ftr" sz="quarter" idx="11"/>
          </p:nvPr>
        </p:nvSpPr>
        <p:spPr/>
        <p:txBody>
          <a:bodyPr/>
          <a:lstStyle/>
          <a:p>
            <a:pPr>
              <a:defRPr/>
            </a:pPr>
            <a:r>
              <a:rPr lang="pt-BR" smtClean="0"/>
              <a:t>CPCC. Yónel Chocano Figueroa.   DOCENTE UNHEVAL</a:t>
            </a:r>
            <a:endParaRPr lang="es-ES"/>
          </a:p>
        </p:txBody>
      </p:sp>
      <p:sp>
        <p:nvSpPr>
          <p:cNvPr id="6" name="Marcador de número de diapositiva 5"/>
          <p:cNvSpPr>
            <a:spLocks noGrp="1"/>
          </p:cNvSpPr>
          <p:nvPr>
            <p:ph type="sldNum" sz="quarter" idx="12"/>
          </p:nvPr>
        </p:nvSpPr>
        <p:spPr/>
        <p:txBody>
          <a:bodyPr/>
          <a:lstStyle/>
          <a:p>
            <a:fld id="{A8A74DFE-3EB9-48C7-8AF1-06A8E80102D0}" type="slidenum">
              <a:rPr lang="es-ES" smtClean="0"/>
              <a:pPr/>
              <a:t>13</a:t>
            </a:fld>
            <a:endParaRPr lang="es-ES"/>
          </a:p>
        </p:txBody>
      </p:sp>
    </p:spTree>
  </p:cSld>
  <p:clrMapOvr>
    <a:masterClrMapping/>
  </p:clrMapOvr>
  <p:transition>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755650" y="765175"/>
            <a:ext cx="7924800" cy="1079500"/>
          </a:xfrm>
        </p:spPr>
        <p:txBody>
          <a:bodyPr>
            <a:normAutofit/>
          </a:bodyPr>
          <a:lstStyle/>
          <a:p>
            <a:pPr algn="ctr" eaLnBrk="1" hangingPunct="1">
              <a:defRPr/>
            </a:pPr>
            <a:r>
              <a:rPr lang="es-ES" sz="3200" dirty="0" smtClean="0">
                <a:solidFill>
                  <a:schemeClr val="accent6">
                    <a:lumMod val="50000"/>
                  </a:schemeClr>
                </a:solidFill>
              </a:rPr>
              <a:t>Matriz de Operacionalización</a:t>
            </a:r>
            <a:br>
              <a:rPr lang="es-ES" sz="3200" dirty="0" smtClean="0">
                <a:solidFill>
                  <a:schemeClr val="accent6">
                    <a:lumMod val="50000"/>
                  </a:schemeClr>
                </a:solidFill>
              </a:rPr>
            </a:br>
            <a:r>
              <a:rPr lang="es-ES" sz="3200" dirty="0" smtClean="0">
                <a:solidFill>
                  <a:schemeClr val="accent6">
                    <a:lumMod val="50000"/>
                  </a:schemeClr>
                </a:solidFill>
              </a:rPr>
              <a:t>(PAA)</a:t>
            </a:r>
          </a:p>
        </p:txBody>
      </p:sp>
      <p:graphicFrame>
        <p:nvGraphicFramePr>
          <p:cNvPr id="215087" name="Group 47"/>
          <p:cNvGraphicFramePr>
            <a:graphicFrameLocks noGrp="1"/>
          </p:cNvGraphicFramePr>
          <p:nvPr>
            <p:ph type="tbl" idx="1"/>
            <p:extLst>
              <p:ext uri="{D42A27DB-BD31-4B8C-83A1-F6EECF244321}">
                <p14:modId xmlns:p14="http://schemas.microsoft.com/office/powerpoint/2010/main" val="1136307191"/>
              </p:ext>
            </p:extLst>
          </p:nvPr>
        </p:nvGraphicFramePr>
        <p:xfrm>
          <a:off x="900113" y="2636838"/>
          <a:ext cx="7993063" cy="3240087"/>
        </p:xfrm>
        <a:graphic>
          <a:graphicData uri="http://schemas.openxmlformats.org/drawingml/2006/table">
            <a:tbl>
              <a:tblPr/>
              <a:tblGrid>
                <a:gridCol w="1303338"/>
                <a:gridCol w="2297112"/>
                <a:gridCol w="1800225"/>
                <a:gridCol w="1512888"/>
                <a:gridCol w="1079500"/>
              </a:tblGrid>
              <a:tr h="9032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s-ES" sz="2000" b="0" i="0" u="none" strike="noStrike" cap="none" normalizeH="0" baseline="0" dirty="0" smtClean="0">
                          <a:ln>
                            <a:noFill/>
                          </a:ln>
                          <a:solidFill>
                            <a:srgbClr val="0046D2"/>
                          </a:solidFill>
                          <a:effectLst/>
                          <a:latin typeface="Arial" charset="0"/>
                        </a:rPr>
                        <a:t>Propósito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s-ES" sz="2000" b="0" i="0" u="none" strike="noStrike" cap="none" normalizeH="0" baseline="0" smtClean="0">
                          <a:ln>
                            <a:noFill/>
                          </a:ln>
                          <a:solidFill>
                            <a:srgbClr val="0046D2"/>
                          </a:solidFill>
                          <a:effectLst/>
                          <a:latin typeface="Arial" charset="0"/>
                        </a:rPr>
                        <a:t>Conceptualización del Constructo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s-ES" sz="2000" b="0" i="0" u="none" strike="noStrike" cap="none" normalizeH="0" baseline="0" smtClean="0">
                          <a:ln>
                            <a:noFill/>
                          </a:ln>
                          <a:solidFill>
                            <a:srgbClr val="0046D2"/>
                          </a:solidFill>
                          <a:effectLst/>
                          <a:latin typeface="Arial" charset="0"/>
                        </a:rPr>
                        <a:t>Dimensiones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s-ES" sz="2000" b="0" i="0" u="none" strike="noStrike" cap="none" normalizeH="0" baseline="0" smtClean="0">
                          <a:ln>
                            <a:noFill/>
                          </a:ln>
                          <a:solidFill>
                            <a:srgbClr val="0046D2"/>
                          </a:solidFill>
                          <a:effectLst/>
                          <a:latin typeface="Arial" charset="0"/>
                        </a:rPr>
                        <a:t>Indicadores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s-ES" sz="2000" b="0" i="0" u="none" strike="noStrike" cap="none" normalizeH="0" baseline="0" dirty="0" smtClean="0">
                          <a:ln>
                            <a:noFill/>
                          </a:ln>
                          <a:solidFill>
                            <a:srgbClr val="0046D2"/>
                          </a:solidFill>
                          <a:effectLst/>
                          <a:latin typeface="Arial" charset="0"/>
                        </a:rPr>
                        <a:t>Ítems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r>
              <a:tr h="233679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s-ES" sz="2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s-E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s-E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s-E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s-E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r>
            </a:tbl>
          </a:graphicData>
        </a:graphic>
      </p:graphicFrame>
      <p:sp>
        <p:nvSpPr>
          <p:cNvPr id="2" name="Marcador de fecha 1"/>
          <p:cNvSpPr>
            <a:spLocks noGrp="1"/>
          </p:cNvSpPr>
          <p:nvPr>
            <p:ph type="dt" sz="half" idx="10"/>
          </p:nvPr>
        </p:nvSpPr>
        <p:spPr/>
        <p:txBody>
          <a:bodyPr/>
          <a:lstStyle/>
          <a:p>
            <a:pPr>
              <a:defRPr/>
            </a:pPr>
            <a:fld id="{A70C0251-C203-468A-9B49-8FEE6EBCFC13}"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77A7DA7E-83EF-4AF1-995E-B6A0F5783D5D}" type="slidenum">
              <a:rPr lang="es-ES" smtClean="0"/>
              <a:pPr/>
              <a:t>14</a:t>
            </a:fld>
            <a:endParaRPr lang="es-ES"/>
          </a:p>
        </p:txBody>
      </p:sp>
    </p:spTree>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a:xfrm>
            <a:off x="755650" y="476250"/>
            <a:ext cx="7924800" cy="1143000"/>
          </a:xfrm>
        </p:spPr>
        <p:txBody>
          <a:bodyPr/>
          <a:lstStyle/>
          <a:p>
            <a:pPr algn="ctr"/>
            <a:r>
              <a:rPr lang="es-VE" sz="3200" smtClean="0"/>
              <a:t>Tabla de Especificaciones</a:t>
            </a:r>
            <a:endParaRPr lang="es-ES" sz="3200" smtClean="0"/>
          </a:p>
        </p:txBody>
      </p:sp>
      <p:graphicFrame>
        <p:nvGraphicFramePr>
          <p:cNvPr id="6" name="5 Marcador de tabla"/>
          <p:cNvGraphicFramePr>
            <a:graphicFrameLocks noGrp="1"/>
          </p:cNvGraphicFramePr>
          <p:nvPr>
            <p:ph type="tbl" idx="1"/>
            <p:extLst>
              <p:ext uri="{D42A27DB-BD31-4B8C-83A1-F6EECF244321}">
                <p14:modId xmlns:p14="http://schemas.microsoft.com/office/powerpoint/2010/main" val="2885958826"/>
              </p:ext>
            </p:extLst>
          </p:nvPr>
        </p:nvGraphicFramePr>
        <p:xfrm>
          <a:off x="758824" y="1619250"/>
          <a:ext cx="7921626" cy="3671889"/>
        </p:xfrm>
        <a:graphic>
          <a:graphicData uri="http://schemas.openxmlformats.org/drawingml/2006/table">
            <a:tbl>
              <a:tblPr/>
              <a:tblGrid>
                <a:gridCol w="1176169"/>
                <a:gridCol w="1176169"/>
                <a:gridCol w="1147940"/>
                <a:gridCol w="924207"/>
                <a:gridCol w="738111"/>
                <a:gridCol w="1008891"/>
                <a:gridCol w="1008891"/>
                <a:gridCol w="741248"/>
              </a:tblGrid>
              <a:tr h="431987">
                <a:tc rowSpan="2">
                  <a:txBody>
                    <a:bodyPr/>
                    <a:lstStyle/>
                    <a:p>
                      <a:pPr algn="ctr">
                        <a:lnSpc>
                          <a:spcPct val="115000"/>
                        </a:lnSpc>
                        <a:spcAft>
                          <a:spcPts val="0"/>
                        </a:spcAft>
                      </a:pPr>
                      <a:endParaRPr lang="es-ES" sz="1800" dirty="0">
                        <a:latin typeface="Calibri"/>
                        <a:ea typeface="Calibri"/>
                        <a:cs typeface="Times New Roman"/>
                      </a:endParaRPr>
                    </a:p>
                    <a:p>
                      <a:pPr algn="ctr">
                        <a:lnSpc>
                          <a:spcPct val="115000"/>
                        </a:lnSpc>
                        <a:spcAft>
                          <a:spcPts val="0"/>
                        </a:spcAft>
                      </a:pPr>
                      <a:r>
                        <a:rPr lang="es-VE" sz="1800" b="1" dirty="0">
                          <a:latin typeface="Calibri"/>
                          <a:ea typeface="Calibri"/>
                          <a:cs typeface="Times New Roman"/>
                        </a:rPr>
                        <a:t>Contenido</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gridSpan="6">
                  <a:txBody>
                    <a:bodyPr/>
                    <a:lstStyle/>
                    <a:p>
                      <a:pPr algn="ctr">
                        <a:lnSpc>
                          <a:spcPct val="115000"/>
                        </a:lnSpc>
                        <a:spcAft>
                          <a:spcPts val="0"/>
                        </a:spcAft>
                      </a:pPr>
                      <a:r>
                        <a:rPr lang="es-VE" sz="1800" b="1" dirty="0">
                          <a:latin typeface="Calibri"/>
                          <a:ea typeface="Calibri"/>
                          <a:cs typeface="Times New Roman"/>
                        </a:rPr>
                        <a:t>Objetivos</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rowSpan="2">
                  <a:txBody>
                    <a:bodyPr/>
                    <a:lstStyle/>
                    <a:p>
                      <a:pPr algn="ctr">
                        <a:lnSpc>
                          <a:spcPct val="115000"/>
                        </a:lnSpc>
                        <a:spcAft>
                          <a:spcPts val="0"/>
                        </a:spcAft>
                      </a:pPr>
                      <a:endParaRPr lang="es-VE" sz="1800" b="1" dirty="0" smtClean="0">
                        <a:latin typeface="Calibri"/>
                        <a:ea typeface="Calibri"/>
                        <a:cs typeface="Times New Roman"/>
                      </a:endParaRPr>
                    </a:p>
                    <a:p>
                      <a:pPr algn="ctr">
                        <a:lnSpc>
                          <a:spcPct val="115000"/>
                        </a:lnSpc>
                        <a:spcAft>
                          <a:spcPts val="0"/>
                        </a:spcAft>
                      </a:pPr>
                      <a:r>
                        <a:rPr lang="es-VE" sz="1800" b="1" dirty="0" smtClean="0">
                          <a:latin typeface="Calibri"/>
                          <a:ea typeface="Calibri"/>
                          <a:cs typeface="Times New Roman"/>
                        </a:rPr>
                        <a:t>Total</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593982">
                <a:tc vMerge="1">
                  <a:txBody>
                    <a:bodyPr/>
                    <a:lstStyle/>
                    <a:p>
                      <a:endParaRPr lang="es-ES"/>
                    </a:p>
                  </a:txBody>
                  <a:tcPr/>
                </a:tc>
                <a:tc>
                  <a:txBody>
                    <a:bodyPr/>
                    <a:lstStyle/>
                    <a:p>
                      <a:pPr>
                        <a:lnSpc>
                          <a:spcPct val="115000"/>
                        </a:lnSpc>
                        <a:spcAft>
                          <a:spcPts val="0"/>
                        </a:spcAft>
                      </a:pPr>
                      <a:r>
                        <a:rPr lang="es-VE" sz="1400" b="1" dirty="0">
                          <a:latin typeface="Calibri"/>
                          <a:ea typeface="Calibri"/>
                          <a:cs typeface="Times New Roman"/>
                        </a:rPr>
                        <a:t>Conocimiento</a:t>
                      </a:r>
                      <a:endParaRPr lang="es-ES" sz="14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s-VE" sz="1400" b="1" dirty="0">
                          <a:latin typeface="Calibri"/>
                          <a:ea typeface="Calibri"/>
                          <a:cs typeface="Times New Roman"/>
                        </a:rPr>
                        <a:t>Comprensión</a:t>
                      </a:r>
                      <a:endParaRPr lang="es-ES" sz="14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s-VE" sz="1400" b="1" dirty="0">
                          <a:latin typeface="Calibri"/>
                          <a:ea typeface="Calibri"/>
                          <a:cs typeface="Times New Roman"/>
                        </a:rPr>
                        <a:t>Aplicación</a:t>
                      </a:r>
                      <a:endParaRPr lang="es-ES" sz="14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s-VE" sz="1400" b="1" dirty="0">
                          <a:latin typeface="Calibri"/>
                          <a:ea typeface="Calibri"/>
                          <a:cs typeface="Times New Roman"/>
                        </a:rPr>
                        <a:t>Análisis</a:t>
                      </a:r>
                      <a:endParaRPr lang="es-ES" sz="14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s-VE" sz="1400" b="1" dirty="0">
                          <a:latin typeface="Calibri"/>
                          <a:ea typeface="Calibri"/>
                          <a:cs typeface="Times New Roman"/>
                        </a:rPr>
                        <a:t>Síntesis</a:t>
                      </a:r>
                      <a:endParaRPr lang="es-ES" sz="14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s-VE" sz="1400" b="1" dirty="0">
                          <a:latin typeface="Calibri"/>
                          <a:ea typeface="Calibri"/>
                          <a:cs typeface="Times New Roman"/>
                        </a:rPr>
                        <a:t>Evaluación</a:t>
                      </a:r>
                      <a:endParaRPr lang="es-ES" sz="14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vMerge="1">
                  <a:txBody>
                    <a:bodyPr/>
                    <a:lstStyle/>
                    <a:p>
                      <a:pPr algn="ctr">
                        <a:lnSpc>
                          <a:spcPct val="115000"/>
                        </a:lnSpc>
                        <a:spcAft>
                          <a:spcPts val="0"/>
                        </a:spcAft>
                      </a:pPr>
                      <a:endParaRPr lang="es-E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982">
                <a:tc>
                  <a:txBody>
                    <a:bodyPr/>
                    <a:lstStyle/>
                    <a:p>
                      <a:pPr algn="ctr">
                        <a:lnSpc>
                          <a:spcPct val="115000"/>
                        </a:lnSpc>
                        <a:spcAft>
                          <a:spcPts val="0"/>
                        </a:spcAft>
                      </a:pPr>
                      <a:r>
                        <a:rPr lang="es-VE" sz="1800" b="1" dirty="0">
                          <a:latin typeface="Calibri"/>
                          <a:ea typeface="Calibri"/>
                          <a:cs typeface="Times New Roman"/>
                        </a:rPr>
                        <a:t>Unidad 1</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VE" sz="1800" b="1">
                          <a:latin typeface="Calibri"/>
                          <a:ea typeface="Calibri"/>
                          <a:cs typeface="Times New Roman"/>
                        </a:rPr>
                        <a:t>3</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a:latin typeface="Calibri"/>
                          <a:ea typeface="Calibri"/>
                          <a:cs typeface="Times New Roman"/>
                        </a:rPr>
                        <a:t>3</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a:latin typeface="Calibri"/>
                          <a:ea typeface="Calibri"/>
                          <a:cs typeface="Times New Roman"/>
                        </a:rPr>
                        <a:t>2</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a:latin typeface="Calibri"/>
                          <a:ea typeface="Calibri"/>
                          <a:cs typeface="Times New Roman"/>
                        </a:rPr>
                        <a:t>1</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dirty="0">
                          <a:latin typeface="Calibri"/>
                          <a:ea typeface="Calibri"/>
                          <a:cs typeface="Times New Roman"/>
                        </a:rPr>
                        <a:t>1</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dirty="0">
                          <a:latin typeface="Calibri"/>
                          <a:ea typeface="Calibri"/>
                          <a:cs typeface="Times New Roman"/>
                        </a:rPr>
                        <a:t>10</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593982">
                <a:tc>
                  <a:txBody>
                    <a:bodyPr/>
                    <a:lstStyle/>
                    <a:p>
                      <a:pPr algn="ctr">
                        <a:lnSpc>
                          <a:spcPct val="115000"/>
                        </a:lnSpc>
                        <a:spcAft>
                          <a:spcPts val="0"/>
                        </a:spcAft>
                      </a:pPr>
                      <a:r>
                        <a:rPr lang="es-VE" sz="1800" b="1" dirty="0">
                          <a:latin typeface="Calibri"/>
                          <a:ea typeface="Calibri"/>
                          <a:cs typeface="Times New Roman"/>
                        </a:rPr>
                        <a:t>Unidad 2</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VE" sz="1800" b="1">
                          <a:latin typeface="Calibri"/>
                          <a:ea typeface="Calibri"/>
                          <a:cs typeface="Times New Roman"/>
                        </a:rPr>
                        <a:t>2</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a:latin typeface="Calibri"/>
                          <a:ea typeface="Calibri"/>
                          <a:cs typeface="Times New Roman"/>
                        </a:rPr>
                        <a:t>4</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a:latin typeface="Calibri"/>
                          <a:ea typeface="Calibri"/>
                          <a:cs typeface="Times New Roman"/>
                        </a:rPr>
                        <a:t>2</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a:latin typeface="Calibri"/>
                          <a:ea typeface="Calibri"/>
                          <a:cs typeface="Times New Roman"/>
                        </a:rPr>
                        <a:t>1</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dirty="0">
                          <a:latin typeface="Calibri"/>
                          <a:ea typeface="Calibri"/>
                          <a:cs typeface="Times New Roman"/>
                        </a:rPr>
                        <a:t>9</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593982">
                <a:tc>
                  <a:txBody>
                    <a:bodyPr/>
                    <a:lstStyle/>
                    <a:p>
                      <a:pPr algn="ctr">
                        <a:lnSpc>
                          <a:spcPct val="115000"/>
                        </a:lnSpc>
                        <a:spcAft>
                          <a:spcPts val="0"/>
                        </a:spcAft>
                      </a:pPr>
                      <a:r>
                        <a:rPr lang="es-VE" sz="1800" b="1" dirty="0">
                          <a:latin typeface="Calibri"/>
                          <a:ea typeface="Calibri"/>
                          <a:cs typeface="Times New Roman"/>
                        </a:rPr>
                        <a:t>Unidad 3</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VE" sz="1800" b="1">
                          <a:latin typeface="Calibri"/>
                          <a:ea typeface="Calibri"/>
                          <a:cs typeface="Times New Roman"/>
                        </a:rPr>
                        <a:t>4</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a:latin typeface="Calibri"/>
                          <a:ea typeface="Calibri"/>
                          <a:cs typeface="Times New Roman"/>
                        </a:rPr>
                        <a:t>3</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a:latin typeface="Calibri"/>
                          <a:ea typeface="Calibri"/>
                          <a:cs typeface="Times New Roman"/>
                        </a:rPr>
                        <a:t>1</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a:latin typeface="Calibri"/>
                          <a:ea typeface="Calibri"/>
                          <a:cs typeface="Times New Roman"/>
                        </a:rPr>
                        <a:t>1</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dirty="0">
                          <a:latin typeface="Calibri"/>
                          <a:ea typeface="Calibri"/>
                          <a:cs typeface="Times New Roman"/>
                        </a:rPr>
                        <a:t>9</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431987">
                <a:tc>
                  <a:txBody>
                    <a:bodyPr/>
                    <a:lstStyle/>
                    <a:p>
                      <a:pPr algn="ctr">
                        <a:lnSpc>
                          <a:spcPct val="115000"/>
                        </a:lnSpc>
                        <a:spcAft>
                          <a:spcPts val="0"/>
                        </a:spcAft>
                      </a:pPr>
                      <a:r>
                        <a:rPr lang="es-VE" sz="1800" b="1" dirty="0">
                          <a:latin typeface="Calibri"/>
                          <a:ea typeface="Calibri"/>
                          <a:cs typeface="Times New Roman"/>
                        </a:rPr>
                        <a:t>Unidad 4</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VE" sz="1800" b="1">
                          <a:latin typeface="Calibri"/>
                          <a:ea typeface="Calibri"/>
                          <a:cs typeface="Times New Roman"/>
                        </a:rPr>
                        <a:t>3</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a:latin typeface="Calibri"/>
                          <a:ea typeface="Calibri"/>
                          <a:cs typeface="Times New Roman"/>
                        </a:rPr>
                        <a:t>2</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a:latin typeface="Calibri"/>
                          <a:ea typeface="Calibri"/>
                          <a:cs typeface="Times New Roman"/>
                        </a:rPr>
                        <a:t>2</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a:latin typeface="Calibri"/>
                          <a:ea typeface="Calibri"/>
                          <a:cs typeface="Times New Roman"/>
                        </a:rPr>
                        <a:t>1</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a:latin typeface="Calibri"/>
                          <a:ea typeface="Calibri"/>
                          <a:cs typeface="Times New Roman"/>
                        </a:rPr>
                        <a:t>1</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a:latin typeface="Calibri"/>
                          <a:ea typeface="Calibri"/>
                          <a:cs typeface="Times New Roman"/>
                        </a:rPr>
                        <a:t>1</a:t>
                      </a:r>
                      <a:endParaRPr lang="es-ES" sz="180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VE" sz="1800" b="1" dirty="0">
                          <a:latin typeface="Calibri"/>
                          <a:ea typeface="Calibri"/>
                          <a:cs typeface="Times New Roman"/>
                        </a:rPr>
                        <a:t>10</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431987">
                <a:tc>
                  <a:txBody>
                    <a:bodyPr/>
                    <a:lstStyle/>
                    <a:p>
                      <a:pPr algn="ctr">
                        <a:lnSpc>
                          <a:spcPct val="115000"/>
                        </a:lnSpc>
                        <a:spcAft>
                          <a:spcPts val="0"/>
                        </a:spcAft>
                      </a:pPr>
                      <a:r>
                        <a:rPr lang="es-VE" sz="1800" b="1" dirty="0">
                          <a:latin typeface="Calibri"/>
                          <a:ea typeface="Calibri"/>
                          <a:cs typeface="Times New Roman"/>
                        </a:rPr>
                        <a:t>Total</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VE" sz="1800" b="1" dirty="0">
                          <a:latin typeface="Calibri"/>
                          <a:ea typeface="Calibri"/>
                          <a:cs typeface="Times New Roman"/>
                        </a:rPr>
                        <a:t>12</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VE" sz="1800" b="1" dirty="0">
                          <a:latin typeface="Calibri"/>
                          <a:ea typeface="Calibri"/>
                          <a:cs typeface="Times New Roman"/>
                        </a:rPr>
                        <a:t>12</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VE" sz="1800" b="1" dirty="0">
                          <a:latin typeface="Calibri"/>
                          <a:ea typeface="Calibri"/>
                          <a:cs typeface="Times New Roman"/>
                        </a:rPr>
                        <a:t>7</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VE" sz="1800" b="1" dirty="0">
                          <a:latin typeface="Calibri"/>
                          <a:ea typeface="Calibri"/>
                          <a:cs typeface="Times New Roman"/>
                        </a:rPr>
                        <a:t>3</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VE" sz="1800" b="1" dirty="0">
                          <a:latin typeface="Calibri"/>
                          <a:ea typeface="Calibri"/>
                          <a:cs typeface="Times New Roman"/>
                        </a:rPr>
                        <a:t>2</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VE" sz="1800" b="1" dirty="0">
                          <a:latin typeface="Calibri"/>
                          <a:ea typeface="Calibri"/>
                          <a:cs typeface="Times New Roman"/>
                        </a:rPr>
                        <a:t>2</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VE" sz="1800" b="1" dirty="0">
                          <a:latin typeface="Calibri"/>
                          <a:ea typeface="Calibri"/>
                          <a:cs typeface="Times New Roman"/>
                        </a:rPr>
                        <a:t>38</a:t>
                      </a:r>
                      <a:endParaRPr lang="es-ES"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bl>
          </a:graphicData>
        </a:graphic>
      </p:graphicFrame>
      <p:sp>
        <p:nvSpPr>
          <p:cNvPr id="2" name="Marcador de fecha 1"/>
          <p:cNvSpPr>
            <a:spLocks noGrp="1"/>
          </p:cNvSpPr>
          <p:nvPr>
            <p:ph type="dt" sz="half" idx="10"/>
          </p:nvPr>
        </p:nvSpPr>
        <p:spPr/>
        <p:txBody>
          <a:bodyPr/>
          <a:lstStyle/>
          <a:p>
            <a:pPr>
              <a:defRPr/>
            </a:pPr>
            <a:fld id="{D733A2AA-6D59-414F-A84C-62851873434B}"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77A7DA7E-83EF-4AF1-995E-B6A0F5783D5D}" type="slidenum">
              <a:rPr lang="es-ES" smtClean="0"/>
              <a:pPr/>
              <a:t>15</a:t>
            </a:fld>
            <a:endParaRPr lang="es-ES"/>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a:xfrm>
            <a:off x="755650" y="549275"/>
            <a:ext cx="7488238" cy="1143000"/>
          </a:xfrm>
        </p:spPr>
        <p:txBody>
          <a:bodyPr/>
          <a:lstStyle/>
          <a:p>
            <a:pPr algn="ctr" eaLnBrk="1" hangingPunct="1">
              <a:defRPr/>
            </a:pPr>
            <a:r>
              <a:rPr lang="es-ES" dirty="0" smtClean="0">
                <a:solidFill>
                  <a:schemeClr val="accent6">
                    <a:lumMod val="50000"/>
                  </a:schemeClr>
                </a:solidFill>
              </a:rPr>
              <a:t>Estudio Técnico de una Prueba</a:t>
            </a:r>
          </a:p>
        </p:txBody>
      </p:sp>
      <p:sp>
        <p:nvSpPr>
          <p:cNvPr id="2" name="Marcador de fecha 1"/>
          <p:cNvSpPr>
            <a:spLocks noGrp="1"/>
          </p:cNvSpPr>
          <p:nvPr>
            <p:ph type="dt" sz="half" idx="10"/>
          </p:nvPr>
        </p:nvSpPr>
        <p:spPr/>
        <p:txBody>
          <a:bodyPr/>
          <a:lstStyle/>
          <a:p>
            <a:pPr>
              <a:defRPr/>
            </a:pPr>
            <a:fld id="{6744BED2-C072-46A0-BE34-53653D3BAA02}"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16</a:t>
            </a:fld>
            <a:endParaRPr lang="es-ES"/>
          </a:p>
        </p:txBody>
      </p:sp>
      <p:sp>
        <p:nvSpPr>
          <p:cNvPr id="18435" name="Text Box 4"/>
          <p:cNvSpPr txBox="1">
            <a:spLocks noChangeArrowheads="1"/>
          </p:cNvSpPr>
          <p:nvPr/>
        </p:nvSpPr>
        <p:spPr bwMode="auto">
          <a:xfrm>
            <a:off x="755650" y="1930783"/>
            <a:ext cx="8243887" cy="359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s-ES" sz="2000" b="1" dirty="0">
                <a:solidFill>
                  <a:schemeClr val="tx2"/>
                </a:solidFill>
              </a:rPr>
              <a:t> </a:t>
            </a:r>
            <a:r>
              <a:rPr lang="es-ES" sz="2000" b="1" dirty="0">
                <a:solidFill>
                  <a:srgbClr val="0046D2"/>
                </a:solidFill>
              </a:rPr>
              <a:t>Integración de los </a:t>
            </a:r>
            <a:r>
              <a:rPr lang="es-ES" sz="2000" b="1" dirty="0" smtClean="0">
                <a:solidFill>
                  <a:srgbClr val="0046D2"/>
                </a:solidFill>
              </a:rPr>
              <a:t>ítems </a:t>
            </a:r>
            <a:r>
              <a:rPr lang="es-ES" sz="2000" b="1" dirty="0">
                <a:solidFill>
                  <a:srgbClr val="0046D2"/>
                </a:solidFill>
              </a:rPr>
              <a:t>en la primera versión de la prueba</a:t>
            </a:r>
          </a:p>
          <a:p>
            <a:pPr eaLnBrk="1" hangingPunct="1">
              <a:spcBef>
                <a:spcPct val="50000"/>
              </a:spcBef>
              <a:buFontTx/>
              <a:buChar char="•"/>
            </a:pPr>
            <a:r>
              <a:rPr lang="es-ES" sz="2000" b="1" dirty="0">
                <a:solidFill>
                  <a:srgbClr val="0046D2"/>
                </a:solidFill>
              </a:rPr>
              <a:t> Realizar estudio de </a:t>
            </a:r>
            <a:r>
              <a:rPr lang="es-ES" sz="2000" b="1" dirty="0">
                <a:solidFill>
                  <a:srgbClr val="FF0000"/>
                </a:solidFill>
              </a:rPr>
              <a:t>validez de contenido</a:t>
            </a:r>
          </a:p>
          <a:p>
            <a:pPr eaLnBrk="1" hangingPunct="1">
              <a:spcBef>
                <a:spcPct val="50000"/>
              </a:spcBef>
              <a:buFontTx/>
              <a:buChar char="•"/>
            </a:pPr>
            <a:r>
              <a:rPr lang="es-ES" sz="2000" b="1" dirty="0">
                <a:solidFill>
                  <a:srgbClr val="0046D2"/>
                </a:solidFill>
              </a:rPr>
              <a:t> Formular nueva versión de la prueba</a:t>
            </a:r>
          </a:p>
          <a:p>
            <a:pPr eaLnBrk="1" hangingPunct="1">
              <a:spcBef>
                <a:spcPct val="50000"/>
              </a:spcBef>
              <a:buFontTx/>
              <a:buChar char="•"/>
            </a:pPr>
            <a:r>
              <a:rPr lang="es-ES" sz="2000" b="1" dirty="0">
                <a:solidFill>
                  <a:srgbClr val="0046D2"/>
                </a:solidFill>
              </a:rPr>
              <a:t> Administrar en muestra piloto</a:t>
            </a:r>
          </a:p>
          <a:p>
            <a:pPr eaLnBrk="1" hangingPunct="1">
              <a:spcBef>
                <a:spcPct val="50000"/>
              </a:spcBef>
              <a:buFontTx/>
              <a:buChar char="•"/>
            </a:pPr>
            <a:r>
              <a:rPr lang="es-ES" sz="2000" b="1" dirty="0">
                <a:solidFill>
                  <a:srgbClr val="0046D2"/>
                </a:solidFill>
              </a:rPr>
              <a:t> Corregir, transcribir y analizar los datos</a:t>
            </a:r>
          </a:p>
          <a:p>
            <a:pPr eaLnBrk="1" hangingPunct="1">
              <a:spcBef>
                <a:spcPct val="50000"/>
              </a:spcBef>
              <a:buFontTx/>
              <a:buChar char="•"/>
            </a:pPr>
            <a:r>
              <a:rPr lang="es-ES" sz="2000" b="1" dirty="0">
                <a:solidFill>
                  <a:srgbClr val="0046D2"/>
                </a:solidFill>
              </a:rPr>
              <a:t> Hacer análisis de </a:t>
            </a:r>
            <a:r>
              <a:rPr lang="es-ES" sz="2000" b="1" dirty="0" smtClean="0">
                <a:solidFill>
                  <a:srgbClr val="0046D2"/>
                </a:solidFill>
              </a:rPr>
              <a:t>ítems </a:t>
            </a:r>
            <a:r>
              <a:rPr lang="es-ES" sz="2000" b="1" dirty="0">
                <a:solidFill>
                  <a:srgbClr val="0046D2"/>
                </a:solidFill>
              </a:rPr>
              <a:t>(Dificultad, Discriminación, Eficiencia)</a:t>
            </a:r>
          </a:p>
          <a:p>
            <a:pPr eaLnBrk="1" hangingPunct="1">
              <a:spcBef>
                <a:spcPct val="50000"/>
              </a:spcBef>
              <a:buFontTx/>
              <a:buChar char="•"/>
            </a:pPr>
            <a:r>
              <a:rPr lang="es-ES" sz="2000" b="1" dirty="0">
                <a:solidFill>
                  <a:srgbClr val="0046D2"/>
                </a:solidFill>
              </a:rPr>
              <a:t> Estimar la </a:t>
            </a:r>
            <a:r>
              <a:rPr lang="es-ES" sz="2000" b="1" dirty="0">
                <a:solidFill>
                  <a:srgbClr val="FF0000"/>
                </a:solidFill>
              </a:rPr>
              <a:t>confiabilidad de consistencia interna</a:t>
            </a:r>
          </a:p>
          <a:p>
            <a:pPr eaLnBrk="1" hangingPunct="1">
              <a:spcBef>
                <a:spcPct val="50000"/>
              </a:spcBef>
              <a:buFontTx/>
              <a:buChar char="•"/>
            </a:pPr>
            <a:r>
              <a:rPr lang="es-ES" sz="2000" b="1" dirty="0">
                <a:solidFill>
                  <a:srgbClr val="0046D2"/>
                </a:solidFill>
              </a:rPr>
              <a:t> Estandarización</a:t>
            </a:r>
          </a:p>
        </p:txBody>
      </p:sp>
    </p:spTree>
  </p:cSld>
  <p:clrMapOvr>
    <a:masterClrMapping/>
  </p:clrMapOvr>
  <p:transition>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a:xfrm>
            <a:off x="1312744" y="116632"/>
            <a:ext cx="6975829" cy="3524970"/>
          </a:xfrm>
        </p:spPr>
        <p:txBody>
          <a:bodyPr>
            <a:normAutofit fontScale="90000"/>
          </a:bodyPr>
          <a:lstStyle/>
          <a:p>
            <a:pPr algn="ctr" eaLnBrk="1" hangingPunct="1">
              <a:defRPr/>
            </a:pPr>
            <a:r>
              <a:rPr lang="es-ES" b="1" dirty="0" smtClean="0">
                <a:solidFill>
                  <a:schemeClr val="tx1"/>
                </a:solidFill>
              </a:rPr>
              <a:t>Validez</a:t>
            </a:r>
            <a:r>
              <a:rPr lang="es-ES" dirty="0" smtClean="0">
                <a:solidFill>
                  <a:schemeClr val="accent6">
                    <a:lumMod val="50000"/>
                  </a:schemeClr>
                </a:solidFill>
              </a:rPr>
              <a:t>.- </a:t>
            </a:r>
            <a:r>
              <a:rPr lang="es-ES" dirty="0" smtClean="0">
                <a:solidFill>
                  <a:srgbClr val="009900"/>
                </a:solidFill>
              </a:rPr>
              <a:t>Se refiere al grado en que un instrumento realmente mide la variable que pretender medir. </a:t>
            </a:r>
            <a:r>
              <a:rPr lang="es-ES" dirty="0" smtClean="0">
                <a:solidFill>
                  <a:srgbClr val="0046D2"/>
                </a:solidFill>
              </a:rPr>
              <a:t>Grado en que un instrumento en verdad mide la variable que se busca medir.</a:t>
            </a:r>
            <a:r>
              <a:rPr lang="es-ES" dirty="0" smtClean="0">
                <a:solidFill>
                  <a:srgbClr val="009900"/>
                </a:solidFill>
              </a:rPr>
              <a:t/>
            </a:r>
            <a:br>
              <a:rPr lang="es-ES" dirty="0" smtClean="0">
                <a:solidFill>
                  <a:srgbClr val="009900"/>
                </a:solidFill>
              </a:rPr>
            </a:br>
            <a:r>
              <a:rPr lang="es-ES" dirty="0" smtClean="0">
                <a:solidFill>
                  <a:srgbClr val="FF00FF"/>
                </a:solidFill>
              </a:rPr>
              <a:t>Hernández </a:t>
            </a:r>
            <a:r>
              <a:rPr lang="es-ES" dirty="0" err="1" smtClean="0">
                <a:solidFill>
                  <a:srgbClr val="FF00FF"/>
                </a:solidFill>
              </a:rPr>
              <a:t>Sampieri</a:t>
            </a:r>
            <a:r>
              <a:rPr lang="es-ES" dirty="0" smtClean="0">
                <a:solidFill>
                  <a:srgbClr val="FF00FF"/>
                </a:solidFill>
              </a:rPr>
              <a:t> (2010: 201)</a:t>
            </a:r>
          </a:p>
        </p:txBody>
      </p:sp>
      <p:sp>
        <p:nvSpPr>
          <p:cNvPr id="2" name="Marcador de fecha 1"/>
          <p:cNvSpPr>
            <a:spLocks noGrp="1"/>
          </p:cNvSpPr>
          <p:nvPr>
            <p:ph type="dt" sz="half" idx="10"/>
          </p:nvPr>
        </p:nvSpPr>
        <p:spPr/>
        <p:txBody>
          <a:bodyPr/>
          <a:lstStyle/>
          <a:p>
            <a:pPr>
              <a:defRPr/>
            </a:pPr>
            <a:fld id="{8997AD53-85BF-4C7F-A31A-BAC12109CFA2}"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17</a:t>
            </a:fld>
            <a:endParaRPr lang="es-ES"/>
          </a:p>
        </p:txBody>
      </p:sp>
      <p:sp>
        <p:nvSpPr>
          <p:cNvPr id="19459" name="Text Box 4"/>
          <p:cNvSpPr txBox="1">
            <a:spLocks noChangeArrowheads="1"/>
          </p:cNvSpPr>
          <p:nvPr/>
        </p:nvSpPr>
        <p:spPr bwMode="auto">
          <a:xfrm>
            <a:off x="1558572" y="3356992"/>
            <a:ext cx="6911975"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s-ES" sz="2800" b="1" dirty="0"/>
              <a:t>                                                                                                    </a:t>
            </a:r>
            <a:r>
              <a:rPr lang="es-ES" sz="3200" b="1" dirty="0"/>
              <a:t>Un instrumento es válido cuando mide lo que pretende medir.</a:t>
            </a:r>
          </a:p>
          <a:p>
            <a:pPr eaLnBrk="1" hangingPunct="1">
              <a:spcBef>
                <a:spcPct val="50000"/>
              </a:spcBef>
            </a:pPr>
            <a:r>
              <a:rPr lang="es-ES" sz="3200" b="1" dirty="0"/>
              <a:t>				</a:t>
            </a:r>
          </a:p>
        </p:txBody>
      </p:sp>
    </p:spTree>
  </p:cSld>
  <p:clrMapOvr>
    <a:masterClrMapping/>
  </p:clrMapOvr>
  <p:transition>
    <p:whee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a:xfrm>
            <a:off x="684213" y="404813"/>
            <a:ext cx="7924800" cy="1214437"/>
          </a:xfrm>
        </p:spPr>
        <p:txBody>
          <a:bodyPr/>
          <a:lstStyle/>
          <a:p>
            <a:pPr algn="ctr">
              <a:defRPr/>
            </a:pPr>
            <a:r>
              <a:rPr lang="es-VE" dirty="0" smtClean="0">
                <a:solidFill>
                  <a:schemeClr val="accent6">
                    <a:lumMod val="50000"/>
                  </a:schemeClr>
                </a:solidFill>
              </a:rPr>
              <a:t>Métodos de Validez</a:t>
            </a:r>
            <a:endParaRPr lang="es-ES" dirty="0" smtClean="0">
              <a:solidFill>
                <a:schemeClr val="accent6">
                  <a:lumMod val="50000"/>
                </a:schemeClr>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281309543"/>
              </p:ext>
            </p:extLst>
          </p:nvPr>
        </p:nvGraphicFramePr>
        <p:xfrm>
          <a:off x="915988" y="1844824"/>
          <a:ext cx="7693025" cy="3475039"/>
        </p:xfrm>
        <a:graphic>
          <a:graphicData uri="http://schemas.openxmlformats.org/drawingml/2006/table">
            <a:tbl>
              <a:tblPr firstRow="1" bandRow="1">
                <a:tableStyleId>{5C22544A-7EE6-4342-B048-85BDC9FD1C3A}</a:tableStyleId>
              </a:tblPr>
              <a:tblGrid>
                <a:gridCol w="3168352"/>
                <a:gridCol w="4524673"/>
              </a:tblGrid>
              <a:tr h="457242">
                <a:tc>
                  <a:txBody>
                    <a:bodyPr/>
                    <a:lstStyle/>
                    <a:p>
                      <a:pPr algn="ctr"/>
                      <a:r>
                        <a:rPr lang="es-VE" sz="2400" dirty="0" smtClean="0"/>
                        <a:t>Tipos de Validez</a:t>
                      </a:r>
                      <a:endParaRPr lang="es-ES" sz="2400" dirty="0"/>
                    </a:p>
                  </a:txBody>
                  <a:tcPr marT="45724" marB="45724"/>
                </a:tc>
                <a:tc>
                  <a:txBody>
                    <a:bodyPr/>
                    <a:lstStyle/>
                    <a:p>
                      <a:pPr algn="ctr"/>
                      <a:r>
                        <a:rPr lang="es-VE" sz="2400" dirty="0" smtClean="0"/>
                        <a:t>Método</a:t>
                      </a:r>
                      <a:endParaRPr lang="es-ES" sz="2400" dirty="0"/>
                    </a:p>
                  </a:txBody>
                  <a:tcPr marT="45724" marB="45724"/>
                </a:tc>
              </a:tr>
              <a:tr h="457242">
                <a:tc>
                  <a:txBody>
                    <a:bodyPr/>
                    <a:lstStyle/>
                    <a:p>
                      <a:r>
                        <a:rPr lang="es-VE" sz="2400" b="1" dirty="0" smtClean="0"/>
                        <a:t>Contenido</a:t>
                      </a:r>
                      <a:endParaRPr lang="es-ES" sz="2400" b="1" dirty="0"/>
                    </a:p>
                  </a:txBody>
                  <a:tcPr marT="45724" marB="45724"/>
                </a:tc>
                <a:tc>
                  <a:txBody>
                    <a:bodyPr/>
                    <a:lstStyle/>
                    <a:p>
                      <a:r>
                        <a:rPr lang="es-VE" sz="2400" b="1" dirty="0" smtClean="0"/>
                        <a:t>Jueces Expertos</a:t>
                      </a:r>
                      <a:endParaRPr lang="es-ES" sz="2400" b="1" dirty="0"/>
                    </a:p>
                  </a:txBody>
                  <a:tcPr marT="45724" marB="45724"/>
                </a:tc>
              </a:tr>
              <a:tr h="457242">
                <a:tc>
                  <a:txBody>
                    <a:bodyPr/>
                    <a:lstStyle/>
                    <a:p>
                      <a:r>
                        <a:rPr lang="es-VE" sz="2400" b="1" dirty="0" smtClean="0"/>
                        <a:t>Predictiva</a:t>
                      </a:r>
                      <a:endParaRPr lang="es-ES" sz="2400" b="1" dirty="0"/>
                    </a:p>
                  </a:txBody>
                  <a:tcPr marT="45724" marB="45724"/>
                </a:tc>
                <a:tc>
                  <a:txBody>
                    <a:bodyPr/>
                    <a:lstStyle/>
                    <a:p>
                      <a:r>
                        <a:rPr lang="es-VE" sz="2400" b="1" dirty="0" smtClean="0"/>
                        <a:t>Correlación prueba-criterio</a:t>
                      </a:r>
                      <a:endParaRPr lang="es-ES" sz="2400" b="1" dirty="0"/>
                    </a:p>
                  </a:txBody>
                  <a:tcPr marT="45724" marB="45724"/>
                </a:tc>
              </a:tr>
              <a:tr h="1188829">
                <a:tc>
                  <a:txBody>
                    <a:bodyPr/>
                    <a:lstStyle/>
                    <a:p>
                      <a:r>
                        <a:rPr lang="es-VE" sz="2400" b="1" dirty="0" smtClean="0"/>
                        <a:t>Constructo</a:t>
                      </a:r>
                      <a:endParaRPr lang="es-ES" sz="2400" b="1" dirty="0"/>
                    </a:p>
                  </a:txBody>
                  <a:tcPr marT="45724" marB="45724"/>
                </a:tc>
                <a:tc>
                  <a:txBody>
                    <a:bodyPr/>
                    <a:lstStyle/>
                    <a:p>
                      <a:r>
                        <a:rPr lang="es-VE" sz="2400" b="1" dirty="0" smtClean="0"/>
                        <a:t>Análisis Discriminante</a:t>
                      </a:r>
                    </a:p>
                    <a:p>
                      <a:r>
                        <a:rPr lang="es-VE" sz="2400" b="1" dirty="0" smtClean="0"/>
                        <a:t>Análisis Convergente</a:t>
                      </a:r>
                    </a:p>
                    <a:p>
                      <a:r>
                        <a:rPr lang="es-VE" sz="2400" b="1" dirty="0" smtClean="0"/>
                        <a:t>Análisis Factorial</a:t>
                      </a:r>
                      <a:endParaRPr lang="es-ES" sz="2400" b="1" dirty="0"/>
                    </a:p>
                  </a:txBody>
                  <a:tcPr marT="45724" marB="45724"/>
                </a:tc>
              </a:tr>
              <a:tr h="457242">
                <a:tc>
                  <a:txBody>
                    <a:bodyPr/>
                    <a:lstStyle/>
                    <a:p>
                      <a:r>
                        <a:rPr lang="es-VE" sz="2400" b="1" dirty="0" smtClean="0"/>
                        <a:t>Aparente</a:t>
                      </a:r>
                      <a:endParaRPr lang="es-ES" sz="2400" b="1" dirty="0"/>
                    </a:p>
                  </a:txBody>
                  <a:tcPr marT="45724" marB="45724"/>
                </a:tc>
                <a:tc>
                  <a:txBody>
                    <a:bodyPr/>
                    <a:lstStyle/>
                    <a:p>
                      <a:r>
                        <a:rPr lang="es-VE" sz="2400" b="1" dirty="0" smtClean="0"/>
                        <a:t>Jueces Expertos</a:t>
                      </a:r>
                      <a:endParaRPr lang="es-ES" sz="2400" b="1" dirty="0"/>
                    </a:p>
                  </a:txBody>
                  <a:tcPr marT="45724" marB="45724"/>
                </a:tc>
              </a:tr>
              <a:tr h="457242">
                <a:tc>
                  <a:txBody>
                    <a:bodyPr/>
                    <a:lstStyle/>
                    <a:p>
                      <a:endParaRPr lang="es-ES" sz="2400"/>
                    </a:p>
                  </a:txBody>
                  <a:tcPr marT="45724" marB="45724"/>
                </a:tc>
                <a:tc>
                  <a:txBody>
                    <a:bodyPr/>
                    <a:lstStyle/>
                    <a:p>
                      <a:endParaRPr lang="es-ES" sz="2400" dirty="0"/>
                    </a:p>
                  </a:txBody>
                  <a:tcPr marT="45724" marB="45724"/>
                </a:tc>
              </a:tr>
            </a:tbl>
          </a:graphicData>
        </a:graphic>
      </p:graphicFrame>
      <p:sp>
        <p:nvSpPr>
          <p:cNvPr id="2" name="Marcador de fecha 1"/>
          <p:cNvSpPr>
            <a:spLocks noGrp="1"/>
          </p:cNvSpPr>
          <p:nvPr>
            <p:ph type="dt" sz="half" idx="10"/>
          </p:nvPr>
        </p:nvSpPr>
        <p:spPr/>
        <p:txBody>
          <a:bodyPr/>
          <a:lstStyle/>
          <a:p>
            <a:pPr>
              <a:defRPr/>
            </a:pPr>
            <a:fld id="{0A08ED56-5E3B-4D60-90C4-3F331570577F}"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5" name="Marcador de número de diapositiva 4"/>
          <p:cNvSpPr>
            <a:spLocks noGrp="1"/>
          </p:cNvSpPr>
          <p:nvPr>
            <p:ph type="sldNum" sz="quarter" idx="12"/>
          </p:nvPr>
        </p:nvSpPr>
        <p:spPr/>
        <p:txBody>
          <a:bodyPr/>
          <a:lstStyle/>
          <a:p>
            <a:fld id="{A8A74DFE-3EB9-48C7-8AF1-06A8E80102D0}" type="slidenum">
              <a:rPr lang="es-ES" smtClean="0"/>
              <a:pPr/>
              <a:t>18</a:t>
            </a:fld>
            <a:endParaRPr lang="es-ES"/>
          </a:p>
        </p:txBody>
      </p:sp>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pPr algn="ctr"/>
            <a:r>
              <a:rPr lang="es-VE" dirty="0" smtClean="0">
                <a:solidFill>
                  <a:srgbClr val="0046D2"/>
                </a:solidFill>
              </a:rPr>
              <a:t>Validez de Contenido</a:t>
            </a:r>
            <a:endParaRPr lang="es-ES" dirty="0" smtClean="0">
              <a:solidFill>
                <a:srgbClr val="0046D2"/>
              </a:solidFill>
            </a:endParaRPr>
          </a:p>
        </p:txBody>
      </p:sp>
      <p:sp>
        <p:nvSpPr>
          <p:cNvPr id="21507" name="2 Marcador de contenido"/>
          <p:cNvSpPr>
            <a:spLocks noGrp="1"/>
          </p:cNvSpPr>
          <p:nvPr>
            <p:ph idx="1"/>
          </p:nvPr>
        </p:nvSpPr>
        <p:spPr>
          <a:xfrm>
            <a:off x="803717" y="1556792"/>
            <a:ext cx="7693025" cy="3724275"/>
          </a:xfrm>
        </p:spPr>
        <p:txBody>
          <a:bodyPr/>
          <a:lstStyle/>
          <a:p>
            <a:pPr>
              <a:buFont typeface="Wingdings" panose="05000000000000000000" pitchFamily="2" charset="2"/>
              <a:buNone/>
            </a:pPr>
            <a:endParaRPr lang="es-VE" dirty="0" smtClean="0"/>
          </a:p>
          <a:p>
            <a:pPr algn="just">
              <a:buFont typeface="Wingdings" panose="05000000000000000000" pitchFamily="2" charset="2"/>
              <a:buNone/>
            </a:pPr>
            <a:r>
              <a:rPr lang="es-VE" dirty="0" smtClean="0"/>
              <a:t>	</a:t>
            </a:r>
            <a:r>
              <a:rPr lang="es-VE" sz="3200" b="1" dirty="0" smtClean="0"/>
              <a:t>Consiste en determinar hasta donde los ítems de un instrumento son representativos del universo de contenido de la propiedad que se desea medir.</a:t>
            </a:r>
            <a:endParaRPr lang="es-ES" sz="3200" b="1" dirty="0" smtClean="0"/>
          </a:p>
        </p:txBody>
      </p:sp>
      <p:sp>
        <p:nvSpPr>
          <p:cNvPr id="2" name="Marcador de fecha 1"/>
          <p:cNvSpPr>
            <a:spLocks noGrp="1"/>
          </p:cNvSpPr>
          <p:nvPr>
            <p:ph type="dt" sz="half" idx="10"/>
          </p:nvPr>
        </p:nvSpPr>
        <p:spPr/>
        <p:txBody>
          <a:bodyPr/>
          <a:lstStyle/>
          <a:p>
            <a:pPr>
              <a:defRPr/>
            </a:pPr>
            <a:fld id="{4E40371C-F184-402D-834D-D5288E5E15BA}"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19</a:t>
            </a:fld>
            <a:endParaRPr lang="es-ES"/>
          </a:p>
        </p:txBody>
      </p:sp>
    </p:spTree>
  </p:cSld>
  <p:clrMapOvr>
    <a:masterClrMapping/>
  </p:clrMapOvr>
  <p:transition>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1627188"/>
            <a:ext cx="8054975" cy="4943053"/>
          </a:xfrm>
        </p:spPr>
        <p:txBody>
          <a:bodyPr/>
          <a:lstStyle/>
          <a:p>
            <a:pPr algn="ctr">
              <a:buFont typeface="Wingdings" panose="05000000000000000000" pitchFamily="2" charset="2"/>
              <a:buNone/>
              <a:defRPr/>
            </a:pPr>
            <a:endParaRPr lang="es-VE" dirty="0" smtClean="0"/>
          </a:p>
          <a:p>
            <a:pPr marL="571500" indent="-571500" algn="just">
              <a:buFont typeface="Wingdings" panose="05000000000000000000" pitchFamily="2" charset="2"/>
              <a:buAutoNum type="romanUcPeriod"/>
              <a:defRPr/>
            </a:pPr>
            <a:r>
              <a:rPr lang="es-VE" b="1" dirty="0" smtClean="0"/>
              <a:t>Introducción a la Teoría de Medición</a:t>
            </a:r>
          </a:p>
          <a:p>
            <a:pPr marL="571500" indent="-571500">
              <a:buFont typeface="Wingdings" panose="05000000000000000000" pitchFamily="2" charset="2"/>
              <a:buAutoNum type="romanUcPeriod"/>
              <a:defRPr/>
            </a:pPr>
            <a:endParaRPr lang="es-ES" b="1" dirty="0" smtClean="0"/>
          </a:p>
          <a:p>
            <a:pPr marL="571500" indent="-571500" algn="just">
              <a:buFont typeface="Wingdings" panose="05000000000000000000" pitchFamily="2" charset="2"/>
              <a:buAutoNum type="romanUcPeriod"/>
              <a:defRPr/>
            </a:pPr>
            <a:r>
              <a:rPr lang="es-VE" b="1" dirty="0" smtClean="0"/>
              <a:t>Cómo Construir un Instrumento de Medición</a:t>
            </a:r>
          </a:p>
          <a:p>
            <a:pPr marL="571500" indent="-571500">
              <a:buFont typeface="Wingdings" panose="05000000000000000000" pitchFamily="2" charset="2"/>
              <a:buAutoNum type="romanUcPeriod"/>
              <a:defRPr/>
            </a:pPr>
            <a:endParaRPr lang="es-VE" b="1" dirty="0" smtClean="0"/>
          </a:p>
          <a:p>
            <a:pPr marL="571500" indent="-571500" algn="just">
              <a:buFont typeface="Wingdings" panose="05000000000000000000" pitchFamily="2" charset="2"/>
              <a:buAutoNum type="romanUcPeriod"/>
              <a:defRPr/>
            </a:pPr>
            <a:r>
              <a:rPr lang="es-VE" b="1" dirty="0" smtClean="0"/>
              <a:t>Por qué Calibrar bien los Instrumentos</a:t>
            </a:r>
          </a:p>
          <a:p>
            <a:pPr algn="ctr">
              <a:buFont typeface="Wingdings" panose="05000000000000000000" pitchFamily="2" charset="2"/>
              <a:buNone/>
              <a:defRPr/>
            </a:pPr>
            <a:endParaRPr lang="es-VE" dirty="0" smtClean="0"/>
          </a:p>
        </p:txBody>
      </p:sp>
      <p:sp>
        <p:nvSpPr>
          <p:cNvPr id="2" name="Marcador de fecha 1"/>
          <p:cNvSpPr>
            <a:spLocks noGrp="1"/>
          </p:cNvSpPr>
          <p:nvPr>
            <p:ph type="dt" sz="half" idx="10"/>
          </p:nvPr>
        </p:nvSpPr>
        <p:spPr/>
        <p:txBody>
          <a:bodyPr/>
          <a:lstStyle/>
          <a:p>
            <a:pPr>
              <a:defRPr/>
            </a:pPr>
            <a:fld id="{E5B6848E-7421-4F96-803E-7B219B2885B9}" type="datetime1">
              <a:rPr lang="es-ES" smtClean="0"/>
              <a:t>03/11/2014</a:t>
            </a:fld>
            <a:endParaRPr lang="es-ES"/>
          </a:p>
        </p:txBody>
      </p:sp>
      <p:sp>
        <p:nvSpPr>
          <p:cNvPr id="4" name="Marcador de pie de página 3"/>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5" name="Marcador de número de diapositiva 4"/>
          <p:cNvSpPr>
            <a:spLocks noGrp="1"/>
          </p:cNvSpPr>
          <p:nvPr>
            <p:ph type="sldNum" sz="quarter" idx="12"/>
          </p:nvPr>
        </p:nvSpPr>
        <p:spPr/>
        <p:txBody>
          <a:bodyPr/>
          <a:lstStyle/>
          <a:p>
            <a:fld id="{A8A74DFE-3EB9-48C7-8AF1-06A8E80102D0}" type="slidenum">
              <a:rPr lang="es-ES" smtClean="0"/>
              <a:pPr/>
              <a:t>2</a:t>
            </a:fld>
            <a:endParaRPr lang="es-ES"/>
          </a:p>
        </p:txBody>
      </p:sp>
      <p:sp>
        <p:nvSpPr>
          <p:cNvPr id="4099" name="4 Rectángulo"/>
          <p:cNvSpPr>
            <a:spLocks noChangeArrowheads="1"/>
          </p:cNvSpPr>
          <p:nvPr/>
        </p:nvSpPr>
        <p:spPr bwMode="auto">
          <a:xfrm>
            <a:off x="971550" y="981075"/>
            <a:ext cx="7416800" cy="646113"/>
          </a:xfrm>
          <a:prstGeom prst="rect">
            <a:avLst/>
          </a:prstGeom>
          <a:noFill/>
          <a:ln w="9525">
            <a:noFill/>
            <a:miter lim="800000"/>
            <a:headEnd/>
            <a:tailEnd/>
          </a:ln>
        </p:spPr>
        <p:txBody>
          <a:bodyPr>
            <a:spAutoFit/>
          </a:bodyPr>
          <a:lstStyle/>
          <a:p>
            <a:pPr algn="ctr">
              <a:defRPr/>
            </a:pPr>
            <a:r>
              <a:rPr lang="es-VE" sz="3600" b="1" dirty="0">
                <a:solidFill>
                  <a:schemeClr val="accent6">
                    <a:lumMod val="75000"/>
                  </a:schemeClr>
                </a:solidFill>
                <a:latin typeface="Arial" charset="0"/>
              </a:rPr>
              <a:t>Organizador Cognitivo</a:t>
            </a:r>
          </a:p>
        </p:txBody>
      </p:sp>
      <p:sp>
        <p:nvSpPr>
          <p:cNvPr id="6" name="Rectángulo 5"/>
          <p:cNvSpPr/>
          <p:nvPr/>
        </p:nvSpPr>
        <p:spPr>
          <a:xfrm>
            <a:off x="3563888" y="1676464"/>
            <a:ext cx="1872208" cy="28803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PARTES</a:t>
            </a:r>
            <a:endParaRPr lang="es-ES"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xfrm>
            <a:off x="755650" y="476250"/>
            <a:ext cx="7345363" cy="1143000"/>
          </a:xfrm>
        </p:spPr>
        <p:txBody>
          <a:bodyPr/>
          <a:lstStyle/>
          <a:p>
            <a:pPr algn="ctr"/>
            <a:r>
              <a:rPr lang="es-VE" smtClean="0"/>
              <a:t>Método de Jueces Expertos</a:t>
            </a:r>
            <a:endParaRPr lang="es-ES" smtClean="0"/>
          </a:p>
        </p:txBody>
      </p:sp>
      <p:sp>
        <p:nvSpPr>
          <p:cNvPr id="22531" name="2 Marcador de contenido"/>
          <p:cNvSpPr>
            <a:spLocks noGrp="1"/>
          </p:cNvSpPr>
          <p:nvPr>
            <p:ph idx="1"/>
          </p:nvPr>
        </p:nvSpPr>
        <p:spPr>
          <a:xfrm>
            <a:off x="771907" y="2276872"/>
            <a:ext cx="7693025" cy="3724275"/>
          </a:xfrm>
        </p:spPr>
        <p:txBody>
          <a:bodyPr/>
          <a:lstStyle/>
          <a:p>
            <a:pPr algn="just">
              <a:buFont typeface="Wingdings" panose="05000000000000000000" pitchFamily="2" charset="2"/>
              <a:buNone/>
            </a:pPr>
            <a:r>
              <a:rPr lang="es-VE" dirty="0" smtClean="0"/>
              <a:t>1</a:t>
            </a:r>
            <a:r>
              <a:rPr lang="es-VE" b="1" dirty="0" smtClean="0"/>
              <a:t>. Se seleccionan, por lo menos, dos especialistas en el tema objeto de medición.</a:t>
            </a:r>
          </a:p>
          <a:p>
            <a:pPr algn="just">
              <a:buFont typeface="Wingdings" panose="05000000000000000000" pitchFamily="2" charset="2"/>
              <a:buNone/>
            </a:pPr>
            <a:r>
              <a:rPr lang="es-VE" b="1" dirty="0" smtClean="0"/>
              <a:t>2. Cada especialista recibe información sobre: conceptualización del universo de contenido, matriz de operacionalización,  una planilla de validación y el instrumento propiamente dicho.</a:t>
            </a:r>
          </a:p>
        </p:txBody>
      </p:sp>
      <p:sp>
        <p:nvSpPr>
          <p:cNvPr id="2" name="Marcador de fecha 1"/>
          <p:cNvSpPr>
            <a:spLocks noGrp="1"/>
          </p:cNvSpPr>
          <p:nvPr>
            <p:ph type="dt" sz="half" idx="10"/>
          </p:nvPr>
        </p:nvSpPr>
        <p:spPr/>
        <p:txBody>
          <a:bodyPr/>
          <a:lstStyle/>
          <a:p>
            <a:pPr>
              <a:defRPr/>
            </a:pPr>
            <a:fld id="{34DE6098-304E-4EBD-B798-5858B6B316E8}"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20</a:t>
            </a:fld>
            <a:endParaRPr lang="es-ES"/>
          </a:p>
        </p:txBody>
      </p:sp>
    </p:spTree>
  </p:cSld>
  <p:clrMapOvr>
    <a:masterClrMapping/>
  </p:clrMapOvr>
  <p:transition>
    <p:spli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1475657" y="624110"/>
            <a:ext cx="7058744" cy="1280890"/>
          </a:xfrm>
        </p:spPr>
        <p:txBody>
          <a:bodyPr/>
          <a:lstStyle/>
          <a:p>
            <a:r>
              <a:rPr lang="es-VE" dirty="0" smtClean="0"/>
              <a:t>Método de Jueces Expertos (2)</a:t>
            </a:r>
            <a:endParaRPr lang="es-ES" dirty="0" smtClean="0"/>
          </a:p>
        </p:txBody>
      </p:sp>
      <p:sp>
        <p:nvSpPr>
          <p:cNvPr id="23555" name="2 Marcador de contenido"/>
          <p:cNvSpPr>
            <a:spLocks noGrp="1"/>
          </p:cNvSpPr>
          <p:nvPr>
            <p:ph idx="1"/>
          </p:nvPr>
        </p:nvSpPr>
        <p:spPr>
          <a:xfrm>
            <a:off x="778896" y="2214562"/>
            <a:ext cx="7910513" cy="3724275"/>
          </a:xfrm>
        </p:spPr>
        <p:txBody>
          <a:bodyPr/>
          <a:lstStyle/>
          <a:p>
            <a:pPr algn="just">
              <a:buFont typeface="Wingdings" panose="05000000000000000000" pitchFamily="2" charset="2"/>
              <a:buNone/>
            </a:pPr>
            <a:r>
              <a:rPr lang="es-VE" dirty="0" smtClean="0"/>
              <a:t>3</a:t>
            </a:r>
            <a:r>
              <a:rPr lang="es-VE" b="1" dirty="0" smtClean="0"/>
              <a:t>. Cada juez responde la planilla de validación y la regresa al investigador</a:t>
            </a:r>
          </a:p>
          <a:p>
            <a:pPr algn="just">
              <a:buFont typeface="Wingdings" panose="05000000000000000000" pitchFamily="2" charset="2"/>
              <a:buNone/>
            </a:pPr>
            <a:r>
              <a:rPr lang="es-VE" b="1" dirty="0" smtClean="0"/>
              <a:t>4. El investigador analiza y procesa la información de cada juez.</a:t>
            </a:r>
          </a:p>
          <a:p>
            <a:pPr algn="just">
              <a:buFont typeface="Wingdings" panose="05000000000000000000" pitchFamily="2" charset="2"/>
              <a:buNone/>
            </a:pPr>
            <a:r>
              <a:rPr lang="es-VE" b="1" dirty="0" smtClean="0"/>
              <a:t>5. Se realizan los ajustes necesarios en el instrumento y se crea una nueva versión del mismo.</a:t>
            </a:r>
            <a:endParaRPr lang="es-ES" b="1" dirty="0" smtClean="0"/>
          </a:p>
          <a:p>
            <a:endParaRPr lang="es-ES" dirty="0" smtClean="0"/>
          </a:p>
        </p:txBody>
      </p:sp>
      <p:sp>
        <p:nvSpPr>
          <p:cNvPr id="2" name="Marcador de fecha 1"/>
          <p:cNvSpPr>
            <a:spLocks noGrp="1"/>
          </p:cNvSpPr>
          <p:nvPr>
            <p:ph type="dt" sz="half" idx="10"/>
          </p:nvPr>
        </p:nvSpPr>
        <p:spPr/>
        <p:txBody>
          <a:bodyPr/>
          <a:lstStyle/>
          <a:p>
            <a:pPr>
              <a:defRPr/>
            </a:pPr>
            <a:fld id="{0D06EA3B-1AA7-4C92-84B7-678852E33C60}"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21</a:t>
            </a:fld>
            <a:endParaRPr lang="es-ES"/>
          </a:p>
        </p:txBody>
      </p:sp>
    </p:spTree>
  </p:cSld>
  <p:clrMapOvr>
    <a:masterClrMapping/>
  </p:clrMapOvr>
  <p:transition>
    <p:split orient="ver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p:txBody>
          <a:bodyPr/>
          <a:lstStyle/>
          <a:p>
            <a:pPr algn="ctr"/>
            <a:r>
              <a:rPr lang="es-VE" smtClean="0"/>
              <a:t>Ejemplo de Planilla de Validación</a:t>
            </a:r>
            <a:endParaRPr lang="es-ES" smtClean="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970351251"/>
              </p:ext>
            </p:extLst>
          </p:nvPr>
        </p:nvGraphicFramePr>
        <p:xfrm>
          <a:off x="511228" y="2348880"/>
          <a:ext cx="7943797" cy="3170240"/>
        </p:xfrm>
        <a:graphic>
          <a:graphicData uri="http://schemas.openxmlformats.org/drawingml/2006/table">
            <a:tbl>
              <a:tblPr firstRow="1" bandRow="1">
                <a:tableStyleId>{5C22544A-7EE6-4342-B048-85BDC9FD1C3A}</a:tableStyleId>
              </a:tblPr>
              <a:tblGrid>
                <a:gridCol w="959985"/>
                <a:gridCol w="1372595"/>
                <a:gridCol w="1872208"/>
                <a:gridCol w="1296144"/>
                <a:gridCol w="2442865"/>
              </a:tblGrid>
              <a:tr h="396280">
                <a:tc>
                  <a:txBody>
                    <a:bodyPr/>
                    <a:lstStyle/>
                    <a:p>
                      <a:pPr algn="ctr"/>
                      <a:r>
                        <a:rPr lang="es-VE" sz="2000" b="1" dirty="0" smtClean="0"/>
                        <a:t>Ítem</a:t>
                      </a:r>
                      <a:endParaRPr lang="es-ES" sz="2000" b="1" dirty="0"/>
                    </a:p>
                  </a:txBody>
                  <a:tcPr marT="45725" marB="45725"/>
                </a:tc>
                <a:tc>
                  <a:txBody>
                    <a:bodyPr/>
                    <a:lstStyle/>
                    <a:p>
                      <a:pPr algn="ctr"/>
                      <a:r>
                        <a:rPr lang="es-VE" sz="2000" b="1" dirty="0" smtClean="0"/>
                        <a:t>Claridad</a:t>
                      </a:r>
                      <a:endParaRPr lang="es-ES" sz="2000" b="1" dirty="0"/>
                    </a:p>
                  </a:txBody>
                  <a:tcPr marT="45725" marB="45725"/>
                </a:tc>
                <a:tc>
                  <a:txBody>
                    <a:bodyPr/>
                    <a:lstStyle/>
                    <a:p>
                      <a:pPr algn="ctr"/>
                      <a:r>
                        <a:rPr lang="es-VE" sz="2000" b="1" dirty="0" smtClean="0"/>
                        <a:t>Congruencia</a:t>
                      </a:r>
                      <a:endParaRPr lang="es-ES" sz="2000" b="1" dirty="0"/>
                    </a:p>
                  </a:txBody>
                  <a:tcPr marT="45725" marB="45725"/>
                </a:tc>
                <a:tc>
                  <a:txBody>
                    <a:bodyPr/>
                    <a:lstStyle/>
                    <a:p>
                      <a:pPr algn="ctr"/>
                      <a:r>
                        <a:rPr lang="es-VE" sz="2000" b="1" dirty="0" smtClean="0"/>
                        <a:t>Sesgo</a:t>
                      </a:r>
                      <a:endParaRPr lang="es-ES" sz="2000" b="1" dirty="0"/>
                    </a:p>
                  </a:txBody>
                  <a:tcPr marT="45725" marB="45725"/>
                </a:tc>
                <a:tc>
                  <a:txBody>
                    <a:bodyPr/>
                    <a:lstStyle/>
                    <a:p>
                      <a:pPr algn="ctr"/>
                      <a:r>
                        <a:rPr lang="es-VE" sz="2000" b="1" dirty="0" smtClean="0"/>
                        <a:t>Observación</a:t>
                      </a:r>
                      <a:endParaRPr lang="es-ES" sz="2000" b="1" dirty="0"/>
                    </a:p>
                  </a:txBody>
                  <a:tcPr marT="45725" marB="45725"/>
                </a:tc>
              </a:tr>
              <a:tr h="396280">
                <a:tc>
                  <a:txBody>
                    <a:bodyPr/>
                    <a:lstStyle/>
                    <a:p>
                      <a:pPr algn="ctr"/>
                      <a:r>
                        <a:rPr lang="es-VE" sz="2000" dirty="0" smtClean="0"/>
                        <a:t>1</a:t>
                      </a:r>
                      <a:endParaRPr lang="es-ES" sz="2000" dirty="0"/>
                    </a:p>
                  </a:txBody>
                  <a:tcPr marT="45725" marB="45725"/>
                </a:tc>
                <a:tc>
                  <a:txBody>
                    <a:bodyPr/>
                    <a:lstStyle/>
                    <a:p>
                      <a:endParaRPr lang="es-ES" sz="2000" dirty="0"/>
                    </a:p>
                  </a:txBody>
                  <a:tcPr marT="45725" marB="45725"/>
                </a:tc>
                <a:tc>
                  <a:txBody>
                    <a:bodyPr/>
                    <a:lstStyle/>
                    <a:p>
                      <a:endParaRPr lang="es-ES" sz="2000" dirty="0"/>
                    </a:p>
                  </a:txBody>
                  <a:tcPr marT="45725" marB="45725"/>
                </a:tc>
                <a:tc>
                  <a:txBody>
                    <a:bodyPr/>
                    <a:lstStyle/>
                    <a:p>
                      <a:endParaRPr lang="es-ES" sz="2000"/>
                    </a:p>
                  </a:txBody>
                  <a:tcPr marT="45725" marB="45725"/>
                </a:tc>
                <a:tc>
                  <a:txBody>
                    <a:bodyPr/>
                    <a:lstStyle/>
                    <a:p>
                      <a:endParaRPr lang="es-ES" sz="2000"/>
                    </a:p>
                  </a:txBody>
                  <a:tcPr marT="45725" marB="45725"/>
                </a:tc>
              </a:tr>
              <a:tr h="396280">
                <a:tc>
                  <a:txBody>
                    <a:bodyPr/>
                    <a:lstStyle/>
                    <a:p>
                      <a:pPr algn="ctr"/>
                      <a:r>
                        <a:rPr lang="es-VE" sz="2000" dirty="0" smtClean="0"/>
                        <a:t>2</a:t>
                      </a:r>
                      <a:endParaRPr lang="es-ES" sz="2000" dirty="0"/>
                    </a:p>
                  </a:txBody>
                  <a:tcPr marT="45725" marB="45725"/>
                </a:tc>
                <a:tc>
                  <a:txBody>
                    <a:bodyPr/>
                    <a:lstStyle/>
                    <a:p>
                      <a:endParaRPr lang="es-ES" sz="2000"/>
                    </a:p>
                  </a:txBody>
                  <a:tcPr marT="45725" marB="45725"/>
                </a:tc>
                <a:tc>
                  <a:txBody>
                    <a:bodyPr/>
                    <a:lstStyle/>
                    <a:p>
                      <a:endParaRPr lang="es-ES" sz="2000" dirty="0"/>
                    </a:p>
                  </a:txBody>
                  <a:tcPr marT="45725" marB="45725"/>
                </a:tc>
                <a:tc>
                  <a:txBody>
                    <a:bodyPr/>
                    <a:lstStyle/>
                    <a:p>
                      <a:endParaRPr lang="es-ES" sz="2000" dirty="0"/>
                    </a:p>
                  </a:txBody>
                  <a:tcPr marT="45725" marB="45725"/>
                </a:tc>
                <a:tc>
                  <a:txBody>
                    <a:bodyPr/>
                    <a:lstStyle/>
                    <a:p>
                      <a:endParaRPr lang="es-ES" sz="2000" dirty="0"/>
                    </a:p>
                  </a:txBody>
                  <a:tcPr marT="45725" marB="45725"/>
                </a:tc>
              </a:tr>
              <a:tr h="396280">
                <a:tc>
                  <a:txBody>
                    <a:bodyPr/>
                    <a:lstStyle/>
                    <a:p>
                      <a:pPr algn="ctr"/>
                      <a:r>
                        <a:rPr lang="es-VE" sz="2000" dirty="0" smtClean="0"/>
                        <a:t>3</a:t>
                      </a:r>
                      <a:endParaRPr lang="es-ES" sz="2000" dirty="0"/>
                    </a:p>
                  </a:txBody>
                  <a:tcPr marT="45725" marB="45725"/>
                </a:tc>
                <a:tc>
                  <a:txBody>
                    <a:bodyPr/>
                    <a:lstStyle/>
                    <a:p>
                      <a:endParaRPr lang="es-ES" sz="2000"/>
                    </a:p>
                  </a:txBody>
                  <a:tcPr marT="45725" marB="45725"/>
                </a:tc>
                <a:tc>
                  <a:txBody>
                    <a:bodyPr/>
                    <a:lstStyle/>
                    <a:p>
                      <a:endParaRPr lang="es-ES" sz="2000"/>
                    </a:p>
                  </a:txBody>
                  <a:tcPr marT="45725" marB="45725"/>
                </a:tc>
                <a:tc>
                  <a:txBody>
                    <a:bodyPr/>
                    <a:lstStyle/>
                    <a:p>
                      <a:endParaRPr lang="es-ES" sz="2000"/>
                    </a:p>
                  </a:txBody>
                  <a:tcPr marT="45725" marB="45725"/>
                </a:tc>
                <a:tc>
                  <a:txBody>
                    <a:bodyPr/>
                    <a:lstStyle/>
                    <a:p>
                      <a:endParaRPr lang="es-ES" sz="2000" dirty="0"/>
                    </a:p>
                  </a:txBody>
                  <a:tcPr marT="45725" marB="45725"/>
                </a:tc>
              </a:tr>
              <a:tr h="396280">
                <a:tc>
                  <a:txBody>
                    <a:bodyPr/>
                    <a:lstStyle/>
                    <a:p>
                      <a:pPr algn="ctr"/>
                      <a:r>
                        <a:rPr lang="es-VE" sz="2000" dirty="0" smtClean="0"/>
                        <a:t>4</a:t>
                      </a:r>
                      <a:endParaRPr lang="es-ES" sz="2000" dirty="0"/>
                    </a:p>
                  </a:txBody>
                  <a:tcPr marT="45725" marB="45725"/>
                </a:tc>
                <a:tc>
                  <a:txBody>
                    <a:bodyPr/>
                    <a:lstStyle/>
                    <a:p>
                      <a:endParaRPr lang="es-ES" sz="2000"/>
                    </a:p>
                  </a:txBody>
                  <a:tcPr marT="45725" marB="45725"/>
                </a:tc>
                <a:tc>
                  <a:txBody>
                    <a:bodyPr/>
                    <a:lstStyle/>
                    <a:p>
                      <a:endParaRPr lang="es-ES" sz="2000"/>
                    </a:p>
                  </a:txBody>
                  <a:tcPr marT="45725" marB="45725"/>
                </a:tc>
                <a:tc>
                  <a:txBody>
                    <a:bodyPr/>
                    <a:lstStyle/>
                    <a:p>
                      <a:endParaRPr lang="es-ES" sz="2000"/>
                    </a:p>
                  </a:txBody>
                  <a:tcPr marT="45725" marB="45725"/>
                </a:tc>
                <a:tc>
                  <a:txBody>
                    <a:bodyPr/>
                    <a:lstStyle/>
                    <a:p>
                      <a:endParaRPr lang="es-ES" sz="2000" dirty="0"/>
                    </a:p>
                  </a:txBody>
                  <a:tcPr marT="45725" marB="45725"/>
                </a:tc>
              </a:tr>
              <a:tr h="396280">
                <a:tc>
                  <a:txBody>
                    <a:bodyPr/>
                    <a:lstStyle/>
                    <a:p>
                      <a:pPr algn="ctr"/>
                      <a:r>
                        <a:rPr lang="es-VE" sz="2000" dirty="0" smtClean="0"/>
                        <a:t>5</a:t>
                      </a:r>
                      <a:endParaRPr lang="es-ES" sz="2000" dirty="0"/>
                    </a:p>
                  </a:txBody>
                  <a:tcPr marT="45725" marB="45725"/>
                </a:tc>
                <a:tc>
                  <a:txBody>
                    <a:bodyPr/>
                    <a:lstStyle/>
                    <a:p>
                      <a:endParaRPr lang="es-ES" sz="2000" dirty="0"/>
                    </a:p>
                  </a:txBody>
                  <a:tcPr marT="45725" marB="45725"/>
                </a:tc>
                <a:tc>
                  <a:txBody>
                    <a:bodyPr/>
                    <a:lstStyle/>
                    <a:p>
                      <a:endParaRPr lang="es-ES" sz="2000"/>
                    </a:p>
                  </a:txBody>
                  <a:tcPr marT="45725" marB="45725"/>
                </a:tc>
                <a:tc>
                  <a:txBody>
                    <a:bodyPr/>
                    <a:lstStyle/>
                    <a:p>
                      <a:endParaRPr lang="es-ES" sz="2000"/>
                    </a:p>
                  </a:txBody>
                  <a:tcPr marT="45725" marB="45725"/>
                </a:tc>
                <a:tc>
                  <a:txBody>
                    <a:bodyPr/>
                    <a:lstStyle/>
                    <a:p>
                      <a:endParaRPr lang="es-ES" sz="2000" dirty="0"/>
                    </a:p>
                  </a:txBody>
                  <a:tcPr marT="45725" marB="45725"/>
                </a:tc>
              </a:tr>
              <a:tr h="396280">
                <a:tc>
                  <a:txBody>
                    <a:bodyPr/>
                    <a:lstStyle/>
                    <a:p>
                      <a:pPr algn="ctr"/>
                      <a:r>
                        <a:rPr lang="es-VE" sz="2000" dirty="0" smtClean="0"/>
                        <a:t>…</a:t>
                      </a:r>
                      <a:endParaRPr lang="es-ES" sz="2000" dirty="0"/>
                    </a:p>
                  </a:txBody>
                  <a:tcPr marT="45725" marB="45725"/>
                </a:tc>
                <a:tc>
                  <a:txBody>
                    <a:bodyPr/>
                    <a:lstStyle/>
                    <a:p>
                      <a:endParaRPr lang="es-ES" sz="2000" dirty="0"/>
                    </a:p>
                  </a:txBody>
                  <a:tcPr marT="45725" marB="45725"/>
                </a:tc>
                <a:tc>
                  <a:txBody>
                    <a:bodyPr/>
                    <a:lstStyle/>
                    <a:p>
                      <a:endParaRPr lang="es-ES" sz="2000"/>
                    </a:p>
                  </a:txBody>
                  <a:tcPr marT="45725" marB="45725"/>
                </a:tc>
                <a:tc>
                  <a:txBody>
                    <a:bodyPr/>
                    <a:lstStyle/>
                    <a:p>
                      <a:endParaRPr lang="es-ES" sz="2000"/>
                    </a:p>
                  </a:txBody>
                  <a:tcPr marT="45725" marB="45725"/>
                </a:tc>
                <a:tc>
                  <a:txBody>
                    <a:bodyPr/>
                    <a:lstStyle/>
                    <a:p>
                      <a:endParaRPr lang="es-ES" sz="2000" dirty="0"/>
                    </a:p>
                  </a:txBody>
                  <a:tcPr marT="45725" marB="45725"/>
                </a:tc>
              </a:tr>
              <a:tr h="396280">
                <a:tc>
                  <a:txBody>
                    <a:bodyPr/>
                    <a:lstStyle/>
                    <a:p>
                      <a:pPr algn="ctr"/>
                      <a:r>
                        <a:rPr lang="es-VE" sz="2000" dirty="0" smtClean="0"/>
                        <a:t>i</a:t>
                      </a:r>
                      <a:endParaRPr lang="es-ES" sz="2000" dirty="0"/>
                    </a:p>
                  </a:txBody>
                  <a:tcPr marT="45725" marB="45725"/>
                </a:tc>
                <a:tc>
                  <a:txBody>
                    <a:bodyPr/>
                    <a:lstStyle/>
                    <a:p>
                      <a:endParaRPr lang="es-ES" sz="2000" dirty="0"/>
                    </a:p>
                  </a:txBody>
                  <a:tcPr marT="45725" marB="45725"/>
                </a:tc>
                <a:tc>
                  <a:txBody>
                    <a:bodyPr/>
                    <a:lstStyle/>
                    <a:p>
                      <a:endParaRPr lang="es-ES" sz="2000"/>
                    </a:p>
                  </a:txBody>
                  <a:tcPr marT="45725" marB="45725"/>
                </a:tc>
                <a:tc>
                  <a:txBody>
                    <a:bodyPr/>
                    <a:lstStyle/>
                    <a:p>
                      <a:endParaRPr lang="es-ES" sz="2000"/>
                    </a:p>
                  </a:txBody>
                  <a:tcPr marT="45725" marB="45725"/>
                </a:tc>
                <a:tc>
                  <a:txBody>
                    <a:bodyPr/>
                    <a:lstStyle/>
                    <a:p>
                      <a:endParaRPr lang="es-ES" sz="2000" dirty="0"/>
                    </a:p>
                  </a:txBody>
                  <a:tcPr marT="45725" marB="45725"/>
                </a:tc>
              </a:tr>
            </a:tbl>
          </a:graphicData>
        </a:graphic>
      </p:graphicFrame>
      <p:sp>
        <p:nvSpPr>
          <p:cNvPr id="2" name="Marcador de fecha 1"/>
          <p:cNvSpPr>
            <a:spLocks noGrp="1"/>
          </p:cNvSpPr>
          <p:nvPr>
            <p:ph type="dt" sz="half" idx="10"/>
          </p:nvPr>
        </p:nvSpPr>
        <p:spPr/>
        <p:txBody>
          <a:bodyPr/>
          <a:lstStyle/>
          <a:p>
            <a:pPr>
              <a:defRPr/>
            </a:pPr>
            <a:fld id="{1874B146-26B7-4722-BC7D-300762F76B98}"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22</a:t>
            </a:fld>
            <a:endParaRPr lang="es-ES"/>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a:xfrm>
            <a:off x="762000" y="762000"/>
            <a:ext cx="5394325" cy="1011238"/>
          </a:xfrm>
        </p:spPr>
        <p:txBody>
          <a:bodyPr/>
          <a:lstStyle/>
          <a:p>
            <a:pPr algn="ctr">
              <a:defRPr/>
            </a:pPr>
            <a:r>
              <a:rPr lang="es-VE" dirty="0" smtClean="0">
                <a:solidFill>
                  <a:schemeClr val="accent6">
                    <a:lumMod val="50000"/>
                  </a:schemeClr>
                </a:solidFill>
              </a:rPr>
              <a:t>Validez Predictiva</a:t>
            </a:r>
            <a:endParaRPr lang="es-ES" dirty="0" smtClean="0">
              <a:solidFill>
                <a:schemeClr val="accent6">
                  <a:lumMod val="50000"/>
                </a:schemeClr>
              </a:solidFill>
            </a:endParaRPr>
          </a:p>
        </p:txBody>
      </p:sp>
      <p:sp>
        <p:nvSpPr>
          <p:cNvPr id="25603" name="2 Marcador de contenido"/>
          <p:cNvSpPr>
            <a:spLocks noGrp="1"/>
          </p:cNvSpPr>
          <p:nvPr>
            <p:ph idx="1"/>
          </p:nvPr>
        </p:nvSpPr>
        <p:spPr>
          <a:xfrm>
            <a:off x="774488" y="2276872"/>
            <a:ext cx="7693025" cy="3724275"/>
          </a:xfrm>
        </p:spPr>
        <p:txBody>
          <a:bodyPr/>
          <a:lstStyle/>
          <a:p>
            <a:pPr algn="just">
              <a:buFont typeface="Wingdings" panose="05000000000000000000" pitchFamily="2" charset="2"/>
              <a:buNone/>
            </a:pPr>
            <a:r>
              <a:rPr lang="es-VE" dirty="0" smtClean="0"/>
              <a:t>	</a:t>
            </a:r>
            <a:r>
              <a:rPr lang="es-VE" b="1" dirty="0" smtClean="0"/>
              <a:t>A través de la validez predictiva se trata de determinar hasta dónde podemos determinar el desempeño futuro de una persona en una actividad determinada, a partir de su ejecución actual en el instrumento objeto de validación.</a:t>
            </a:r>
            <a:endParaRPr lang="es-ES" b="1" dirty="0" smtClean="0"/>
          </a:p>
        </p:txBody>
      </p:sp>
      <p:sp>
        <p:nvSpPr>
          <p:cNvPr id="2" name="Marcador de fecha 1"/>
          <p:cNvSpPr>
            <a:spLocks noGrp="1"/>
          </p:cNvSpPr>
          <p:nvPr>
            <p:ph type="dt" sz="half" idx="10"/>
          </p:nvPr>
        </p:nvSpPr>
        <p:spPr/>
        <p:txBody>
          <a:bodyPr/>
          <a:lstStyle/>
          <a:p>
            <a:pPr>
              <a:defRPr/>
            </a:pPr>
            <a:fld id="{5C4B419C-E353-44A1-8BF2-65ED010327E2}"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23</a:t>
            </a:fld>
            <a:endParaRPr lang="es-ES"/>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p:txBody>
          <a:bodyPr>
            <a:normAutofit fontScale="90000"/>
          </a:bodyPr>
          <a:lstStyle/>
          <a:p>
            <a:pPr algn="ctr">
              <a:defRPr/>
            </a:pPr>
            <a:r>
              <a:rPr lang="es-VE" dirty="0" smtClean="0">
                <a:solidFill>
                  <a:schemeClr val="accent6">
                    <a:lumMod val="50000"/>
                  </a:schemeClr>
                </a:solidFill>
              </a:rPr>
              <a:t>Validez Predictiva: </a:t>
            </a:r>
            <a:br>
              <a:rPr lang="es-VE" dirty="0" smtClean="0">
                <a:solidFill>
                  <a:schemeClr val="accent6">
                    <a:lumMod val="50000"/>
                  </a:schemeClr>
                </a:solidFill>
              </a:rPr>
            </a:br>
            <a:r>
              <a:rPr lang="es-VE" dirty="0" smtClean="0">
                <a:solidFill>
                  <a:schemeClr val="accent6">
                    <a:lumMod val="50000"/>
                  </a:schemeClr>
                </a:solidFill>
              </a:rPr>
              <a:t>Procedimiento de Estimación</a:t>
            </a:r>
            <a:endParaRPr lang="es-ES" dirty="0" smtClean="0">
              <a:solidFill>
                <a:schemeClr val="accent6">
                  <a:lumMod val="50000"/>
                </a:schemeClr>
              </a:solidFill>
            </a:endParaRPr>
          </a:p>
        </p:txBody>
      </p:sp>
      <p:sp>
        <p:nvSpPr>
          <p:cNvPr id="3" name="2 Marcador de contenido"/>
          <p:cNvSpPr>
            <a:spLocks noGrp="1"/>
          </p:cNvSpPr>
          <p:nvPr>
            <p:ph idx="1"/>
          </p:nvPr>
        </p:nvSpPr>
        <p:spPr>
          <a:xfrm>
            <a:off x="741083" y="2277233"/>
            <a:ext cx="7693025" cy="3946525"/>
          </a:xfrm>
        </p:spPr>
        <p:txBody>
          <a:bodyPr/>
          <a:lstStyle/>
          <a:p>
            <a:pPr algn="just">
              <a:buFont typeface="Wingdings" panose="05000000000000000000" pitchFamily="2" charset="2"/>
              <a:buNone/>
              <a:defRPr/>
            </a:pPr>
            <a:r>
              <a:rPr lang="es-VE" b="1" dirty="0" smtClean="0"/>
              <a:t>1. Se selecciona un criterio apropiado, teóricamente asociado al instrumento que se pretende validar.</a:t>
            </a:r>
          </a:p>
          <a:p>
            <a:pPr marL="514350" indent="-514350" algn="just">
              <a:buFont typeface="Wingdings" panose="05000000000000000000" pitchFamily="2" charset="2"/>
              <a:buNone/>
              <a:defRPr/>
            </a:pPr>
            <a:r>
              <a:rPr lang="es-VE" b="1" dirty="0" smtClean="0"/>
              <a:t>2. Se administra el instrumento objeto de validación.</a:t>
            </a:r>
          </a:p>
          <a:p>
            <a:pPr marL="514350" indent="-514350" algn="just">
              <a:buFont typeface="Wingdings" panose="05000000000000000000" pitchFamily="2" charset="2"/>
              <a:buNone/>
              <a:defRPr/>
            </a:pPr>
            <a:r>
              <a:rPr lang="es-VE" b="1" dirty="0" smtClean="0"/>
              <a:t>3. Se correlacionan las puntuaciones de la prueba con las del criterio.</a:t>
            </a:r>
          </a:p>
        </p:txBody>
      </p:sp>
      <p:sp>
        <p:nvSpPr>
          <p:cNvPr id="2" name="Marcador de fecha 1"/>
          <p:cNvSpPr>
            <a:spLocks noGrp="1"/>
          </p:cNvSpPr>
          <p:nvPr>
            <p:ph type="dt" sz="half" idx="10"/>
          </p:nvPr>
        </p:nvSpPr>
        <p:spPr/>
        <p:txBody>
          <a:bodyPr/>
          <a:lstStyle/>
          <a:p>
            <a:pPr>
              <a:defRPr/>
            </a:pPr>
            <a:fld id="{C490933F-4BA8-44D9-B3B8-E9F89214935F}" type="datetime1">
              <a:rPr lang="es-ES" smtClean="0"/>
              <a:t>03/11/2014</a:t>
            </a:fld>
            <a:endParaRPr lang="es-ES"/>
          </a:p>
        </p:txBody>
      </p:sp>
      <p:sp>
        <p:nvSpPr>
          <p:cNvPr id="4" name="Marcador de pie de página 3"/>
          <p:cNvSpPr>
            <a:spLocks noGrp="1"/>
          </p:cNvSpPr>
          <p:nvPr>
            <p:ph type="ftr" sz="quarter" idx="11"/>
          </p:nvPr>
        </p:nvSpPr>
        <p:spPr/>
        <p:txBody>
          <a:bodyPr/>
          <a:lstStyle/>
          <a:p>
            <a:pPr>
              <a:defRPr/>
            </a:pPr>
            <a:r>
              <a:rPr lang="pt-BR" smtClean="0"/>
              <a:t>CPCC. Yónel Chocano Figueroa.   DOCENTE UNHEVAL</a:t>
            </a:r>
            <a:endParaRPr lang="es-ES"/>
          </a:p>
        </p:txBody>
      </p:sp>
      <p:sp>
        <p:nvSpPr>
          <p:cNvPr id="5" name="Marcador de número de diapositiva 4"/>
          <p:cNvSpPr>
            <a:spLocks noGrp="1"/>
          </p:cNvSpPr>
          <p:nvPr>
            <p:ph type="sldNum" sz="quarter" idx="12"/>
          </p:nvPr>
        </p:nvSpPr>
        <p:spPr/>
        <p:txBody>
          <a:bodyPr/>
          <a:lstStyle/>
          <a:p>
            <a:fld id="{A8A74DFE-3EB9-48C7-8AF1-06A8E80102D0}" type="slidenum">
              <a:rPr lang="es-ES" smtClean="0"/>
              <a:pPr/>
              <a:t>24</a:t>
            </a:fld>
            <a:endParaRPr lang="es-ES"/>
          </a:p>
        </p:txBody>
      </p:sp>
    </p:spTree>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p:txBody>
          <a:bodyPr>
            <a:normAutofit fontScale="90000"/>
          </a:bodyPr>
          <a:lstStyle/>
          <a:p>
            <a:pPr algn="ctr">
              <a:defRPr/>
            </a:pPr>
            <a:r>
              <a:rPr lang="es-VE" dirty="0" smtClean="0">
                <a:solidFill>
                  <a:schemeClr val="accent6">
                    <a:lumMod val="50000"/>
                  </a:schemeClr>
                </a:solidFill>
              </a:rPr>
              <a:t>Validez Predictiva: </a:t>
            </a:r>
            <a:br>
              <a:rPr lang="es-VE" dirty="0" smtClean="0">
                <a:solidFill>
                  <a:schemeClr val="accent6">
                    <a:lumMod val="50000"/>
                  </a:schemeClr>
                </a:solidFill>
              </a:rPr>
            </a:br>
            <a:r>
              <a:rPr lang="es-VE" dirty="0" smtClean="0">
                <a:solidFill>
                  <a:schemeClr val="accent6">
                    <a:lumMod val="50000"/>
                  </a:schemeClr>
                </a:solidFill>
              </a:rPr>
              <a:t>Procedimiento de Estimación (2)</a:t>
            </a:r>
            <a:endParaRPr lang="es-ES" dirty="0" smtClean="0">
              <a:solidFill>
                <a:schemeClr val="accent6">
                  <a:lumMod val="50000"/>
                </a:schemeClr>
              </a:solidFill>
            </a:endParaRPr>
          </a:p>
        </p:txBody>
      </p:sp>
      <p:sp>
        <p:nvSpPr>
          <p:cNvPr id="27651" name="2 Marcador de contenido"/>
          <p:cNvSpPr>
            <a:spLocks noGrp="1"/>
          </p:cNvSpPr>
          <p:nvPr>
            <p:ph idx="1"/>
          </p:nvPr>
        </p:nvSpPr>
        <p:spPr>
          <a:xfrm>
            <a:off x="877887" y="2209918"/>
            <a:ext cx="7693025" cy="3724275"/>
          </a:xfrm>
        </p:spPr>
        <p:txBody>
          <a:bodyPr/>
          <a:lstStyle/>
          <a:p>
            <a:pPr algn="just">
              <a:buFont typeface="Wingdings" panose="05000000000000000000" pitchFamily="2" charset="2"/>
              <a:buNone/>
            </a:pPr>
            <a:r>
              <a:rPr lang="es-VE" b="1" dirty="0" smtClean="0"/>
              <a:t>4. La puntuación obtenida, se interpreta como un índice de validez predictiva.</a:t>
            </a:r>
          </a:p>
          <a:p>
            <a:pPr>
              <a:buFont typeface="Wingdings" panose="05000000000000000000" pitchFamily="2" charset="2"/>
              <a:buNone/>
            </a:pPr>
            <a:endParaRPr lang="es-ES" b="1" dirty="0" smtClean="0"/>
          </a:p>
          <a:p>
            <a:pPr algn="just">
              <a:buFont typeface="Wingdings" panose="05000000000000000000" pitchFamily="2" charset="2"/>
              <a:buNone/>
            </a:pPr>
            <a:r>
              <a:rPr lang="es-VE" b="1" dirty="0" smtClean="0"/>
              <a:t>5. Ejemplo, en el caso de una prueba de aptitud académica, un buen criterio sería las puntuaciones del desempeño académico de los estudiantes en los primeros semestres de la carrera.</a:t>
            </a:r>
            <a:endParaRPr lang="es-ES" b="1" dirty="0" smtClean="0"/>
          </a:p>
        </p:txBody>
      </p:sp>
      <p:sp>
        <p:nvSpPr>
          <p:cNvPr id="2" name="Marcador de fecha 1"/>
          <p:cNvSpPr>
            <a:spLocks noGrp="1"/>
          </p:cNvSpPr>
          <p:nvPr>
            <p:ph type="dt" sz="half" idx="10"/>
          </p:nvPr>
        </p:nvSpPr>
        <p:spPr/>
        <p:txBody>
          <a:bodyPr/>
          <a:lstStyle/>
          <a:p>
            <a:pPr>
              <a:defRPr/>
            </a:pPr>
            <a:fld id="{476B5340-79FA-4D51-A051-3334DD920688}"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25</a:t>
            </a:fld>
            <a:endParaRPr lang="es-ES"/>
          </a:p>
        </p:txBody>
      </p:sp>
    </p:spTree>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a:xfrm>
            <a:off x="1187450" y="762000"/>
            <a:ext cx="7499350" cy="1143000"/>
          </a:xfrm>
        </p:spPr>
        <p:txBody>
          <a:bodyPr/>
          <a:lstStyle/>
          <a:p>
            <a:pPr algn="just">
              <a:defRPr/>
            </a:pPr>
            <a:r>
              <a:rPr lang="es-VE" dirty="0" smtClean="0">
                <a:solidFill>
                  <a:schemeClr val="accent6">
                    <a:lumMod val="50000"/>
                  </a:schemeClr>
                </a:solidFill>
              </a:rPr>
              <a:t>Validez de Constructo</a:t>
            </a:r>
            <a:endParaRPr lang="es-ES" dirty="0" smtClean="0">
              <a:solidFill>
                <a:schemeClr val="accent6">
                  <a:lumMod val="50000"/>
                </a:schemeClr>
              </a:solidFill>
            </a:endParaRPr>
          </a:p>
        </p:txBody>
      </p:sp>
      <p:sp>
        <p:nvSpPr>
          <p:cNvPr id="28675" name="2 Marcador de contenido"/>
          <p:cNvSpPr>
            <a:spLocks noGrp="1"/>
          </p:cNvSpPr>
          <p:nvPr>
            <p:ph idx="1"/>
          </p:nvPr>
        </p:nvSpPr>
        <p:spPr>
          <a:xfrm>
            <a:off x="765175" y="1905000"/>
            <a:ext cx="7921625" cy="3176588"/>
          </a:xfrm>
        </p:spPr>
        <p:txBody>
          <a:bodyPr/>
          <a:lstStyle/>
          <a:p>
            <a:pPr algn="just">
              <a:buFont typeface="Wingdings" panose="05000000000000000000" pitchFamily="2" charset="2"/>
              <a:buNone/>
            </a:pPr>
            <a:r>
              <a:rPr lang="es-VE" b="1" dirty="0" smtClean="0"/>
              <a:t>	La validez de constructo intenta responder la pregunta ¿hasta dónde un instrumento mide realmente un determinado rasgo latente o una característica de las personas y con cuánta eficiencia lo hace?</a:t>
            </a:r>
            <a:endParaRPr lang="es-ES" b="1" dirty="0" smtClean="0"/>
          </a:p>
        </p:txBody>
      </p:sp>
      <p:sp>
        <p:nvSpPr>
          <p:cNvPr id="2" name="Marcador de fecha 1"/>
          <p:cNvSpPr>
            <a:spLocks noGrp="1"/>
          </p:cNvSpPr>
          <p:nvPr>
            <p:ph type="dt" sz="half" idx="10"/>
          </p:nvPr>
        </p:nvSpPr>
        <p:spPr/>
        <p:txBody>
          <a:bodyPr/>
          <a:lstStyle/>
          <a:p>
            <a:pPr>
              <a:defRPr/>
            </a:pPr>
            <a:fld id="{04BDE125-5F6C-4242-8A7E-6BCDD946F4DB}"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26</a:t>
            </a:fld>
            <a:endParaRPr lang="es-ES"/>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p:txBody>
          <a:bodyPr/>
          <a:lstStyle/>
          <a:p>
            <a:pPr algn="ctr">
              <a:defRPr/>
            </a:pPr>
            <a:r>
              <a:rPr lang="es-VE" dirty="0" smtClean="0">
                <a:solidFill>
                  <a:schemeClr val="accent6">
                    <a:lumMod val="50000"/>
                  </a:schemeClr>
                </a:solidFill>
              </a:rPr>
              <a:t>El Método del Análisis Convergente</a:t>
            </a:r>
            <a:endParaRPr lang="es-ES" dirty="0" smtClean="0">
              <a:solidFill>
                <a:schemeClr val="accent6">
                  <a:lumMod val="50000"/>
                </a:schemeClr>
              </a:solidFill>
            </a:endParaRPr>
          </a:p>
        </p:txBody>
      </p:sp>
      <p:sp>
        <p:nvSpPr>
          <p:cNvPr id="29699" name="2 Marcador de contenido"/>
          <p:cNvSpPr>
            <a:spLocks noGrp="1"/>
          </p:cNvSpPr>
          <p:nvPr>
            <p:ph idx="1"/>
          </p:nvPr>
        </p:nvSpPr>
        <p:spPr>
          <a:xfrm>
            <a:off x="762000" y="2276475"/>
            <a:ext cx="7693025" cy="3600450"/>
          </a:xfrm>
        </p:spPr>
        <p:txBody>
          <a:bodyPr/>
          <a:lstStyle/>
          <a:p>
            <a:pPr algn="just">
              <a:buFont typeface="Wingdings" panose="05000000000000000000" pitchFamily="2" charset="2"/>
              <a:buNone/>
            </a:pPr>
            <a:r>
              <a:rPr lang="es-VE" dirty="0" smtClean="0"/>
              <a:t>	</a:t>
            </a:r>
            <a:r>
              <a:rPr lang="es-VE" b="1" dirty="0" smtClean="0"/>
              <a:t>Consiste en probar empíricamente hasta dónde el </a:t>
            </a:r>
            <a:r>
              <a:rPr lang="es-VE" b="1" dirty="0" smtClean="0">
                <a:solidFill>
                  <a:srgbClr val="FF0000"/>
                </a:solidFill>
              </a:rPr>
              <a:t>constructo</a:t>
            </a:r>
            <a:r>
              <a:rPr lang="es-VE" b="1" dirty="0" smtClean="0"/>
              <a:t> que mide el instrumento objeto de estudio se </a:t>
            </a:r>
            <a:r>
              <a:rPr lang="es-VE" b="1" dirty="0" smtClean="0">
                <a:solidFill>
                  <a:srgbClr val="FF0000"/>
                </a:solidFill>
              </a:rPr>
              <a:t>correlaciona positivamente con otro </a:t>
            </a:r>
            <a:r>
              <a:rPr lang="es-VE" b="1" dirty="0" smtClean="0"/>
              <a:t>constructo con el cual debe mantener una relación lógica.</a:t>
            </a:r>
          </a:p>
          <a:p>
            <a:pPr algn="just">
              <a:buFont typeface="Wingdings" panose="05000000000000000000" pitchFamily="2" charset="2"/>
              <a:buNone/>
            </a:pPr>
            <a:r>
              <a:rPr lang="es-VE" b="1" dirty="0" smtClean="0"/>
              <a:t>	Por ejemplo: Rendimiento académico e Inteligencia</a:t>
            </a:r>
            <a:endParaRPr lang="es-ES" b="1" dirty="0" smtClean="0"/>
          </a:p>
        </p:txBody>
      </p:sp>
      <p:sp>
        <p:nvSpPr>
          <p:cNvPr id="2" name="Marcador de fecha 1"/>
          <p:cNvSpPr>
            <a:spLocks noGrp="1"/>
          </p:cNvSpPr>
          <p:nvPr>
            <p:ph type="dt" sz="half" idx="10"/>
          </p:nvPr>
        </p:nvSpPr>
        <p:spPr/>
        <p:txBody>
          <a:bodyPr/>
          <a:lstStyle/>
          <a:p>
            <a:pPr>
              <a:defRPr/>
            </a:pPr>
            <a:fld id="{6BD91000-60BD-43A8-9F70-E3A5584425ED}"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27</a:t>
            </a:fld>
            <a:endParaRPr lang="es-ES"/>
          </a:p>
        </p:txBody>
      </p:sp>
    </p:spTree>
  </p:cSld>
  <p:clrMapOvr>
    <a:masterClrMapping/>
  </p:clrMapOvr>
  <p:transition>
    <p:wipe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p:nvPr>
        </p:nvSpPr>
        <p:spPr/>
        <p:txBody>
          <a:bodyPr/>
          <a:lstStyle/>
          <a:p>
            <a:pPr algn="ctr">
              <a:defRPr/>
            </a:pPr>
            <a:r>
              <a:rPr lang="es-VE" dirty="0" smtClean="0">
                <a:solidFill>
                  <a:schemeClr val="accent6">
                    <a:lumMod val="50000"/>
                  </a:schemeClr>
                </a:solidFill>
              </a:rPr>
              <a:t>El Método del Análisis Discriminante</a:t>
            </a:r>
            <a:endParaRPr lang="es-ES" dirty="0" smtClean="0">
              <a:solidFill>
                <a:schemeClr val="accent6">
                  <a:lumMod val="50000"/>
                </a:schemeClr>
              </a:solidFill>
            </a:endParaRPr>
          </a:p>
        </p:txBody>
      </p:sp>
      <p:sp>
        <p:nvSpPr>
          <p:cNvPr id="30723" name="2 Marcador de contenido"/>
          <p:cNvSpPr>
            <a:spLocks noGrp="1"/>
          </p:cNvSpPr>
          <p:nvPr>
            <p:ph idx="1"/>
          </p:nvPr>
        </p:nvSpPr>
        <p:spPr>
          <a:xfrm>
            <a:off x="762000" y="2214562"/>
            <a:ext cx="7693025" cy="3724275"/>
          </a:xfrm>
        </p:spPr>
        <p:txBody>
          <a:bodyPr/>
          <a:lstStyle/>
          <a:p>
            <a:pPr algn="just">
              <a:buFont typeface="Wingdings" panose="05000000000000000000" pitchFamily="2" charset="2"/>
              <a:buNone/>
            </a:pPr>
            <a:r>
              <a:rPr lang="es-VE" b="1" dirty="0" smtClean="0"/>
              <a:t>	Consiste en probar empíricamente hasta dónde el </a:t>
            </a:r>
            <a:r>
              <a:rPr lang="es-VE" b="1" dirty="0" smtClean="0">
                <a:solidFill>
                  <a:srgbClr val="FF0000"/>
                </a:solidFill>
              </a:rPr>
              <a:t>constructo</a:t>
            </a:r>
            <a:r>
              <a:rPr lang="es-VE" b="1" dirty="0" smtClean="0"/>
              <a:t> que mide el instrumento objeto de estudio </a:t>
            </a:r>
            <a:r>
              <a:rPr lang="es-VE" b="1" dirty="0" smtClean="0">
                <a:solidFill>
                  <a:srgbClr val="FF0000"/>
                </a:solidFill>
              </a:rPr>
              <a:t>no se correlaciona con otro constructo </a:t>
            </a:r>
            <a:r>
              <a:rPr lang="es-VE" b="1" dirty="0" smtClean="0"/>
              <a:t>con el cual no es lógicamente esperable dicha relación.</a:t>
            </a:r>
          </a:p>
          <a:p>
            <a:pPr algn="just">
              <a:buFont typeface="Wingdings" panose="05000000000000000000" pitchFamily="2" charset="2"/>
              <a:buNone/>
            </a:pPr>
            <a:r>
              <a:rPr lang="es-VE" b="1" dirty="0" smtClean="0"/>
              <a:t>	Ejemplo: Actitud hacia la innovación y Autoritarismo</a:t>
            </a:r>
            <a:endParaRPr lang="es-ES" dirty="0" smtClean="0"/>
          </a:p>
        </p:txBody>
      </p:sp>
      <p:sp>
        <p:nvSpPr>
          <p:cNvPr id="2" name="Marcador de fecha 1"/>
          <p:cNvSpPr>
            <a:spLocks noGrp="1"/>
          </p:cNvSpPr>
          <p:nvPr>
            <p:ph type="dt" sz="half" idx="10"/>
          </p:nvPr>
        </p:nvSpPr>
        <p:spPr/>
        <p:txBody>
          <a:bodyPr/>
          <a:lstStyle/>
          <a:p>
            <a:pPr>
              <a:defRPr/>
            </a:pPr>
            <a:fld id="{DF5F3885-BCB0-438A-8AEC-E498BC2E5CF8}"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28</a:t>
            </a:fld>
            <a:endParaRPr lang="es-ES"/>
          </a:p>
        </p:txBody>
      </p:sp>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p:txBody>
          <a:bodyPr/>
          <a:lstStyle/>
          <a:p>
            <a:pPr>
              <a:defRPr/>
            </a:pPr>
            <a:r>
              <a:rPr lang="es-VE" dirty="0" smtClean="0">
                <a:solidFill>
                  <a:schemeClr val="accent6">
                    <a:lumMod val="50000"/>
                  </a:schemeClr>
                </a:solidFill>
              </a:rPr>
              <a:t>El Método del Análisis Factorial</a:t>
            </a:r>
            <a:endParaRPr lang="es-ES" dirty="0" smtClean="0">
              <a:solidFill>
                <a:schemeClr val="accent6">
                  <a:lumMod val="50000"/>
                </a:schemeClr>
              </a:solidFill>
            </a:endParaRPr>
          </a:p>
        </p:txBody>
      </p:sp>
      <p:sp>
        <p:nvSpPr>
          <p:cNvPr id="31747" name="2 Marcador de contenido"/>
          <p:cNvSpPr>
            <a:spLocks noGrp="1"/>
          </p:cNvSpPr>
          <p:nvPr>
            <p:ph idx="1"/>
          </p:nvPr>
        </p:nvSpPr>
        <p:spPr>
          <a:xfrm>
            <a:off x="762000" y="2420888"/>
            <a:ext cx="7920037" cy="3724275"/>
          </a:xfrm>
        </p:spPr>
        <p:txBody>
          <a:bodyPr/>
          <a:lstStyle/>
          <a:p>
            <a:pPr algn="just">
              <a:buFont typeface="Wingdings" panose="05000000000000000000" pitchFamily="2" charset="2"/>
              <a:buNone/>
            </a:pPr>
            <a:r>
              <a:rPr lang="es-VE" dirty="0" smtClean="0"/>
              <a:t>	</a:t>
            </a:r>
            <a:r>
              <a:rPr lang="es-VE" b="1" dirty="0" smtClean="0"/>
              <a:t>Consiste en comprobar hasta dónde la estructura de un constructo que ha sido formulada hipotéticamente en la construcción del instrumento se corresponde con su realidad empírica total o parcialmente.</a:t>
            </a:r>
            <a:endParaRPr lang="es-ES" b="1" dirty="0" smtClean="0"/>
          </a:p>
        </p:txBody>
      </p:sp>
      <p:sp>
        <p:nvSpPr>
          <p:cNvPr id="2" name="Marcador de fecha 1"/>
          <p:cNvSpPr>
            <a:spLocks noGrp="1"/>
          </p:cNvSpPr>
          <p:nvPr>
            <p:ph type="dt" sz="half" idx="10"/>
          </p:nvPr>
        </p:nvSpPr>
        <p:spPr/>
        <p:txBody>
          <a:bodyPr/>
          <a:lstStyle/>
          <a:p>
            <a:pPr>
              <a:defRPr/>
            </a:pPr>
            <a:fld id="{DD1B3467-00BE-4928-8D69-05DEBC6E9A24}"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29</a:t>
            </a:fld>
            <a:endParaRPr lang="es-ES"/>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755650" y="620713"/>
            <a:ext cx="8388350" cy="1143000"/>
          </a:xfrm>
        </p:spPr>
        <p:txBody>
          <a:bodyPr>
            <a:normAutofit fontScale="90000"/>
          </a:bodyPr>
          <a:lstStyle/>
          <a:p>
            <a:pPr algn="ctr">
              <a:defRPr/>
            </a:pPr>
            <a:r>
              <a:rPr lang="es-VE" dirty="0" smtClean="0">
                <a:solidFill>
                  <a:srgbClr val="FF00FF"/>
                </a:solidFill>
              </a:rPr>
              <a:t>Parte I</a:t>
            </a:r>
            <a:r>
              <a:rPr lang="es-VE" dirty="0" smtClean="0">
                <a:solidFill>
                  <a:schemeClr val="accent6">
                    <a:lumMod val="75000"/>
                  </a:schemeClr>
                </a:solidFill>
              </a:rPr>
              <a:t/>
            </a:r>
            <a:br>
              <a:rPr lang="es-VE" dirty="0" smtClean="0">
                <a:solidFill>
                  <a:schemeClr val="accent6">
                    <a:lumMod val="75000"/>
                  </a:schemeClr>
                </a:solidFill>
              </a:rPr>
            </a:br>
            <a:r>
              <a:rPr lang="es-VE" dirty="0" smtClean="0">
                <a:solidFill>
                  <a:srgbClr val="009900"/>
                </a:solidFill>
              </a:rPr>
              <a:t>Introducción a la Teoría de Medición</a:t>
            </a:r>
            <a:endParaRPr lang="es-ES" dirty="0" smtClean="0">
              <a:solidFill>
                <a:srgbClr val="009900"/>
              </a:solidFill>
            </a:endParaRPr>
          </a:p>
        </p:txBody>
      </p:sp>
      <p:sp>
        <p:nvSpPr>
          <p:cNvPr id="2" name="Marcador de fecha 1"/>
          <p:cNvSpPr>
            <a:spLocks noGrp="1"/>
          </p:cNvSpPr>
          <p:nvPr>
            <p:ph type="dt" sz="half" idx="10"/>
          </p:nvPr>
        </p:nvSpPr>
        <p:spPr/>
        <p:txBody>
          <a:bodyPr/>
          <a:lstStyle/>
          <a:p>
            <a:pPr>
              <a:defRPr/>
            </a:pPr>
            <a:fld id="{CD4FD654-89F8-401A-BD7F-7195CE88AB0A}"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3</a:t>
            </a:fld>
            <a:endParaRPr lang="es-ES"/>
          </a:p>
        </p:txBody>
      </p:sp>
      <p:sp>
        <p:nvSpPr>
          <p:cNvPr id="5123" name="3 CuadroTexto"/>
          <p:cNvSpPr txBox="1">
            <a:spLocks noChangeArrowheads="1"/>
          </p:cNvSpPr>
          <p:nvPr/>
        </p:nvSpPr>
        <p:spPr bwMode="auto">
          <a:xfrm>
            <a:off x="889543" y="1763713"/>
            <a:ext cx="6335712"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50000"/>
              </a:lnSpc>
            </a:pPr>
            <a:r>
              <a:rPr lang="es-VE" sz="2400" b="1" dirty="0"/>
              <a:t>Cómo es Posible el Conocimiento     </a:t>
            </a:r>
          </a:p>
          <a:p>
            <a:pPr eaLnBrk="1" hangingPunct="1">
              <a:lnSpc>
                <a:spcPct val="150000"/>
              </a:lnSpc>
            </a:pPr>
            <a:r>
              <a:rPr lang="es-VE" sz="2400" b="1" dirty="0"/>
              <a:t>Concepto de Medición</a:t>
            </a:r>
          </a:p>
          <a:p>
            <a:pPr eaLnBrk="1" hangingPunct="1">
              <a:lnSpc>
                <a:spcPct val="150000"/>
              </a:lnSpc>
            </a:pPr>
            <a:r>
              <a:rPr lang="es-VE" sz="2400" b="1" dirty="0"/>
              <a:t>Concepto de Instrumento</a:t>
            </a:r>
          </a:p>
          <a:p>
            <a:pPr eaLnBrk="1" hangingPunct="1">
              <a:lnSpc>
                <a:spcPct val="150000"/>
              </a:lnSpc>
            </a:pPr>
            <a:r>
              <a:rPr lang="es-VE" sz="2400" b="1" dirty="0"/>
              <a:t>Tipos de Instrumentos</a:t>
            </a:r>
          </a:p>
          <a:p>
            <a:pPr eaLnBrk="1" hangingPunct="1">
              <a:lnSpc>
                <a:spcPct val="150000"/>
              </a:lnSpc>
            </a:pPr>
            <a:r>
              <a:rPr lang="es-VE" sz="2400" b="1" dirty="0"/>
              <a:t>Medición y Realidad</a:t>
            </a:r>
          </a:p>
          <a:p>
            <a:pPr eaLnBrk="1" hangingPunct="1">
              <a:lnSpc>
                <a:spcPct val="150000"/>
              </a:lnSpc>
            </a:pPr>
            <a:r>
              <a:rPr lang="es-VE" sz="2400" b="1" dirty="0"/>
              <a:t>Niveles de Medición</a:t>
            </a:r>
          </a:p>
          <a:p>
            <a:pPr eaLnBrk="1" hangingPunct="1">
              <a:lnSpc>
                <a:spcPct val="150000"/>
              </a:lnSpc>
            </a:pPr>
            <a:r>
              <a:rPr lang="es-VE" sz="2400" b="1" dirty="0"/>
              <a:t>Teoría Clásica de Medición</a:t>
            </a:r>
            <a:endParaRPr lang="es-ES" sz="2400" b="1"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84080" y="3068960"/>
            <a:ext cx="2711966" cy="2033974"/>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5122"/>
                                        </p:tgtEl>
                                        <p:attrNameLst>
                                          <p:attrName>style.visibility</p:attrName>
                                        </p:attrNameLst>
                                      </p:cBhvr>
                                      <p:to>
                                        <p:strVal val="visible"/>
                                      </p:to>
                                    </p:set>
                                    <p:animEffect transition="in" filter="wipe(down)">
                                      <p:cBhvr>
                                        <p:cTn id="14" dur="580">
                                          <p:stCondLst>
                                            <p:cond delay="0"/>
                                          </p:stCondLst>
                                        </p:cTn>
                                        <p:tgtEl>
                                          <p:spTgt spid="5122"/>
                                        </p:tgtEl>
                                      </p:cBhvr>
                                    </p:animEffect>
                                    <p:anim calcmode="lin" valueType="num">
                                      <p:cBhvr>
                                        <p:cTn id="15" dur="1822" tmFilter="0,0; 0.14,0.36; 0.43,0.73; 0.71,0.91; 1.0,1.0">
                                          <p:stCondLst>
                                            <p:cond delay="0"/>
                                          </p:stCondLst>
                                        </p:cTn>
                                        <p:tgtEl>
                                          <p:spTgt spid="512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12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12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12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122"/>
                                        </p:tgtEl>
                                        <p:attrNameLst>
                                          <p:attrName>ppt_y</p:attrName>
                                        </p:attrNameLst>
                                      </p:cBhvr>
                                      <p:tavLst>
                                        <p:tav tm="0" fmla="#ppt_y-sin(pi*$)/81">
                                          <p:val>
                                            <p:fltVal val="0"/>
                                          </p:val>
                                        </p:tav>
                                        <p:tav tm="100000">
                                          <p:val>
                                            <p:fltVal val="1"/>
                                          </p:val>
                                        </p:tav>
                                      </p:tavLst>
                                    </p:anim>
                                    <p:animScale>
                                      <p:cBhvr>
                                        <p:cTn id="20" dur="26">
                                          <p:stCondLst>
                                            <p:cond delay="650"/>
                                          </p:stCondLst>
                                        </p:cTn>
                                        <p:tgtEl>
                                          <p:spTgt spid="5122"/>
                                        </p:tgtEl>
                                      </p:cBhvr>
                                      <p:to x="100000" y="60000"/>
                                    </p:animScale>
                                    <p:animScale>
                                      <p:cBhvr>
                                        <p:cTn id="21" dur="166" decel="50000">
                                          <p:stCondLst>
                                            <p:cond delay="676"/>
                                          </p:stCondLst>
                                        </p:cTn>
                                        <p:tgtEl>
                                          <p:spTgt spid="5122"/>
                                        </p:tgtEl>
                                      </p:cBhvr>
                                      <p:to x="100000" y="100000"/>
                                    </p:animScale>
                                    <p:animScale>
                                      <p:cBhvr>
                                        <p:cTn id="22" dur="26">
                                          <p:stCondLst>
                                            <p:cond delay="1312"/>
                                          </p:stCondLst>
                                        </p:cTn>
                                        <p:tgtEl>
                                          <p:spTgt spid="5122"/>
                                        </p:tgtEl>
                                      </p:cBhvr>
                                      <p:to x="100000" y="80000"/>
                                    </p:animScale>
                                    <p:animScale>
                                      <p:cBhvr>
                                        <p:cTn id="23" dur="166" decel="50000">
                                          <p:stCondLst>
                                            <p:cond delay="1338"/>
                                          </p:stCondLst>
                                        </p:cTn>
                                        <p:tgtEl>
                                          <p:spTgt spid="5122"/>
                                        </p:tgtEl>
                                      </p:cBhvr>
                                      <p:to x="100000" y="100000"/>
                                    </p:animScale>
                                    <p:animScale>
                                      <p:cBhvr>
                                        <p:cTn id="24" dur="26">
                                          <p:stCondLst>
                                            <p:cond delay="1642"/>
                                          </p:stCondLst>
                                        </p:cTn>
                                        <p:tgtEl>
                                          <p:spTgt spid="5122"/>
                                        </p:tgtEl>
                                      </p:cBhvr>
                                      <p:to x="100000" y="90000"/>
                                    </p:animScale>
                                    <p:animScale>
                                      <p:cBhvr>
                                        <p:cTn id="25" dur="166" decel="50000">
                                          <p:stCondLst>
                                            <p:cond delay="1668"/>
                                          </p:stCondLst>
                                        </p:cTn>
                                        <p:tgtEl>
                                          <p:spTgt spid="5122"/>
                                        </p:tgtEl>
                                      </p:cBhvr>
                                      <p:to x="100000" y="100000"/>
                                    </p:animScale>
                                    <p:animScale>
                                      <p:cBhvr>
                                        <p:cTn id="26" dur="26">
                                          <p:stCondLst>
                                            <p:cond delay="1808"/>
                                          </p:stCondLst>
                                        </p:cTn>
                                        <p:tgtEl>
                                          <p:spTgt spid="5122"/>
                                        </p:tgtEl>
                                      </p:cBhvr>
                                      <p:to x="100000" y="95000"/>
                                    </p:animScale>
                                    <p:animScale>
                                      <p:cBhvr>
                                        <p:cTn id="27" dur="166" decel="50000">
                                          <p:stCondLst>
                                            <p:cond delay="1834"/>
                                          </p:stCondLst>
                                        </p:cTn>
                                        <p:tgtEl>
                                          <p:spTgt spid="51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Título"/>
          <p:cNvSpPr>
            <a:spLocks noGrp="1"/>
          </p:cNvSpPr>
          <p:nvPr>
            <p:ph type="title"/>
          </p:nvPr>
        </p:nvSpPr>
        <p:spPr/>
        <p:txBody>
          <a:bodyPr/>
          <a:lstStyle/>
          <a:p>
            <a:pPr>
              <a:defRPr/>
            </a:pPr>
            <a:r>
              <a:rPr lang="es-VE" dirty="0" smtClean="0">
                <a:solidFill>
                  <a:schemeClr val="accent6">
                    <a:lumMod val="50000"/>
                  </a:schemeClr>
                </a:solidFill>
              </a:rPr>
              <a:t>El Método del Análisis Factorial (2)</a:t>
            </a:r>
            <a:endParaRPr lang="es-ES" dirty="0" smtClean="0">
              <a:solidFill>
                <a:schemeClr val="accent6">
                  <a:lumMod val="50000"/>
                </a:schemeClr>
              </a:solidFill>
            </a:endParaRPr>
          </a:p>
        </p:txBody>
      </p:sp>
      <p:sp>
        <p:nvSpPr>
          <p:cNvPr id="32771" name="2 Marcador de contenido"/>
          <p:cNvSpPr>
            <a:spLocks noGrp="1"/>
          </p:cNvSpPr>
          <p:nvPr>
            <p:ph idx="1"/>
          </p:nvPr>
        </p:nvSpPr>
        <p:spPr>
          <a:xfrm>
            <a:off x="762000" y="2348880"/>
            <a:ext cx="7983537" cy="3724275"/>
          </a:xfrm>
        </p:spPr>
        <p:txBody>
          <a:bodyPr/>
          <a:lstStyle/>
          <a:p>
            <a:pPr algn="just"/>
            <a:r>
              <a:rPr lang="es-VE" b="1" dirty="0" smtClean="0"/>
              <a:t>Por ejemplo, un test de inteligencia compuesto por las dimensiones razonamiento abstracto, habilidad para resolver problemas y capacidad adaptativa.</a:t>
            </a:r>
          </a:p>
          <a:p>
            <a:pPr algn="just"/>
            <a:r>
              <a:rPr lang="es-VE" b="1" dirty="0" smtClean="0"/>
              <a:t>Se administra el test a una muestra representativa de sujetos.</a:t>
            </a:r>
          </a:p>
          <a:p>
            <a:pPr algn="just"/>
            <a:r>
              <a:rPr lang="es-VE" b="1" dirty="0" smtClean="0"/>
              <a:t> El AF permite comprobar la existencia de dichas dimensiones.</a:t>
            </a:r>
            <a:endParaRPr lang="es-ES" b="1" dirty="0" smtClean="0"/>
          </a:p>
        </p:txBody>
      </p:sp>
      <p:sp>
        <p:nvSpPr>
          <p:cNvPr id="2" name="Marcador de fecha 1"/>
          <p:cNvSpPr>
            <a:spLocks noGrp="1"/>
          </p:cNvSpPr>
          <p:nvPr>
            <p:ph type="dt" sz="half" idx="10"/>
          </p:nvPr>
        </p:nvSpPr>
        <p:spPr/>
        <p:txBody>
          <a:bodyPr/>
          <a:lstStyle/>
          <a:p>
            <a:pPr>
              <a:defRPr/>
            </a:pPr>
            <a:fld id="{AE64D412-38B9-4B73-A5DE-F55DFB597B64}"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30</a:t>
            </a:fld>
            <a:endParaRPr lang="es-ES"/>
          </a:p>
        </p:txBody>
      </p:sp>
    </p:spTree>
  </p:cSld>
  <p:clrMapOvr>
    <a:masterClrMapping/>
  </p:clrMapOvr>
  <p:transition>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a:xfrm>
            <a:off x="601114" y="0"/>
            <a:ext cx="7937666" cy="3428742"/>
          </a:xfrm>
        </p:spPr>
        <p:txBody>
          <a:bodyPr>
            <a:normAutofit fontScale="90000"/>
          </a:bodyPr>
          <a:lstStyle/>
          <a:p>
            <a:pPr algn="ctr">
              <a:defRPr/>
            </a:pPr>
            <a:r>
              <a:rPr lang="es-ES" dirty="0" smtClean="0">
                <a:solidFill>
                  <a:schemeClr val="tx1"/>
                </a:solidFill>
              </a:rPr>
              <a:t>Confiabilidad</a:t>
            </a:r>
            <a:r>
              <a:rPr lang="es-ES" dirty="0" smtClean="0">
                <a:solidFill>
                  <a:schemeClr val="accent6">
                    <a:lumMod val="50000"/>
                  </a:schemeClr>
                </a:solidFill>
              </a:rPr>
              <a:t>.- </a:t>
            </a:r>
            <a:r>
              <a:rPr lang="es-ES" dirty="0" smtClean="0">
                <a:solidFill>
                  <a:srgbClr val="009900"/>
                </a:solidFill>
              </a:rPr>
              <a:t>Se refiere al grado en que su aplicación repetida al mismo individuo u objeto produce resultados iguales. </a:t>
            </a:r>
            <a:r>
              <a:rPr lang="es-ES" dirty="0" smtClean="0">
                <a:solidFill>
                  <a:srgbClr val="0046D2"/>
                </a:solidFill>
              </a:rPr>
              <a:t>Grado en que un instrumento produce resultados consistentes y coherentes.</a:t>
            </a:r>
            <a:r>
              <a:rPr lang="es-ES" dirty="0" smtClean="0">
                <a:solidFill>
                  <a:srgbClr val="009900"/>
                </a:solidFill>
              </a:rPr>
              <a:t/>
            </a:r>
            <a:br>
              <a:rPr lang="es-ES" dirty="0" smtClean="0">
                <a:solidFill>
                  <a:srgbClr val="009900"/>
                </a:solidFill>
              </a:rPr>
            </a:br>
            <a:r>
              <a:rPr lang="es-ES" dirty="0">
                <a:solidFill>
                  <a:srgbClr val="FF00FF"/>
                </a:solidFill>
              </a:rPr>
              <a:t>Hernández </a:t>
            </a:r>
            <a:r>
              <a:rPr lang="es-ES" dirty="0" err="1">
                <a:solidFill>
                  <a:srgbClr val="FF00FF"/>
                </a:solidFill>
              </a:rPr>
              <a:t>Sampieri</a:t>
            </a:r>
            <a:r>
              <a:rPr lang="es-ES" dirty="0">
                <a:solidFill>
                  <a:srgbClr val="FF00FF"/>
                </a:solidFill>
              </a:rPr>
              <a:t> (2010: </a:t>
            </a:r>
            <a:r>
              <a:rPr lang="es-ES" dirty="0" smtClean="0">
                <a:solidFill>
                  <a:srgbClr val="FF00FF"/>
                </a:solidFill>
              </a:rPr>
              <a:t>200)</a:t>
            </a:r>
            <a:endParaRPr lang="es-ES" dirty="0" smtClean="0">
              <a:solidFill>
                <a:schemeClr val="accent6">
                  <a:lumMod val="50000"/>
                </a:schemeClr>
              </a:solidFill>
            </a:endParaRPr>
          </a:p>
        </p:txBody>
      </p:sp>
      <p:sp>
        <p:nvSpPr>
          <p:cNvPr id="2" name="Marcador de fecha 1"/>
          <p:cNvSpPr>
            <a:spLocks noGrp="1"/>
          </p:cNvSpPr>
          <p:nvPr>
            <p:ph type="dt" sz="half" idx="10"/>
          </p:nvPr>
        </p:nvSpPr>
        <p:spPr/>
        <p:txBody>
          <a:bodyPr/>
          <a:lstStyle/>
          <a:p>
            <a:pPr>
              <a:defRPr/>
            </a:pPr>
            <a:fld id="{28656BA5-B1B2-49E7-9A8A-D1EF4455D3AC}"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31</a:t>
            </a:fld>
            <a:endParaRPr lang="es-ES"/>
          </a:p>
        </p:txBody>
      </p:sp>
      <p:sp>
        <p:nvSpPr>
          <p:cNvPr id="33795" name="Text Box 4"/>
          <p:cNvSpPr txBox="1">
            <a:spLocks noChangeArrowheads="1"/>
          </p:cNvSpPr>
          <p:nvPr/>
        </p:nvSpPr>
        <p:spPr bwMode="auto">
          <a:xfrm>
            <a:off x="1589153" y="2996952"/>
            <a:ext cx="6183247" cy="400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sz="2000" b="1" dirty="0"/>
              <a:t>                                                                          </a:t>
            </a:r>
            <a:endParaRPr lang="es-ES" sz="2000" b="1" dirty="0" smtClean="0"/>
          </a:p>
          <a:p>
            <a:pPr algn="just" eaLnBrk="1" hangingPunct="1">
              <a:spcBef>
                <a:spcPct val="50000"/>
              </a:spcBef>
            </a:pPr>
            <a:r>
              <a:rPr lang="es-ES" sz="2000" b="1" dirty="0" smtClean="0"/>
              <a:t>                            </a:t>
            </a:r>
            <a:r>
              <a:rPr lang="es-ES" sz="3200" b="1" dirty="0"/>
              <a:t>Un instrumento es confiable cuando mide consistentemente el objeto que pretende medir.</a:t>
            </a:r>
          </a:p>
          <a:p>
            <a:pPr eaLnBrk="1" hangingPunct="1">
              <a:spcBef>
                <a:spcPct val="50000"/>
              </a:spcBef>
            </a:pPr>
            <a:endParaRPr lang="es-ES" sz="2000" b="1" dirty="0"/>
          </a:p>
          <a:p>
            <a:pPr eaLnBrk="1" hangingPunct="1">
              <a:spcBef>
                <a:spcPct val="50000"/>
              </a:spcBef>
            </a:pPr>
            <a:endParaRPr lang="es-ES" sz="2000" b="1" dirty="0"/>
          </a:p>
          <a:p>
            <a:pPr eaLnBrk="1" hangingPunct="1">
              <a:spcBef>
                <a:spcPct val="50000"/>
              </a:spcBef>
            </a:pPr>
            <a:endParaRPr lang="es-ES" sz="2000" b="1" dirty="0"/>
          </a:p>
        </p:txBody>
      </p:sp>
    </p:spTree>
  </p:cSld>
  <p:clrMapOvr>
    <a:masterClrMapping/>
  </p:clrMapOvr>
  <p:transition>
    <p:pull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defRPr/>
            </a:pPr>
            <a:r>
              <a:rPr lang="es-VE" dirty="0" smtClean="0">
                <a:solidFill>
                  <a:schemeClr val="accent6">
                    <a:lumMod val="50000"/>
                  </a:schemeClr>
                </a:solidFill>
              </a:rPr>
              <a:t>La Confiabilidad según la Teoría Clásica de Medición</a:t>
            </a:r>
            <a:endParaRPr lang="es-ES" dirty="0">
              <a:solidFill>
                <a:schemeClr val="accent6">
                  <a:lumMod val="50000"/>
                </a:schemeClr>
              </a:solidFill>
            </a:endParaRPr>
          </a:p>
        </p:txBody>
      </p:sp>
      <p:sp>
        <p:nvSpPr>
          <p:cNvPr id="34819" name="2 Marcador de contenido"/>
          <p:cNvSpPr>
            <a:spLocks noGrp="1"/>
          </p:cNvSpPr>
          <p:nvPr>
            <p:ph idx="1"/>
          </p:nvPr>
        </p:nvSpPr>
        <p:spPr>
          <a:xfrm>
            <a:off x="877887" y="2219796"/>
            <a:ext cx="7693025" cy="3724275"/>
          </a:xfrm>
        </p:spPr>
        <p:txBody>
          <a:bodyPr>
            <a:normAutofit fontScale="25000" lnSpcReduction="20000"/>
          </a:bodyPr>
          <a:lstStyle/>
          <a:p>
            <a:pPr algn="ctr">
              <a:buFont typeface="Wingdings" panose="05000000000000000000" pitchFamily="2" charset="2"/>
              <a:buNone/>
              <a:defRPr/>
            </a:pPr>
            <a:r>
              <a:rPr lang="en-US" sz="6200" b="1" dirty="0" smtClean="0">
                <a:solidFill>
                  <a:srgbClr val="FF0000"/>
                </a:solidFill>
              </a:rPr>
              <a:t>(1)</a:t>
            </a:r>
            <a:r>
              <a:rPr lang="en-US" sz="6200" dirty="0" smtClean="0"/>
              <a:t>  </a:t>
            </a:r>
            <a:r>
              <a:rPr lang="en-US" sz="6200" dirty="0" err="1" smtClean="0"/>
              <a:t>X</a:t>
            </a:r>
            <a:r>
              <a:rPr lang="en-US" sz="6200" baseline="-25000" dirty="0" err="1" smtClean="0"/>
              <a:t>t</a:t>
            </a:r>
            <a:r>
              <a:rPr lang="en-US" sz="6200" dirty="0" smtClean="0"/>
              <a:t>  =  X</a:t>
            </a:r>
            <a:r>
              <a:rPr lang="es-VE" sz="6200" baseline="-25000" dirty="0" smtClean="0">
                <a:sym typeface="Symbol" pitchFamily="18" charset="2"/>
              </a:rPr>
              <a:t></a:t>
            </a:r>
            <a:r>
              <a:rPr lang="en-US" sz="6200" dirty="0" smtClean="0"/>
              <a:t>   +  </a:t>
            </a:r>
            <a:r>
              <a:rPr lang="en-US" sz="6200" dirty="0" err="1" smtClean="0"/>
              <a:t>X</a:t>
            </a:r>
            <a:r>
              <a:rPr lang="en-US" sz="6200" baseline="-25000" dirty="0" err="1" smtClean="0"/>
              <a:t>e</a:t>
            </a:r>
            <a:endParaRPr lang="es-ES" sz="6200" dirty="0" smtClean="0"/>
          </a:p>
          <a:p>
            <a:pPr marL="514350" indent="-514350" algn="ctr">
              <a:buFont typeface="Wingdings" panose="05000000000000000000" pitchFamily="2" charset="2"/>
              <a:buNone/>
              <a:defRPr/>
            </a:pPr>
            <a:r>
              <a:rPr lang="en-US" sz="6200" b="1" dirty="0" smtClean="0">
                <a:solidFill>
                  <a:srgbClr val="FF0000"/>
                </a:solidFill>
              </a:rPr>
              <a:t>(2)</a:t>
            </a:r>
            <a:r>
              <a:rPr lang="en-US" sz="6200" dirty="0" smtClean="0"/>
              <a:t> S</a:t>
            </a:r>
            <a:r>
              <a:rPr lang="en-US" sz="6200" baseline="-25000" dirty="0" smtClean="0"/>
              <a:t>t</a:t>
            </a:r>
            <a:r>
              <a:rPr lang="en-US" sz="6200" baseline="30000" dirty="0" smtClean="0"/>
              <a:t>2</a:t>
            </a:r>
            <a:r>
              <a:rPr lang="en-US" sz="6200" dirty="0" smtClean="0"/>
              <a:t> =  S</a:t>
            </a:r>
            <a:r>
              <a:rPr lang="en-US" sz="6200" baseline="30000" dirty="0" smtClean="0"/>
              <a:t>2</a:t>
            </a:r>
            <a:r>
              <a:rPr lang="es-VE" sz="6200" baseline="-25000" dirty="0" smtClean="0">
                <a:sym typeface="Symbol" pitchFamily="18" charset="2"/>
              </a:rPr>
              <a:t></a:t>
            </a:r>
            <a:r>
              <a:rPr lang="en-US" sz="6200" dirty="0" smtClean="0"/>
              <a:t>  + S</a:t>
            </a:r>
            <a:r>
              <a:rPr lang="en-US" sz="6200" baseline="30000" dirty="0" smtClean="0"/>
              <a:t>2</a:t>
            </a:r>
            <a:r>
              <a:rPr lang="en-US" sz="6200" baseline="-25000" dirty="0" smtClean="0"/>
              <a:t>e</a:t>
            </a:r>
            <a:r>
              <a:rPr lang="en-US" sz="6200" dirty="0" smtClean="0"/>
              <a:t> </a:t>
            </a:r>
            <a:endParaRPr lang="es-ES" sz="6200" dirty="0" smtClean="0"/>
          </a:p>
          <a:p>
            <a:pPr marL="514350" indent="-514350">
              <a:buFont typeface="Wingdings" panose="05000000000000000000" pitchFamily="2" charset="2"/>
              <a:buNone/>
              <a:defRPr/>
            </a:pPr>
            <a:r>
              <a:rPr lang="en-US" sz="6200" b="1" dirty="0" smtClean="0">
                <a:solidFill>
                  <a:srgbClr val="FF0000"/>
                </a:solidFill>
              </a:rPr>
              <a:t>                       (3)  </a:t>
            </a:r>
            <a:r>
              <a:rPr lang="en-US" sz="6200" dirty="0" err="1" smtClean="0"/>
              <a:t>r</a:t>
            </a:r>
            <a:r>
              <a:rPr lang="en-US" sz="6200" baseline="-25000" dirty="0" err="1" smtClean="0"/>
              <a:t>tt</a:t>
            </a:r>
            <a:r>
              <a:rPr lang="en-US" sz="6200" dirty="0" smtClean="0"/>
              <a:t> = S</a:t>
            </a:r>
            <a:r>
              <a:rPr lang="en-US" sz="6200" baseline="30000" dirty="0" smtClean="0"/>
              <a:t>2</a:t>
            </a:r>
            <a:r>
              <a:rPr lang="es-VE" sz="6200" baseline="-25000" dirty="0" smtClean="0">
                <a:sym typeface="Symbol" pitchFamily="18" charset="2"/>
              </a:rPr>
              <a:t></a:t>
            </a:r>
            <a:r>
              <a:rPr lang="en-US" sz="6200" dirty="0" smtClean="0"/>
              <a:t>  /  S</a:t>
            </a:r>
            <a:r>
              <a:rPr lang="en-US" sz="6200" baseline="-25000" dirty="0" smtClean="0"/>
              <a:t>t</a:t>
            </a:r>
            <a:r>
              <a:rPr lang="en-US" sz="6200" baseline="30000" dirty="0" smtClean="0"/>
              <a:t>2</a:t>
            </a:r>
            <a:endParaRPr lang="es-ES" sz="6200" dirty="0" smtClean="0"/>
          </a:p>
          <a:p>
            <a:pPr algn="ctr">
              <a:buFont typeface="Wingdings" panose="05000000000000000000" pitchFamily="2" charset="2"/>
              <a:buNone/>
              <a:defRPr/>
            </a:pPr>
            <a:r>
              <a:rPr lang="en-US" sz="6200" dirty="0" smtClean="0"/>
              <a:t>                </a:t>
            </a:r>
          </a:p>
          <a:p>
            <a:pPr algn="ctr">
              <a:buFont typeface="Wingdings" panose="05000000000000000000" pitchFamily="2" charset="2"/>
              <a:buNone/>
              <a:defRPr/>
            </a:pPr>
            <a:r>
              <a:rPr lang="en-US" sz="6200" b="1" dirty="0" smtClean="0"/>
              <a:t>               S</a:t>
            </a:r>
            <a:r>
              <a:rPr lang="en-US" sz="6200" b="1" baseline="30000" dirty="0" smtClean="0"/>
              <a:t>2</a:t>
            </a:r>
            <a:r>
              <a:rPr lang="en-US" sz="6200" b="1" baseline="-25000" dirty="0" smtClean="0"/>
              <a:t>e</a:t>
            </a:r>
            <a:r>
              <a:rPr lang="en-US" sz="6200" b="1" dirty="0" smtClean="0"/>
              <a:t> </a:t>
            </a:r>
          </a:p>
          <a:p>
            <a:pPr>
              <a:buFont typeface="Wingdings" panose="05000000000000000000" pitchFamily="2" charset="2"/>
              <a:buNone/>
              <a:defRPr/>
            </a:pPr>
            <a:r>
              <a:rPr lang="en-US" sz="6200" b="1" dirty="0" smtClean="0"/>
              <a:t>                     </a:t>
            </a:r>
            <a:r>
              <a:rPr lang="en-US" sz="6200" b="1" dirty="0" smtClean="0">
                <a:solidFill>
                  <a:srgbClr val="FF0000"/>
                </a:solidFill>
              </a:rPr>
              <a:t> (4)  </a:t>
            </a:r>
            <a:r>
              <a:rPr lang="en-US" sz="6200" b="1" dirty="0" err="1" smtClean="0"/>
              <a:t>r</a:t>
            </a:r>
            <a:r>
              <a:rPr lang="en-US" sz="6200" b="1" baseline="-25000" dirty="0" err="1" smtClean="0"/>
              <a:t>tt</a:t>
            </a:r>
            <a:r>
              <a:rPr lang="en-US" sz="6200" b="1" dirty="0" smtClean="0"/>
              <a:t> = 1 - --------</a:t>
            </a:r>
            <a:endParaRPr lang="es-ES" sz="6200" b="1" dirty="0" smtClean="0"/>
          </a:p>
          <a:p>
            <a:pPr algn="ctr">
              <a:buFont typeface="Wingdings" panose="05000000000000000000" pitchFamily="2" charset="2"/>
              <a:buNone/>
              <a:defRPr/>
            </a:pPr>
            <a:r>
              <a:rPr lang="en-US" sz="6200" b="1" dirty="0" smtClean="0"/>
              <a:t>               S</a:t>
            </a:r>
            <a:r>
              <a:rPr lang="en-US" sz="6200" b="1" baseline="-25000" dirty="0" smtClean="0"/>
              <a:t>t</a:t>
            </a:r>
            <a:r>
              <a:rPr lang="en-US" sz="6200" b="1" baseline="30000" dirty="0" smtClean="0"/>
              <a:t>2</a:t>
            </a:r>
            <a:endParaRPr lang="es-ES" sz="6200" b="1" dirty="0" smtClean="0"/>
          </a:p>
          <a:p>
            <a:pPr algn="ctr">
              <a:buFont typeface="Wingdings" panose="05000000000000000000" pitchFamily="2" charset="2"/>
              <a:buNone/>
              <a:defRPr/>
            </a:pPr>
            <a:endParaRPr lang="es-ES" sz="6200" b="1" dirty="0" smtClean="0"/>
          </a:p>
          <a:p>
            <a:pPr algn="ctr">
              <a:buFont typeface="Wingdings" panose="05000000000000000000" pitchFamily="2" charset="2"/>
              <a:buNone/>
              <a:defRPr/>
            </a:pPr>
            <a:endParaRPr lang="es-VE" sz="6200" b="1" baseline="-25000" dirty="0" smtClean="0"/>
          </a:p>
          <a:p>
            <a:pPr algn="ctr">
              <a:buFont typeface="Wingdings" panose="05000000000000000000" pitchFamily="2" charset="2"/>
              <a:buNone/>
              <a:defRPr/>
            </a:pPr>
            <a:endParaRPr lang="es-VE" sz="6200" b="1" baseline="-25000" dirty="0" smtClean="0"/>
          </a:p>
          <a:p>
            <a:pPr algn="ctr">
              <a:buFont typeface="Wingdings" panose="05000000000000000000" pitchFamily="2" charset="2"/>
              <a:buNone/>
              <a:defRPr/>
            </a:pPr>
            <a:r>
              <a:rPr lang="es-VE" sz="6200" b="1" baseline="30000" dirty="0" smtClean="0"/>
              <a:t>           </a:t>
            </a:r>
          </a:p>
          <a:p>
            <a:pPr algn="ctr">
              <a:buFont typeface="Wingdings" panose="05000000000000000000" pitchFamily="2" charset="2"/>
              <a:buNone/>
              <a:defRPr/>
            </a:pPr>
            <a:endParaRPr lang="es-VE" sz="6200" b="1" baseline="30000" dirty="0" smtClean="0"/>
          </a:p>
          <a:p>
            <a:pPr algn="ctr">
              <a:buFont typeface="Wingdings" panose="05000000000000000000" pitchFamily="2" charset="2"/>
              <a:buNone/>
              <a:defRPr/>
            </a:pPr>
            <a:r>
              <a:rPr lang="es-VE" sz="6200" b="1" dirty="0" smtClean="0"/>
              <a:t>         </a:t>
            </a:r>
            <a:endParaRPr lang="es-VE" sz="6200" b="1" baseline="30000" dirty="0" smtClean="0"/>
          </a:p>
          <a:p>
            <a:pPr algn="ctr">
              <a:buFont typeface="Wingdings" panose="05000000000000000000" pitchFamily="2" charset="2"/>
              <a:buNone/>
              <a:defRPr/>
            </a:pPr>
            <a:r>
              <a:rPr lang="es-VE" b="1" baseline="30000" dirty="0" smtClean="0"/>
              <a:t> </a:t>
            </a:r>
            <a:r>
              <a:rPr lang="es-VE" b="1" dirty="0" smtClean="0"/>
              <a:t>     </a:t>
            </a:r>
            <a:r>
              <a:rPr lang="es-VE" b="1" baseline="30000" dirty="0" smtClean="0"/>
              <a:t> </a:t>
            </a:r>
            <a:r>
              <a:rPr lang="es-VE" b="1" dirty="0" smtClean="0"/>
              <a:t> </a:t>
            </a:r>
            <a:endParaRPr lang="es-VE" b="1" baseline="30000" dirty="0" smtClean="0"/>
          </a:p>
          <a:p>
            <a:pPr algn="ctr">
              <a:buFont typeface="Wingdings" panose="05000000000000000000" pitchFamily="2" charset="2"/>
              <a:buNone/>
              <a:defRPr/>
            </a:pPr>
            <a:r>
              <a:rPr lang="es-VE" b="1" baseline="30000" dirty="0" smtClean="0"/>
              <a:t>            </a:t>
            </a:r>
            <a:endParaRPr lang="es-ES" b="1" dirty="0" smtClean="0"/>
          </a:p>
          <a:p>
            <a:pPr>
              <a:defRPr/>
            </a:pPr>
            <a:endParaRPr lang="es-ES" dirty="0" smtClean="0"/>
          </a:p>
        </p:txBody>
      </p:sp>
      <p:sp>
        <p:nvSpPr>
          <p:cNvPr id="3" name="Marcador de fecha 2"/>
          <p:cNvSpPr>
            <a:spLocks noGrp="1"/>
          </p:cNvSpPr>
          <p:nvPr>
            <p:ph type="dt" sz="half" idx="10"/>
          </p:nvPr>
        </p:nvSpPr>
        <p:spPr/>
        <p:txBody>
          <a:bodyPr/>
          <a:lstStyle/>
          <a:p>
            <a:pPr>
              <a:defRPr/>
            </a:pPr>
            <a:fld id="{FAC4F38D-28C6-4CD5-A2A6-BB354D99F8D3}" type="datetime1">
              <a:rPr lang="es-ES" smtClean="0"/>
              <a:t>03/11/2014</a:t>
            </a:fld>
            <a:endParaRPr lang="es-ES"/>
          </a:p>
        </p:txBody>
      </p:sp>
      <p:sp>
        <p:nvSpPr>
          <p:cNvPr id="4" name="Marcador de pie de página 3"/>
          <p:cNvSpPr>
            <a:spLocks noGrp="1"/>
          </p:cNvSpPr>
          <p:nvPr>
            <p:ph type="ftr" sz="quarter" idx="11"/>
          </p:nvPr>
        </p:nvSpPr>
        <p:spPr/>
        <p:txBody>
          <a:bodyPr/>
          <a:lstStyle/>
          <a:p>
            <a:pPr>
              <a:defRPr/>
            </a:pPr>
            <a:r>
              <a:rPr lang="pt-BR" smtClean="0"/>
              <a:t>CPCC. Yónel Chocano Figueroa.   DOCENTE UNHEVAL</a:t>
            </a:r>
            <a:endParaRPr lang="es-ES"/>
          </a:p>
        </p:txBody>
      </p:sp>
      <p:sp>
        <p:nvSpPr>
          <p:cNvPr id="5" name="Marcador de número de diapositiva 4"/>
          <p:cNvSpPr>
            <a:spLocks noGrp="1"/>
          </p:cNvSpPr>
          <p:nvPr>
            <p:ph type="sldNum" sz="quarter" idx="12"/>
          </p:nvPr>
        </p:nvSpPr>
        <p:spPr/>
        <p:txBody>
          <a:bodyPr/>
          <a:lstStyle/>
          <a:p>
            <a:fld id="{A8A74DFE-3EB9-48C7-8AF1-06A8E80102D0}" type="slidenum">
              <a:rPr lang="es-ES" smtClean="0"/>
              <a:pPr/>
              <a:t>32</a:t>
            </a:fld>
            <a:endParaRPr lang="es-ES"/>
          </a:p>
        </p:txBody>
      </p:sp>
    </p:spTree>
  </p:cSld>
  <p:clrMapOvr>
    <a:masterClrMapping/>
  </p:clrMapOvr>
  <p:transition>
    <p:pull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Título"/>
          <p:cNvSpPr>
            <a:spLocks noGrp="1"/>
          </p:cNvSpPr>
          <p:nvPr>
            <p:ph type="title"/>
          </p:nvPr>
        </p:nvSpPr>
        <p:spPr>
          <a:xfrm>
            <a:off x="684213" y="476250"/>
            <a:ext cx="7924800" cy="1216025"/>
          </a:xfrm>
        </p:spPr>
        <p:txBody>
          <a:bodyPr/>
          <a:lstStyle/>
          <a:p>
            <a:pPr algn="ctr">
              <a:defRPr/>
            </a:pPr>
            <a:r>
              <a:rPr lang="es-VE" dirty="0" smtClean="0">
                <a:solidFill>
                  <a:schemeClr val="accent6">
                    <a:lumMod val="50000"/>
                  </a:schemeClr>
                </a:solidFill>
              </a:rPr>
              <a:t>Métodos de Confiabilidad</a:t>
            </a:r>
            <a:endParaRPr lang="es-ES" dirty="0" smtClean="0">
              <a:solidFill>
                <a:schemeClr val="accent6">
                  <a:lumMod val="50000"/>
                </a:schemeClr>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996093157"/>
              </p:ext>
            </p:extLst>
          </p:nvPr>
        </p:nvGraphicFramePr>
        <p:xfrm>
          <a:off x="912488" y="2276872"/>
          <a:ext cx="7693025" cy="3455990"/>
        </p:xfrm>
        <a:graphic>
          <a:graphicData uri="http://schemas.openxmlformats.org/drawingml/2006/table">
            <a:tbl>
              <a:tblPr firstRow="1" bandRow="1">
                <a:tableStyleId>{5C22544A-7EE6-4342-B048-85BDC9FD1C3A}</a:tableStyleId>
              </a:tblPr>
              <a:tblGrid>
                <a:gridCol w="3816424"/>
                <a:gridCol w="3876601"/>
              </a:tblGrid>
              <a:tr h="691198">
                <a:tc>
                  <a:txBody>
                    <a:bodyPr/>
                    <a:lstStyle/>
                    <a:p>
                      <a:pPr algn="ctr"/>
                      <a:r>
                        <a:rPr lang="es-VE" sz="2400" dirty="0" smtClean="0"/>
                        <a:t>Tipos de </a:t>
                      </a:r>
                      <a:r>
                        <a:rPr lang="es-VE" sz="2400" baseline="0" dirty="0" smtClean="0"/>
                        <a:t> Confiabilidad</a:t>
                      </a:r>
                      <a:endParaRPr lang="es-ES" sz="2400" dirty="0"/>
                    </a:p>
                  </a:txBody>
                  <a:tcPr marT="45715" marB="45715"/>
                </a:tc>
                <a:tc>
                  <a:txBody>
                    <a:bodyPr/>
                    <a:lstStyle/>
                    <a:p>
                      <a:pPr algn="ctr"/>
                      <a:r>
                        <a:rPr lang="es-VE" sz="2400" dirty="0" smtClean="0"/>
                        <a:t>Métodos</a:t>
                      </a:r>
                      <a:endParaRPr lang="es-ES" sz="2400" dirty="0"/>
                    </a:p>
                  </a:txBody>
                  <a:tcPr marT="45715" marB="45715"/>
                </a:tc>
              </a:tr>
              <a:tr h="691198">
                <a:tc>
                  <a:txBody>
                    <a:bodyPr/>
                    <a:lstStyle/>
                    <a:p>
                      <a:r>
                        <a:rPr lang="es-VE" sz="2400" b="1" dirty="0" smtClean="0"/>
                        <a:t>Estabilidad</a:t>
                      </a:r>
                      <a:endParaRPr lang="es-ES" sz="2400" b="1" dirty="0"/>
                    </a:p>
                  </a:txBody>
                  <a:tcPr marT="45715" marB="45715"/>
                </a:tc>
                <a:tc>
                  <a:txBody>
                    <a:bodyPr/>
                    <a:lstStyle/>
                    <a:p>
                      <a:pPr algn="ctr"/>
                      <a:r>
                        <a:rPr lang="es-VE" sz="2400" b="1" dirty="0" smtClean="0"/>
                        <a:t>Test Retes</a:t>
                      </a:r>
                      <a:endParaRPr lang="es-ES" sz="2400" b="1" dirty="0"/>
                    </a:p>
                  </a:txBody>
                  <a:tcPr marT="45715" marB="45715"/>
                </a:tc>
              </a:tr>
              <a:tr h="691198">
                <a:tc>
                  <a:txBody>
                    <a:bodyPr/>
                    <a:lstStyle/>
                    <a:p>
                      <a:r>
                        <a:rPr lang="es-VE" sz="2400" b="1" dirty="0" smtClean="0"/>
                        <a:t>Equivalencia</a:t>
                      </a:r>
                      <a:endParaRPr lang="es-ES" sz="2400" b="1" dirty="0"/>
                    </a:p>
                  </a:txBody>
                  <a:tcPr marT="45715" marB="45715"/>
                </a:tc>
                <a:tc>
                  <a:txBody>
                    <a:bodyPr/>
                    <a:lstStyle/>
                    <a:p>
                      <a:pPr algn="ctr"/>
                      <a:r>
                        <a:rPr lang="es-VE" sz="2400" b="1" dirty="0" smtClean="0"/>
                        <a:t>Pruebas Paralelas</a:t>
                      </a:r>
                      <a:endParaRPr lang="es-ES" sz="2400" b="1" dirty="0"/>
                    </a:p>
                  </a:txBody>
                  <a:tcPr marT="45715" marB="45715"/>
                </a:tc>
              </a:tr>
              <a:tr h="691198">
                <a:tc>
                  <a:txBody>
                    <a:bodyPr/>
                    <a:lstStyle/>
                    <a:p>
                      <a:r>
                        <a:rPr lang="es-VE" sz="2400" b="1" dirty="0" smtClean="0"/>
                        <a:t>Consistencia interna</a:t>
                      </a:r>
                      <a:endParaRPr lang="es-ES" sz="2400" b="1" dirty="0"/>
                    </a:p>
                  </a:txBody>
                  <a:tcPr marT="45715" marB="45715"/>
                </a:tc>
                <a:tc>
                  <a:txBody>
                    <a:bodyPr/>
                    <a:lstStyle/>
                    <a:p>
                      <a:pPr algn="ctr"/>
                      <a:r>
                        <a:rPr lang="es-VE" sz="2400" b="1" dirty="0" smtClean="0"/>
                        <a:t>Alpha de Cronbach</a:t>
                      </a:r>
                      <a:endParaRPr lang="es-ES" sz="2400" b="1" dirty="0"/>
                    </a:p>
                  </a:txBody>
                  <a:tcPr marT="45715" marB="45715"/>
                </a:tc>
              </a:tr>
              <a:tr h="691198">
                <a:tc>
                  <a:txBody>
                    <a:bodyPr/>
                    <a:lstStyle/>
                    <a:p>
                      <a:r>
                        <a:rPr lang="es-VE" sz="2400" b="1" dirty="0" smtClean="0"/>
                        <a:t>Congruencia de juicios</a:t>
                      </a:r>
                      <a:endParaRPr lang="es-ES" sz="2400" b="1" dirty="0"/>
                    </a:p>
                  </a:txBody>
                  <a:tcPr marT="45715" marB="45715"/>
                </a:tc>
                <a:tc>
                  <a:txBody>
                    <a:bodyPr/>
                    <a:lstStyle/>
                    <a:p>
                      <a:pPr algn="ctr"/>
                      <a:r>
                        <a:rPr lang="es-VE" sz="2400" b="1" dirty="0" smtClean="0"/>
                        <a:t>Coeficiente de Cohen</a:t>
                      </a:r>
                      <a:endParaRPr lang="es-ES" sz="2400" b="1" dirty="0"/>
                    </a:p>
                  </a:txBody>
                  <a:tcPr marT="45715" marB="45715"/>
                </a:tc>
              </a:tr>
            </a:tbl>
          </a:graphicData>
        </a:graphic>
      </p:graphicFrame>
      <p:sp>
        <p:nvSpPr>
          <p:cNvPr id="2" name="Marcador de fecha 1"/>
          <p:cNvSpPr>
            <a:spLocks noGrp="1"/>
          </p:cNvSpPr>
          <p:nvPr>
            <p:ph type="dt" sz="half" idx="10"/>
          </p:nvPr>
        </p:nvSpPr>
        <p:spPr/>
        <p:txBody>
          <a:bodyPr/>
          <a:lstStyle/>
          <a:p>
            <a:pPr>
              <a:defRPr/>
            </a:pPr>
            <a:fld id="{7766057D-5C46-4F99-9530-18D6A22E2C78}"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5" name="Marcador de número de diapositiva 4"/>
          <p:cNvSpPr>
            <a:spLocks noGrp="1"/>
          </p:cNvSpPr>
          <p:nvPr>
            <p:ph type="sldNum" sz="quarter" idx="12"/>
          </p:nvPr>
        </p:nvSpPr>
        <p:spPr/>
        <p:txBody>
          <a:bodyPr/>
          <a:lstStyle/>
          <a:p>
            <a:fld id="{A8A74DFE-3EB9-48C7-8AF1-06A8E80102D0}" type="slidenum">
              <a:rPr lang="es-ES" smtClean="0"/>
              <a:pPr/>
              <a:t>33</a:t>
            </a:fld>
            <a:endParaRPr lang="es-ES"/>
          </a:p>
        </p:txBody>
      </p:sp>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Título"/>
          <p:cNvSpPr>
            <a:spLocks noGrp="1"/>
          </p:cNvSpPr>
          <p:nvPr>
            <p:ph type="title"/>
          </p:nvPr>
        </p:nvSpPr>
        <p:spPr/>
        <p:txBody>
          <a:bodyPr/>
          <a:lstStyle/>
          <a:p>
            <a:pPr algn="ctr"/>
            <a:r>
              <a:rPr lang="es-VE" smtClean="0"/>
              <a:t>Confiabilidad de Estabilidad</a:t>
            </a:r>
            <a:endParaRPr lang="es-ES" smtClean="0"/>
          </a:p>
        </p:txBody>
      </p:sp>
      <p:sp>
        <p:nvSpPr>
          <p:cNvPr id="36867" name="2 Marcador de contenido"/>
          <p:cNvSpPr>
            <a:spLocks noGrp="1"/>
          </p:cNvSpPr>
          <p:nvPr>
            <p:ph idx="1"/>
          </p:nvPr>
        </p:nvSpPr>
        <p:spPr>
          <a:xfrm>
            <a:off x="762000" y="2244752"/>
            <a:ext cx="8054975" cy="3724275"/>
          </a:xfrm>
        </p:spPr>
        <p:txBody>
          <a:bodyPr/>
          <a:lstStyle/>
          <a:p>
            <a:pPr algn="just"/>
            <a:r>
              <a:rPr lang="es-VE" b="1" dirty="0" smtClean="0"/>
              <a:t>Consiste en aplicar un test (prueba) en dos ocasiones con una diferencia de una o dos semanas.</a:t>
            </a:r>
          </a:p>
          <a:p>
            <a:pPr algn="just"/>
            <a:r>
              <a:rPr lang="es-VE" b="1" dirty="0" smtClean="0"/>
              <a:t>Se correlacionan las puntuaciones de la primera y segunda aplicación del test.</a:t>
            </a:r>
          </a:p>
          <a:p>
            <a:pPr algn="just"/>
            <a:r>
              <a:rPr lang="es-VE" b="1" dirty="0" smtClean="0"/>
              <a:t>Una correlación alta de las dos mediciones es un indicador de confiabilidad de estabilidad.</a:t>
            </a:r>
          </a:p>
          <a:p>
            <a:endParaRPr lang="es-ES" dirty="0" smtClean="0"/>
          </a:p>
        </p:txBody>
      </p:sp>
      <p:sp>
        <p:nvSpPr>
          <p:cNvPr id="2" name="Marcador de fecha 1"/>
          <p:cNvSpPr>
            <a:spLocks noGrp="1"/>
          </p:cNvSpPr>
          <p:nvPr>
            <p:ph type="dt" sz="half" idx="10"/>
          </p:nvPr>
        </p:nvSpPr>
        <p:spPr/>
        <p:txBody>
          <a:bodyPr/>
          <a:lstStyle/>
          <a:p>
            <a:pPr>
              <a:defRPr/>
            </a:pPr>
            <a:fld id="{24D8FB49-6DD1-44CB-A102-87AC79BBA95B}"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34</a:t>
            </a:fld>
            <a:endParaRPr lang="es-ES"/>
          </a:p>
        </p:txBody>
      </p:sp>
    </p:spTree>
  </p:cSld>
  <p:clrMapOvr>
    <a:masterClrMapping/>
  </p:clrMapOvr>
  <p:transition>
    <p:pull dir="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p:nvPr>
        </p:nvSpPr>
        <p:spPr/>
        <p:txBody>
          <a:bodyPr/>
          <a:lstStyle/>
          <a:p>
            <a:pPr algn="ctr">
              <a:defRPr/>
            </a:pPr>
            <a:r>
              <a:rPr lang="es-VE" dirty="0" smtClean="0">
                <a:solidFill>
                  <a:schemeClr val="accent6">
                    <a:lumMod val="50000"/>
                  </a:schemeClr>
                </a:solidFill>
              </a:rPr>
              <a:t>Confiabilidad de Equivalencia</a:t>
            </a:r>
            <a:endParaRPr lang="es-ES" dirty="0" smtClean="0">
              <a:solidFill>
                <a:schemeClr val="accent6">
                  <a:lumMod val="50000"/>
                </a:schemeClr>
              </a:solidFill>
            </a:endParaRPr>
          </a:p>
        </p:txBody>
      </p:sp>
      <p:sp>
        <p:nvSpPr>
          <p:cNvPr id="37891" name="2 Marcador de contenido"/>
          <p:cNvSpPr>
            <a:spLocks noGrp="1"/>
          </p:cNvSpPr>
          <p:nvPr>
            <p:ph idx="1"/>
          </p:nvPr>
        </p:nvSpPr>
        <p:spPr>
          <a:xfrm>
            <a:off x="764609" y="2348880"/>
            <a:ext cx="7693025" cy="3724275"/>
          </a:xfrm>
        </p:spPr>
        <p:txBody>
          <a:bodyPr/>
          <a:lstStyle/>
          <a:p>
            <a:pPr algn="just"/>
            <a:r>
              <a:rPr lang="es-VE" b="1" dirty="0" smtClean="0"/>
              <a:t>Consiste en aplicar sucesivamente dos versiones de un mismo test o prueba a un grupo de sujetos.</a:t>
            </a:r>
          </a:p>
          <a:p>
            <a:pPr algn="just"/>
            <a:r>
              <a:rPr lang="es-VE" b="1" dirty="0" smtClean="0"/>
              <a:t>Se correlacionan las puntuaciones de las distribuciones de puntuaciones.</a:t>
            </a:r>
          </a:p>
          <a:p>
            <a:pPr algn="just"/>
            <a:r>
              <a:rPr lang="es-VE" b="1" dirty="0" smtClean="0"/>
              <a:t>Una correlación alta de las puntuaciones es un indicador de confiabilidad de equivalencia.</a:t>
            </a:r>
          </a:p>
          <a:p>
            <a:endParaRPr lang="es-ES" dirty="0" smtClean="0"/>
          </a:p>
        </p:txBody>
      </p:sp>
      <p:sp>
        <p:nvSpPr>
          <p:cNvPr id="2" name="Marcador de fecha 1"/>
          <p:cNvSpPr>
            <a:spLocks noGrp="1"/>
          </p:cNvSpPr>
          <p:nvPr>
            <p:ph type="dt" sz="half" idx="10"/>
          </p:nvPr>
        </p:nvSpPr>
        <p:spPr/>
        <p:txBody>
          <a:bodyPr/>
          <a:lstStyle/>
          <a:p>
            <a:pPr>
              <a:defRPr/>
            </a:pPr>
            <a:fld id="{BBE67442-7F12-46A8-A60B-E1BE56224778}"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35</a:t>
            </a:fld>
            <a:endParaRPr lang="es-ES"/>
          </a:p>
        </p:txBody>
      </p:sp>
    </p:spTree>
  </p:cSld>
  <p:clrMapOvr>
    <a:masterClrMapping/>
  </p:clrMapOvr>
  <p:transition>
    <p:zoom dir="in"/>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p:nvPr>
        </p:nvSpPr>
        <p:spPr/>
        <p:txBody>
          <a:bodyPr/>
          <a:lstStyle/>
          <a:p>
            <a:pPr algn="ctr">
              <a:defRPr/>
            </a:pPr>
            <a:r>
              <a:rPr lang="es-VE" b="1" dirty="0" smtClean="0">
                <a:solidFill>
                  <a:schemeClr val="accent6">
                    <a:lumMod val="50000"/>
                  </a:schemeClr>
                </a:solidFill>
              </a:rPr>
              <a:t>Confiabilidad de Consistencia Interna</a:t>
            </a:r>
            <a:endParaRPr lang="es-ES" b="1" dirty="0" smtClean="0">
              <a:solidFill>
                <a:schemeClr val="accent6">
                  <a:lumMod val="50000"/>
                </a:schemeClr>
              </a:solidFill>
            </a:endParaRPr>
          </a:p>
        </p:txBody>
      </p:sp>
      <p:sp>
        <p:nvSpPr>
          <p:cNvPr id="38915" name="2 Marcador de contenido"/>
          <p:cNvSpPr>
            <a:spLocks noGrp="1"/>
          </p:cNvSpPr>
          <p:nvPr>
            <p:ph idx="1"/>
          </p:nvPr>
        </p:nvSpPr>
        <p:spPr>
          <a:xfrm>
            <a:off x="718782" y="2348880"/>
            <a:ext cx="7910512" cy="3724275"/>
          </a:xfrm>
        </p:spPr>
        <p:txBody>
          <a:bodyPr/>
          <a:lstStyle/>
          <a:p>
            <a:pPr algn="just"/>
            <a:r>
              <a:rPr lang="es-VE" b="1" dirty="0" smtClean="0"/>
              <a:t>Consiste en determinar el grado de homogeneidad que tienen los ítems de una prueba o escala.</a:t>
            </a:r>
          </a:p>
          <a:p>
            <a:pPr algn="just"/>
            <a:r>
              <a:rPr lang="es-VE" b="1" dirty="0" smtClean="0"/>
              <a:t>Una manera de estimar este tipo de confiabilidad consiste en correlacionar la distribución de cada ítem con las puntuaciones totales de la prueba y luego promediar dichos índices.</a:t>
            </a:r>
          </a:p>
          <a:p>
            <a:endParaRPr lang="es-ES" b="1" dirty="0" smtClean="0"/>
          </a:p>
        </p:txBody>
      </p:sp>
      <p:sp>
        <p:nvSpPr>
          <p:cNvPr id="2" name="Marcador de fecha 1"/>
          <p:cNvSpPr>
            <a:spLocks noGrp="1"/>
          </p:cNvSpPr>
          <p:nvPr>
            <p:ph type="dt" sz="half" idx="10"/>
          </p:nvPr>
        </p:nvSpPr>
        <p:spPr/>
        <p:txBody>
          <a:bodyPr/>
          <a:lstStyle/>
          <a:p>
            <a:pPr>
              <a:defRPr/>
            </a:pPr>
            <a:fld id="{C423DE8E-5914-41C8-A2D7-F5EE93CE1BAD}"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36</a:t>
            </a:fld>
            <a:endParaRPr lang="es-ES"/>
          </a:p>
        </p:txBody>
      </p:sp>
    </p:spTree>
  </p:cSld>
  <p:clrMapOvr>
    <a:masterClrMapping/>
  </p:clrMapOvr>
  <p:transition>
    <p:wheel spokes="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Título"/>
          <p:cNvSpPr>
            <a:spLocks noGrp="1"/>
          </p:cNvSpPr>
          <p:nvPr>
            <p:ph type="title"/>
          </p:nvPr>
        </p:nvSpPr>
        <p:spPr>
          <a:xfrm>
            <a:off x="755650" y="692150"/>
            <a:ext cx="7924800" cy="1143000"/>
          </a:xfrm>
        </p:spPr>
        <p:txBody>
          <a:bodyPr>
            <a:normAutofit/>
          </a:bodyPr>
          <a:lstStyle/>
          <a:p>
            <a:pPr algn="ctr">
              <a:defRPr/>
            </a:pPr>
            <a:r>
              <a:rPr lang="es-VE" sz="3200" dirty="0" smtClean="0">
                <a:solidFill>
                  <a:schemeClr val="accent6">
                    <a:lumMod val="50000"/>
                  </a:schemeClr>
                </a:solidFill>
              </a:rPr>
              <a:t>Estimación de la Confiabilidad de Consistencia interna</a:t>
            </a:r>
            <a:endParaRPr lang="es-ES" sz="3200" dirty="0" smtClean="0">
              <a:solidFill>
                <a:schemeClr val="accent6">
                  <a:lumMod val="50000"/>
                </a:schemeClr>
              </a:solidFill>
            </a:endParaRPr>
          </a:p>
        </p:txBody>
      </p:sp>
      <p:sp>
        <p:nvSpPr>
          <p:cNvPr id="2" name="Marcador de fecha 1"/>
          <p:cNvSpPr>
            <a:spLocks noGrp="1"/>
          </p:cNvSpPr>
          <p:nvPr>
            <p:ph type="dt" sz="half" idx="10"/>
          </p:nvPr>
        </p:nvSpPr>
        <p:spPr/>
        <p:txBody>
          <a:bodyPr/>
          <a:lstStyle/>
          <a:p>
            <a:pPr>
              <a:defRPr/>
            </a:pPr>
            <a:fld id="{7638C17A-C603-4D81-8CC6-559ACA878024}"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5" name="Marcador de número de diapositiva 4"/>
          <p:cNvSpPr>
            <a:spLocks noGrp="1"/>
          </p:cNvSpPr>
          <p:nvPr>
            <p:ph type="sldNum" sz="quarter" idx="12"/>
          </p:nvPr>
        </p:nvSpPr>
        <p:spPr/>
        <p:txBody>
          <a:bodyPr/>
          <a:lstStyle/>
          <a:p>
            <a:fld id="{A8A74DFE-3EB9-48C7-8AF1-06A8E80102D0}" type="slidenum">
              <a:rPr lang="es-ES" smtClean="0"/>
              <a:pPr/>
              <a:t>37</a:t>
            </a:fld>
            <a:endParaRPr lang="es-ES"/>
          </a:p>
        </p:txBody>
      </p:sp>
      <p:graphicFrame>
        <p:nvGraphicFramePr>
          <p:cNvPr id="4" name="3 Tabla"/>
          <p:cNvGraphicFramePr>
            <a:graphicFrameLocks noGrp="1"/>
          </p:cNvGraphicFramePr>
          <p:nvPr>
            <p:extLst>
              <p:ext uri="{D42A27DB-BD31-4B8C-83A1-F6EECF244321}">
                <p14:modId xmlns:p14="http://schemas.microsoft.com/office/powerpoint/2010/main" val="2434765331"/>
              </p:ext>
            </p:extLst>
          </p:nvPr>
        </p:nvGraphicFramePr>
        <p:xfrm>
          <a:off x="973931" y="2381622"/>
          <a:ext cx="7488237" cy="3365496"/>
        </p:xfrm>
        <a:graphic>
          <a:graphicData uri="http://schemas.openxmlformats.org/drawingml/2006/table">
            <a:tbl>
              <a:tblPr/>
              <a:tblGrid>
                <a:gridCol w="1094735"/>
                <a:gridCol w="897762"/>
                <a:gridCol w="897762"/>
                <a:gridCol w="897762"/>
                <a:gridCol w="897762"/>
                <a:gridCol w="812006"/>
                <a:gridCol w="812006"/>
                <a:gridCol w="1178442"/>
              </a:tblGrid>
              <a:tr h="280458">
                <a:tc rowSpan="2">
                  <a:txBody>
                    <a:bodyPr/>
                    <a:lstStyle/>
                    <a:p>
                      <a:pPr>
                        <a:lnSpc>
                          <a:spcPct val="115000"/>
                        </a:lnSpc>
                        <a:spcAft>
                          <a:spcPts val="0"/>
                        </a:spcAft>
                      </a:pPr>
                      <a:endParaRPr lang="es-ES" sz="1600" dirty="0">
                        <a:latin typeface="Calibri"/>
                        <a:ea typeface="Calibri"/>
                        <a:cs typeface="Times New Roman"/>
                      </a:endParaRPr>
                    </a:p>
                    <a:p>
                      <a:pPr>
                        <a:lnSpc>
                          <a:spcPct val="115000"/>
                        </a:lnSpc>
                        <a:spcAft>
                          <a:spcPts val="0"/>
                        </a:spcAft>
                      </a:pPr>
                      <a:r>
                        <a:rPr lang="es-ES" sz="1600" dirty="0" smtClean="0">
                          <a:latin typeface="Calibri"/>
                          <a:ea typeface="Calibri"/>
                          <a:cs typeface="Times New Roman"/>
                        </a:rPr>
                        <a:t>Sujetos</a:t>
                      </a:r>
                      <a:endParaRPr lang="es-ES" sz="16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gridSpan="6">
                  <a:txBody>
                    <a:bodyPr/>
                    <a:lstStyle/>
                    <a:p>
                      <a:pPr algn="ctr">
                        <a:lnSpc>
                          <a:spcPct val="115000"/>
                        </a:lnSpc>
                        <a:spcAft>
                          <a:spcPts val="0"/>
                        </a:spcAft>
                      </a:pPr>
                      <a:r>
                        <a:rPr lang="es-ES" sz="1600" b="1" dirty="0">
                          <a:latin typeface="Calibri"/>
                          <a:ea typeface="Calibri"/>
                          <a:cs typeface="Times New Roman"/>
                        </a:rPr>
                        <a:t>I   T   E   </a:t>
                      </a:r>
                      <a:r>
                        <a:rPr lang="es-ES" sz="1600" b="1" dirty="0" smtClean="0">
                          <a:latin typeface="Calibri"/>
                          <a:ea typeface="Calibri"/>
                          <a:cs typeface="Times New Roman"/>
                        </a:rPr>
                        <a:t>M   </a:t>
                      </a:r>
                      <a:r>
                        <a:rPr lang="es-ES" sz="1600" b="1" dirty="0">
                          <a:latin typeface="Calibri"/>
                          <a:ea typeface="Calibri"/>
                          <a:cs typeface="Times New Roman"/>
                        </a:rPr>
                        <a:t>S</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rowSpan="2">
                  <a:txBody>
                    <a:bodyPr/>
                    <a:lstStyle/>
                    <a:p>
                      <a:pPr algn="ctr">
                        <a:lnSpc>
                          <a:spcPct val="115000"/>
                        </a:lnSpc>
                        <a:spcAft>
                          <a:spcPts val="0"/>
                        </a:spcAft>
                      </a:pPr>
                      <a:r>
                        <a:rPr lang="es-VE" sz="1600" dirty="0" smtClean="0">
                          <a:latin typeface="Calibri"/>
                          <a:ea typeface="Calibri"/>
                          <a:cs typeface="Times New Roman"/>
                        </a:rPr>
                        <a:t>Puntuación</a:t>
                      </a:r>
                      <a:endParaRPr lang="es-ES" sz="1600" dirty="0">
                        <a:latin typeface="Calibri"/>
                        <a:ea typeface="Calibri"/>
                        <a:cs typeface="Times New Roman"/>
                      </a:endParaRPr>
                    </a:p>
                    <a:p>
                      <a:pPr algn="ctr">
                        <a:lnSpc>
                          <a:spcPct val="115000"/>
                        </a:lnSpc>
                        <a:spcAft>
                          <a:spcPts val="0"/>
                        </a:spcAft>
                      </a:pPr>
                      <a:r>
                        <a:rPr lang="es-ES" sz="1600" dirty="0">
                          <a:latin typeface="Calibri"/>
                          <a:ea typeface="Calibri"/>
                          <a:cs typeface="Times New Roman"/>
                        </a:rPr>
                        <a:t>Total</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280458">
                <a:tc vMerge="1">
                  <a:txBody>
                    <a:bodyPr/>
                    <a:lstStyle/>
                    <a:p>
                      <a:endParaRPr lang="es-ES"/>
                    </a:p>
                  </a:txBody>
                  <a:tcPr/>
                </a:tc>
                <a:tc>
                  <a:txBody>
                    <a:bodyPr/>
                    <a:lstStyle/>
                    <a:p>
                      <a:pPr algn="ctr">
                        <a:lnSpc>
                          <a:spcPct val="115000"/>
                        </a:lnSpc>
                        <a:spcAft>
                          <a:spcPts val="0"/>
                        </a:spcAft>
                      </a:pPr>
                      <a:r>
                        <a:rPr lang="es-ES" sz="1600" b="1" dirty="0">
                          <a:latin typeface="Calibri"/>
                          <a:ea typeface="Calibri"/>
                          <a:cs typeface="Times New Roman"/>
                        </a:rPr>
                        <a:t>1</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ES" sz="1600" b="1" dirty="0">
                          <a:latin typeface="Calibri"/>
                          <a:ea typeface="Calibri"/>
                          <a:cs typeface="Times New Roman"/>
                        </a:rPr>
                        <a:t>2</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ES" sz="1600" b="1" dirty="0">
                          <a:latin typeface="Calibri"/>
                          <a:ea typeface="Calibri"/>
                          <a:cs typeface="Times New Roman"/>
                        </a:rPr>
                        <a:t>3</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ES" sz="1600" b="1" dirty="0">
                          <a:latin typeface="Calibri"/>
                          <a:ea typeface="Calibri"/>
                          <a:cs typeface="Times New Roman"/>
                        </a:rPr>
                        <a:t>4</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ES" sz="1600" b="1" dirty="0">
                          <a:latin typeface="Calibri"/>
                          <a:ea typeface="Calibri"/>
                          <a:cs typeface="Times New Roman"/>
                        </a:rPr>
                        <a:t>5</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ES" sz="1600" b="1" dirty="0">
                          <a:latin typeface="Calibri"/>
                          <a:ea typeface="Calibri"/>
                          <a:cs typeface="Times New Roman"/>
                        </a:rPr>
                        <a:t>6</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vMerge="1">
                  <a:txBody>
                    <a:bodyPr/>
                    <a:lstStyle/>
                    <a:p>
                      <a:endParaRPr lang="es-ES"/>
                    </a:p>
                  </a:txBody>
                  <a:tcPr/>
                </a:tc>
              </a:tr>
              <a:tr h="280458">
                <a:tc>
                  <a:txBody>
                    <a:bodyPr/>
                    <a:lstStyle/>
                    <a:p>
                      <a:pPr algn="ctr">
                        <a:lnSpc>
                          <a:spcPct val="115000"/>
                        </a:lnSpc>
                        <a:spcAft>
                          <a:spcPts val="0"/>
                        </a:spcAft>
                      </a:pPr>
                      <a:r>
                        <a:rPr lang="es-ES" sz="1600" dirty="0">
                          <a:latin typeface="Calibri"/>
                          <a:ea typeface="Calibri"/>
                          <a:cs typeface="Times New Roman"/>
                        </a:rPr>
                        <a:t>A</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ES" sz="1600">
                          <a:latin typeface="Calibri"/>
                          <a:ea typeface="Calibri"/>
                          <a:cs typeface="Times New Roman"/>
                        </a:rPr>
                        <a:t>5</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4</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3</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2</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1</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dirty="0">
                          <a:latin typeface="Calibri"/>
                          <a:ea typeface="Calibri"/>
                          <a:cs typeface="Times New Roman"/>
                        </a:rPr>
                        <a:t>1</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dirty="0">
                          <a:latin typeface="Calibri"/>
                          <a:ea typeface="Calibri"/>
                          <a:cs typeface="Times New Roman"/>
                        </a:rPr>
                        <a:t>16</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280458">
                <a:tc>
                  <a:txBody>
                    <a:bodyPr/>
                    <a:lstStyle/>
                    <a:p>
                      <a:pPr algn="ctr">
                        <a:lnSpc>
                          <a:spcPct val="115000"/>
                        </a:lnSpc>
                        <a:spcAft>
                          <a:spcPts val="0"/>
                        </a:spcAft>
                      </a:pPr>
                      <a:r>
                        <a:rPr lang="es-ES" sz="1600" dirty="0">
                          <a:latin typeface="Calibri"/>
                          <a:ea typeface="Calibri"/>
                          <a:cs typeface="Times New Roman"/>
                        </a:rPr>
                        <a:t>B</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ES" sz="1600">
                          <a:latin typeface="Calibri"/>
                          <a:ea typeface="Calibri"/>
                          <a:cs typeface="Times New Roman"/>
                        </a:rPr>
                        <a:t>4</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1</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3</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3</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1</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dirty="0">
                          <a:latin typeface="Calibri"/>
                          <a:ea typeface="Calibri"/>
                          <a:cs typeface="Times New Roman"/>
                        </a:rPr>
                        <a:t>2</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dirty="0">
                          <a:latin typeface="Calibri"/>
                          <a:ea typeface="Calibri"/>
                          <a:cs typeface="Times New Roman"/>
                        </a:rPr>
                        <a:t>14</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280458">
                <a:tc>
                  <a:txBody>
                    <a:bodyPr/>
                    <a:lstStyle/>
                    <a:p>
                      <a:pPr algn="ctr">
                        <a:lnSpc>
                          <a:spcPct val="115000"/>
                        </a:lnSpc>
                        <a:spcAft>
                          <a:spcPts val="0"/>
                        </a:spcAft>
                      </a:pPr>
                      <a:r>
                        <a:rPr lang="es-ES" sz="1600" dirty="0">
                          <a:latin typeface="Calibri"/>
                          <a:ea typeface="Calibri"/>
                          <a:cs typeface="Times New Roman"/>
                        </a:rPr>
                        <a:t>C</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ES" sz="1600">
                          <a:latin typeface="Calibri"/>
                          <a:ea typeface="Calibri"/>
                          <a:cs typeface="Times New Roman"/>
                        </a:rPr>
                        <a:t>5</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5</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5</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5</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5</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5</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dirty="0">
                          <a:latin typeface="Calibri"/>
                          <a:ea typeface="Calibri"/>
                          <a:cs typeface="Times New Roman"/>
                        </a:rPr>
                        <a:t>30</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280458">
                <a:tc>
                  <a:txBody>
                    <a:bodyPr/>
                    <a:lstStyle/>
                    <a:p>
                      <a:pPr algn="ctr">
                        <a:lnSpc>
                          <a:spcPct val="115000"/>
                        </a:lnSpc>
                        <a:spcAft>
                          <a:spcPts val="0"/>
                        </a:spcAft>
                      </a:pPr>
                      <a:r>
                        <a:rPr lang="es-ES" sz="1600" dirty="0">
                          <a:latin typeface="Calibri"/>
                          <a:ea typeface="Calibri"/>
                          <a:cs typeface="Times New Roman"/>
                        </a:rPr>
                        <a:t>D</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ES" sz="1600">
                          <a:latin typeface="Calibri"/>
                          <a:ea typeface="Calibri"/>
                          <a:cs typeface="Times New Roman"/>
                        </a:rPr>
                        <a:t>4</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4</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2</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3</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1</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1</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dirty="0">
                          <a:latin typeface="Calibri"/>
                          <a:ea typeface="Calibri"/>
                          <a:cs typeface="Times New Roman"/>
                        </a:rPr>
                        <a:t>15</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280458">
                <a:tc>
                  <a:txBody>
                    <a:bodyPr/>
                    <a:lstStyle/>
                    <a:p>
                      <a:pPr algn="ctr">
                        <a:lnSpc>
                          <a:spcPct val="115000"/>
                        </a:lnSpc>
                        <a:spcAft>
                          <a:spcPts val="0"/>
                        </a:spcAft>
                      </a:pPr>
                      <a:r>
                        <a:rPr lang="es-ES" sz="1600" dirty="0">
                          <a:latin typeface="Calibri"/>
                          <a:ea typeface="Calibri"/>
                          <a:cs typeface="Times New Roman"/>
                        </a:rPr>
                        <a:t>E</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ES" sz="1600">
                          <a:latin typeface="Calibri"/>
                          <a:ea typeface="Calibri"/>
                          <a:cs typeface="Times New Roman"/>
                        </a:rPr>
                        <a:t>5</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2</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2</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4</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3</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1</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dirty="0">
                          <a:latin typeface="Calibri"/>
                          <a:ea typeface="Calibri"/>
                          <a:cs typeface="Times New Roman"/>
                        </a:rPr>
                        <a:t>17</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280458">
                <a:tc>
                  <a:txBody>
                    <a:bodyPr/>
                    <a:lstStyle/>
                    <a:p>
                      <a:pPr algn="ctr">
                        <a:lnSpc>
                          <a:spcPct val="115000"/>
                        </a:lnSpc>
                        <a:spcAft>
                          <a:spcPts val="0"/>
                        </a:spcAft>
                      </a:pPr>
                      <a:r>
                        <a:rPr lang="es-ES" sz="1600" dirty="0">
                          <a:latin typeface="Calibri"/>
                          <a:ea typeface="Calibri"/>
                          <a:cs typeface="Times New Roman"/>
                        </a:rPr>
                        <a:t>F</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ES" sz="1600">
                          <a:latin typeface="Calibri"/>
                          <a:ea typeface="Calibri"/>
                          <a:cs typeface="Times New Roman"/>
                        </a:rPr>
                        <a:t>5</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3</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3</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2</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4</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2</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dirty="0">
                          <a:latin typeface="Calibri"/>
                          <a:ea typeface="Calibri"/>
                          <a:cs typeface="Times New Roman"/>
                        </a:rPr>
                        <a:t>19</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280458">
                <a:tc>
                  <a:txBody>
                    <a:bodyPr/>
                    <a:lstStyle/>
                    <a:p>
                      <a:pPr algn="ctr">
                        <a:lnSpc>
                          <a:spcPct val="115000"/>
                        </a:lnSpc>
                        <a:spcAft>
                          <a:spcPts val="0"/>
                        </a:spcAft>
                      </a:pPr>
                      <a:r>
                        <a:rPr lang="es-ES" sz="1600" dirty="0">
                          <a:latin typeface="Calibri"/>
                          <a:ea typeface="Calibri"/>
                          <a:cs typeface="Times New Roman"/>
                        </a:rPr>
                        <a:t>G</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ES" sz="1600">
                          <a:latin typeface="Calibri"/>
                          <a:ea typeface="Calibri"/>
                          <a:cs typeface="Times New Roman"/>
                        </a:rPr>
                        <a:t>4</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5</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2</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3</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2</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3</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dirty="0">
                          <a:latin typeface="Calibri"/>
                          <a:ea typeface="Calibri"/>
                          <a:cs typeface="Times New Roman"/>
                        </a:rPr>
                        <a:t>19</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280458">
                <a:tc>
                  <a:txBody>
                    <a:bodyPr/>
                    <a:lstStyle/>
                    <a:p>
                      <a:pPr algn="ctr">
                        <a:lnSpc>
                          <a:spcPct val="115000"/>
                        </a:lnSpc>
                        <a:spcAft>
                          <a:spcPts val="0"/>
                        </a:spcAft>
                      </a:pPr>
                      <a:r>
                        <a:rPr lang="es-ES" sz="1600" dirty="0">
                          <a:latin typeface="Calibri"/>
                          <a:ea typeface="Calibri"/>
                          <a:cs typeface="Times New Roman"/>
                        </a:rPr>
                        <a:t>H</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ES" sz="1600">
                          <a:latin typeface="Calibri"/>
                          <a:ea typeface="Calibri"/>
                          <a:cs typeface="Times New Roman"/>
                        </a:rPr>
                        <a:t>5</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5</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2</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5</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2</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5</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dirty="0">
                          <a:latin typeface="Calibri"/>
                          <a:ea typeface="Calibri"/>
                          <a:cs typeface="Times New Roman"/>
                        </a:rPr>
                        <a:t>24</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280458">
                <a:tc>
                  <a:txBody>
                    <a:bodyPr/>
                    <a:lstStyle/>
                    <a:p>
                      <a:pPr algn="ctr">
                        <a:lnSpc>
                          <a:spcPct val="115000"/>
                        </a:lnSpc>
                        <a:spcAft>
                          <a:spcPts val="0"/>
                        </a:spcAft>
                      </a:pPr>
                      <a:r>
                        <a:rPr lang="es-ES" sz="1600" dirty="0">
                          <a:latin typeface="Calibri"/>
                          <a:ea typeface="Calibri"/>
                          <a:cs typeface="Times New Roman"/>
                        </a:rPr>
                        <a:t>I</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ES" sz="1600">
                          <a:latin typeface="Calibri"/>
                          <a:ea typeface="Calibri"/>
                          <a:cs typeface="Times New Roman"/>
                        </a:rPr>
                        <a:t>37</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29</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22</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27</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19</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20</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dirty="0">
                          <a:latin typeface="Calibri"/>
                          <a:ea typeface="Calibri"/>
                          <a:cs typeface="Times New Roman"/>
                        </a:rPr>
                        <a:t>154</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280458">
                <a:tc>
                  <a:txBody>
                    <a:bodyPr/>
                    <a:lstStyle/>
                    <a:p>
                      <a:pPr algn="ctr">
                        <a:lnSpc>
                          <a:spcPct val="115000"/>
                        </a:lnSpc>
                        <a:spcAft>
                          <a:spcPts val="0"/>
                        </a:spcAft>
                      </a:pPr>
                      <a:r>
                        <a:rPr lang="es-ES" sz="1600" dirty="0">
                          <a:latin typeface="Calibri"/>
                          <a:ea typeface="Calibri"/>
                          <a:cs typeface="Times New Roman"/>
                        </a:rPr>
                        <a:t>s</a:t>
                      </a:r>
                      <a:r>
                        <a:rPr lang="es-ES" sz="1600" baseline="-25000" dirty="0">
                          <a:latin typeface="Calibri"/>
                          <a:ea typeface="Calibri"/>
                          <a:cs typeface="Times New Roman"/>
                        </a:rPr>
                        <a:t>I</a:t>
                      </a:r>
                      <a:r>
                        <a:rPr lang="es-ES" sz="1600" baseline="30000" dirty="0">
                          <a:latin typeface="Calibri"/>
                          <a:ea typeface="Calibri"/>
                          <a:cs typeface="Times New Roman"/>
                        </a:rPr>
                        <a:t>2</a:t>
                      </a:r>
                      <a:endParaRPr lang="es-ES" sz="16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s-ES" sz="1600">
                          <a:latin typeface="Calibri"/>
                          <a:ea typeface="Calibri"/>
                          <a:cs typeface="Times New Roman"/>
                        </a:rPr>
                        <a:t>0,27</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2,26</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1,07</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1,41</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2,26</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s-ES" sz="1600">
                          <a:latin typeface="Calibri"/>
                          <a:ea typeface="Calibri"/>
                          <a:cs typeface="Times New Roman"/>
                        </a:rPr>
                        <a:t>2,85</a:t>
                      </a: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endParaRPr lang="es-ES" sz="16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bl>
          </a:graphicData>
        </a:graphic>
      </p:graphicFrame>
      <p:sp>
        <p:nvSpPr>
          <p:cNvPr id="40051" name="Rectangle 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ES" sz="900">
                <a:latin typeface="Calibri" panose="020F0502020204030204" pitchFamily="34" charset="0"/>
                <a:ea typeface="Calibri" panose="020F0502020204030204" pitchFamily="34" charset="0"/>
                <a:cs typeface="Times New Roman" panose="02020603050405020304" pitchFamily="18" charset="0"/>
              </a:rPr>
              <a:t>Sumatoria varianza de cada ítem: </a:t>
            </a:r>
            <a:r>
              <a:rPr lang="es-ES" sz="900" b="1">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es-ES" sz="900" b="1">
                <a:latin typeface="Calibri" panose="020F0502020204030204" pitchFamily="34" charset="0"/>
                <a:ea typeface="Calibri" panose="020F0502020204030204" pitchFamily="34" charset="0"/>
                <a:cs typeface="Times New Roman" panose="02020603050405020304" pitchFamily="18" charset="0"/>
              </a:rPr>
              <a:t> s</a:t>
            </a:r>
            <a:r>
              <a:rPr lang="es-ES" sz="900" b="1" baseline="-3000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I</a:t>
            </a:r>
            <a:r>
              <a:rPr lang="es-ES" sz="900" b="1" baseline="3000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2</a:t>
            </a:r>
            <a:r>
              <a:rPr lang="es-ES" sz="900" b="1">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 = 10,12</a:t>
            </a:r>
            <a:r>
              <a:rPr lang="es-ES" sz="90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                        </a:t>
            </a:r>
            <a:r>
              <a:rPr lang="es-ES" sz="900" b="1">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 </a:t>
            </a:r>
            <a:endParaRPr lang="es-ES" sz="1100" b="1">
              <a:ea typeface="Calibri" panose="020F0502020204030204" pitchFamily="34" charset="0"/>
              <a:cs typeface="Times New Roman" panose="02020603050405020304" pitchFamily="18" charset="0"/>
              <a:sym typeface="Symbol" panose="05050102010706020507" pitchFamily="18" charset="2"/>
            </a:endParaRPr>
          </a:p>
          <a:p>
            <a:r>
              <a:rPr lang="es-ES" sz="900" b="1">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Sumatoria varianza total: </a:t>
            </a:r>
            <a:r>
              <a:rPr lang="es-ES" sz="900" b="1">
                <a:latin typeface="Calibri" panose="020F0502020204030204" pitchFamily="34" charset="0"/>
                <a:ea typeface="Calibri" panose="020F0502020204030204" pitchFamily="34" charset="0"/>
                <a:cs typeface="Times New Roman" panose="02020603050405020304" pitchFamily="18" charset="0"/>
              </a:rPr>
              <a:t>s</a:t>
            </a:r>
            <a:r>
              <a:rPr lang="es-ES" sz="900" b="1" baseline="-3000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t</a:t>
            </a:r>
            <a:r>
              <a:rPr lang="es-ES" sz="900" b="1" baseline="3000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2 </a:t>
            </a:r>
            <a:r>
              <a:rPr lang="es-ES" sz="900" b="1">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 28,5 </a:t>
            </a:r>
            <a:endParaRPr lang="es-ES" sz="1100">
              <a:ea typeface="Calibri" panose="020F0502020204030204" pitchFamily="34" charset="0"/>
              <a:cs typeface="Times New Roman" panose="02020603050405020304" pitchFamily="18" charset="0"/>
              <a:sym typeface="Symbol" panose="05050102010706020507" pitchFamily="18" charset="2"/>
            </a:endParaRPr>
          </a:p>
          <a:p>
            <a:r>
              <a:rPr lang="es-ES" sz="1100" b="1">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  </a:t>
            </a:r>
            <a:endParaRPr lang="es-ES" sz="900" b="1">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endParaRPr>
          </a:p>
        </p:txBody>
      </p:sp>
      <p:sp>
        <p:nvSpPr>
          <p:cNvPr id="40052" name="5 CuadroTexto"/>
          <p:cNvSpPr txBox="1">
            <a:spLocks noChangeArrowheads="1"/>
          </p:cNvSpPr>
          <p:nvPr/>
        </p:nvSpPr>
        <p:spPr bwMode="auto">
          <a:xfrm>
            <a:off x="1092259" y="1930783"/>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VE"/>
              <a:t>Matriz de Datos de una Escala de Actitud</a:t>
            </a:r>
            <a:endParaRPr lang="es-ES"/>
          </a:p>
        </p:txBody>
      </p:sp>
    </p:spTree>
  </p:cSld>
  <p:clrMapOvr>
    <a:masterClrMapping/>
  </p:clrMapOvr>
  <p:transition>
    <p:wheel spokes="2"/>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Título"/>
          <p:cNvSpPr>
            <a:spLocks noGrp="1"/>
          </p:cNvSpPr>
          <p:nvPr>
            <p:ph type="title"/>
          </p:nvPr>
        </p:nvSpPr>
        <p:spPr>
          <a:xfrm>
            <a:off x="755650" y="765175"/>
            <a:ext cx="7129463" cy="1143000"/>
          </a:xfrm>
        </p:spPr>
        <p:txBody>
          <a:bodyPr>
            <a:normAutofit fontScale="90000"/>
          </a:bodyPr>
          <a:lstStyle/>
          <a:p>
            <a:pPr algn="ctr">
              <a:defRPr/>
            </a:pPr>
            <a:r>
              <a:rPr lang="es-VE" dirty="0" smtClean="0">
                <a:solidFill>
                  <a:schemeClr val="accent6">
                    <a:lumMod val="50000"/>
                  </a:schemeClr>
                </a:solidFill>
              </a:rPr>
              <a:t>Procedimiento de Cálculo </a:t>
            </a:r>
            <a:br>
              <a:rPr lang="es-VE" dirty="0" smtClean="0">
                <a:solidFill>
                  <a:schemeClr val="accent6">
                    <a:lumMod val="50000"/>
                  </a:schemeClr>
                </a:solidFill>
              </a:rPr>
            </a:br>
            <a:r>
              <a:rPr lang="es-VE" dirty="0" smtClean="0">
                <a:solidFill>
                  <a:schemeClr val="accent6">
                    <a:lumMod val="50000"/>
                  </a:schemeClr>
                </a:solidFill>
              </a:rPr>
              <a:t>Alpha de Cronbach</a:t>
            </a:r>
            <a:endParaRPr lang="es-ES" dirty="0" smtClean="0">
              <a:solidFill>
                <a:schemeClr val="accent6">
                  <a:lumMod val="50000"/>
                </a:schemeClr>
              </a:solidFill>
            </a:endParaRPr>
          </a:p>
        </p:txBody>
      </p:sp>
      <p:sp>
        <p:nvSpPr>
          <p:cNvPr id="2" name="Marcador de fecha 1"/>
          <p:cNvSpPr>
            <a:spLocks noGrp="1"/>
          </p:cNvSpPr>
          <p:nvPr>
            <p:ph type="dt" sz="half" idx="10"/>
          </p:nvPr>
        </p:nvSpPr>
        <p:spPr/>
        <p:txBody>
          <a:bodyPr/>
          <a:lstStyle/>
          <a:p>
            <a:pPr>
              <a:defRPr/>
            </a:pPr>
            <a:fld id="{45CDF816-F8A3-4155-801A-9EF94C36B8EB}"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38</a:t>
            </a:fld>
            <a:endParaRPr lang="es-ES"/>
          </a:p>
        </p:txBody>
      </p:sp>
      <p:sp>
        <p:nvSpPr>
          <p:cNvPr id="40963" name="Rectangle 4"/>
          <p:cNvSpPr>
            <a:spLocks noChangeArrowheads="1"/>
          </p:cNvSpPr>
          <p:nvPr/>
        </p:nvSpPr>
        <p:spPr bwMode="auto">
          <a:xfrm>
            <a:off x="606484" y="2151883"/>
            <a:ext cx="8388350" cy="400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dirty="0">
                <a:latin typeface="Calibri" panose="020F0502020204030204" pitchFamily="34" charset="0"/>
                <a:ea typeface="Calibri" panose="020F0502020204030204" pitchFamily="34" charset="0"/>
                <a:cs typeface="Times New Roman" panose="02020603050405020304" pitchFamily="18" charset="0"/>
              </a:rPr>
              <a:t>                                                          K                 (s</a:t>
            </a:r>
            <a:r>
              <a:rPr lang="en-US" sz="2000" b="1" baseline="-30000" dirty="0">
                <a:latin typeface="Calibri" panose="020F0502020204030204" pitchFamily="34" charset="0"/>
                <a:ea typeface="Calibri" panose="020F0502020204030204" pitchFamily="34" charset="0"/>
                <a:cs typeface="Times New Roman" panose="02020603050405020304" pitchFamily="18" charset="0"/>
              </a:rPr>
              <a:t>t</a:t>
            </a:r>
            <a:r>
              <a:rPr lang="en-US" sz="2000" b="1" baseline="30000" dirty="0">
                <a:latin typeface="Calibri" panose="020F0502020204030204" pitchFamily="34" charset="0"/>
                <a:ea typeface="Calibri" panose="020F0502020204030204" pitchFamily="34" charset="0"/>
                <a:cs typeface="Times New Roman" panose="02020603050405020304" pitchFamily="18" charset="0"/>
              </a:rPr>
              <a:t>2</a:t>
            </a:r>
            <a:r>
              <a:rPr lang="en-US" sz="2000" b="1" dirty="0">
                <a:latin typeface="Calibri" panose="020F0502020204030204" pitchFamily="34" charset="0"/>
                <a:ea typeface="Calibri" panose="020F0502020204030204" pitchFamily="34" charset="0"/>
                <a:cs typeface="Times New Roman" panose="02020603050405020304" pitchFamily="18" charset="0"/>
              </a:rPr>
              <a:t>   -   </a:t>
            </a:r>
            <a:r>
              <a:rPr lang="es-ES" sz="2000" b="1"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b="1"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s</a:t>
            </a:r>
            <a:r>
              <a:rPr lang="en-US" sz="2000" b="1" baseline="-30000"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i</a:t>
            </a:r>
            <a:r>
              <a:rPr lang="en-US" sz="2000" b="1" baseline="30000"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2</a:t>
            </a:r>
            <a:r>
              <a:rPr lang="en-US" sz="2000" b="1"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endParaRPr lang="es-ES" sz="2000" b="1" dirty="0">
              <a:ea typeface="Calibri" panose="020F0502020204030204" pitchFamily="34" charset="0"/>
              <a:cs typeface="Times New Roman" panose="02020603050405020304" pitchFamily="18" charset="0"/>
              <a:sym typeface="Symbol" panose="05050102010706020507" pitchFamily="18" charset="2"/>
            </a:endParaRPr>
          </a:p>
          <a:p>
            <a:r>
              <a:rPr lang="en-US" sz="2000" b="1"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                                                   ----------- *    -------------------------</a:t>
            </a:r>
            <a:endParaRPr lang="es-ES" sz="2000" b="1" dirty="0">
              <a:ea typeface="Calibri" panose="020F0502020204030204" pitchFamily="34" charset="0"/>
              <a:cs typeface="Times New Roman" panose="02020603050405020304" pitchFamily="18" charset="0"/>
              <a:sym typeface="Symbol" panose="05050102010706020507" pitchFamily="18" charset="2"/>
            </a:endParaRPr>
          </a:p>
          <a:p>
            <a:r>
              <a:rPr lang="en-US" sz="2000" b="1"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                                                       K – 1                     s</a:t>
            </a:r>
            <a:r>
              <a:rPr lang="en-US" sz="2000" b="1" baseline="-30000"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t</a:t>
            </a:r>
            <a:r>
              <a:rPr lang="en-US" sz="2000" b="1" baseline="30000"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2</a:t>
            </a:r>
            <a:endParaRPr lang="es-ES" sz="2000" b="1" dirty="0">
              <a:ea typeface="Calibri" panose="020F0502020204030204" pitchFamily="34" charset="0"/>
              <a:cs typeface="Times New Roman" panose="02020603050405020304" pitchFamily="18" charset="0"/>
              <a:sym typeface="Symbol" panose="05050102010706020507" pitchFamily="18" charset="2"/>
            </a:endParaRPr>
          </a:p>
          <a:p>
            <a:endParaRPr lang="es-ES" sz="2000" b="1"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endParaRPr>
          </a:p>
          <a:p>
            <a:r>
              <a:rPr lang="es-ES" sz="2000" b="1"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K = N° de </a:t>
            </a:r>
            <a:r>
              <a:rPr lang="es-ES" sz="2000" b="1" dirty="0" smtClean="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ítems </a:t>
            </a:r>
            <a:r>
              <a:rPr lang="es-ES" sz="2000" b="1"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en la escala</a:t>
            </a:r>
            <a:endParaRPr lang="es-ES" sz="2000" b="1" dirty="0">
              <a:ea typeface="Calibri" panose="020F0502020204030204" pitchFamily="34" charset="0"/>
              <a:cs typeface="Times New Roman" panose="02020603050405020304" pitchFamily="18" charset="0"/>
              <a:sym typeface="Symbol" panose="05050102010706020507" pitchFamily="18" charset="2"/>
            </a:endParaRPr>
          </a:p>
          <a:p>
            <a:r>
              <a:rPr lang="es-ES" sz="2000" b="1"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s</a:t>
            </a:r>
            <a:r>
              <a:rPr lang="es-ES" sz="2000" b="1" baseline="-30000"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t</a:t>
            </a:r>
            <a:r>
              <a:rPr lang="es-ES" sz="2000" b="1" baseline="30000"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2</a:t>
            </a:r>
            <a:r>
              <a:rPr lang="es-ES" sz="2000" b="1"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 = Varianza total</a:t>
            </a:r>
            <a:endParaRPr lang="es-ES" sz="2000" b="1" dirty="0">
              <a:ea typeface="Calibri" panose="020F0502020204030204" pitchFamily="34" charset="0"/>
              <a:cs typeface="Times New Roman" panose="02020603050405020304" pitchFamily="18" charset="0"/>
              <a:sym typeface="Symbol" panose="05050102010706020507" pitchFamily="18" charset="2"/>
            </a:endParaRPr>
          </a:p>
          <a:p>
            <a:r>
              <a:rPr lang="es-ES" sz="2000" b="1"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s</a:t>
            </a:r>
            <a:r>
              <a:rPr lang="es-ES" sz="2000" b="1" baseline="-30000"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i</a:t>
            </a:r>
            <a:r>
              <a:rPr lang="es-ES" sz="2000" b="1" baseline="30000"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2</a:t>
            </a:r>
            <a:r>
              <a:rPr lang="es-ES" sz="2000" b="1"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 = Sumatoria varianza de cada ítem</a:t>
            </a:r>
          </a:p>
          <a:p>
            <a:endParaRPr lang="es-VE" b="1"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endParaRPr>
          </a:p>
          <a:p>
            <a:pPr eaLnBrk="1" hangingPunct="1"/>
            <a:r>
              <a:rPr lang="en-US" sz="2000" b="1" dirty="0">
                <a:ea typeface="Calibri" panose="020F0502020204030204" pitchFamily="34" charset="0"/>
                <a:cs typeface="Times New Roman" panose="02020603050405020304" pitchFamily="18" charset="0"/>
              </a:rPr>
              <a:t>                                              6               (28,5   -   </a:t>
            </a:r>
            <a:r>
              <a:rPr lang="es-ES" sz="2000" b="1" dirty="0">
                <a:ea typeface="Calibri" panose="020F0502020204030204" pitchFamily="34" charset="0"/>
                <a:cs typeface="Times New Roman" panose="02020603050405020304" pitchFamily="18" charset="0"/>
                <a:sym typeface="Symbol" panose="05050102010706020507" pitchFamily="18" charset="2"/>
              </a:rPr>
              <a:t>10,12</a:t>
            </a:r>
            <a:r>
              <a:rPr lang="en-US" sz="2000" b="1" dirty="0">
                <a:ea typeface="Calibri" panose="020F0502020204030204" pitchFamily="34" charset="0"/>
                <a:cs typeface="Times New Roman" panose="02020603050405020304" pitchFamily="18" charset="0"/>
              </a:rPr>
              <a:t>)</a:t>
            </a:r>
            <a:endParaRPr lang="es-ES" sz="2000" b="1" dirty="0">
              <a:ea typeface="Calibri" panose="020F0502020204030204" pitchFamily="34" charset="0"/>
              <a:cs typeface="Times New Roman" panose="02020603050405020304" pitchFamily="18" charset="0"/>
            </a:endParaRPr>
          </a:p>
          <a:p>
            <a:pPr eaLnBrk="1" hangingPunct="1"/>
            <a:r>
              <a:rPr lang="en-US" sz="2000" b="1" dirty="0">
                <a:ea typeface="Calibri" panose="020F0502020204030204" pitchFamily="34" charset="0"/>
                <a:cs typeface="Times New Roman" panose="02020603050405020304" pitchFamily="18" charset="0"/>
              </a:rPr>
              <a:t>                                         ----------- *    ------------------------- = 0, 77</a:t>
            </a:r>
            <a:endParaRPr lang="es-ES" sz="2000" b="1" dirty="0">
              <a:ea typeface="Calibri" panose="020F0502020204030204" pitchFamily="34" charset="0"/>
              <a:cs typeface="Times New Roman" panose="02020603050405020304" pitchFamily="18" charset="0"/>
            </a:endParaRPr>
          </a:p>
          <a:p>
            <a:pPr eaLnBrk="1" hangingPunct="1"/>
            <a:r>
              <a:rPr lang="en-US" sz="2000" b="1" dirty="0">
                <a:ea typeface="Calibri" panose="020F0502020204030204" pitchFamily="34" charset="0"/>
                <a:cs typeface="Times New Roman" panose="02020603050405020304" pitchFamily="18" charset="0"/>
              </a:rPr>
              <a:t>                                           6 – 1                     28,5</a:t>
            </a:r>
            <a:endParaRPr lang="es-ES" sz="2000" b="1" dirty="0">
              <a:ea typeface="Calibri" panose="020F0502020204030204" pitchFamily="34" charset="0"/>
              <a:cs typeface="Times New Roman" panose="02020603050405020304" pitchFamily="18" charset="0"/>
            </a:endParaRPr>
          </a:p>
          <a:p>
            <a:endParaRPr lang="es-VE" b="1"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endParaRPr>
          </a:p>
          <a:p>
            <a:endParaRPr lang="es-ES" b="1"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endParaRPr>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Título"/>
          <p:cNvSpPr>
            <a:spLocks noGrp="1"/>
          </p:cNvSpPr>
          <p:nvPr>
            <p:ph type="title"/>
          </p:nvPr>
        </p:nvSpPr>
        <p:spPr>
          <a:xfrm>
            <a:off x="762000" y="762000"/>
            <a:ext cx="7924800" cy="795338"/>
          </a:xfrm>
        </p:spPr>
        <p:txBody>
          <a:bodyPr/>
          <a:lstStyle/>
          <a:p>
            <a:pPr algn="ctr">
              <a:defRPr/>
            </a:pPr>
            <a:r>
              <a:rPr lang="es-VE" dirty="0" smtClean="0">
                <a:solidFill>
                  <a:schemeClr val="accent6">
                    <a:lumMod val="50000"/>
                  </a:schemeClr>
                </a:solidFill>
              </a:rPr>
              <a:t>Interpretación</a:t>
            </a:r>
            <a:endParaRPr lang="es-ES" dirty="0" smtClean="0">
              <a:solidFill>
                <a:schemeClr val="accent6">
                  <a:lumMod val="50000"/>
                </a:schemeClr>
              </a:solidFill>
            </a:endParaRPr>
          </a:p>
        </p:txBody>
      </p:sp>
      <p:sp>
        <p:nvSpPr>
          <p:cNvPr id="2" name="Marcador de fecha 1"/>
          <p:cNvSpPr>
            <a:spLocks noGrp="1"/>
          </p:cNvSpPr>
          <p:nvPr>
            <p:ph type="dt" sz="half" idx="10"/>
          </p:nvPr>
        </p:nvSpPr>
        <p:spPr/>
        <p:txBody>
          <a:bodyPr/>
          <a:lstStyle/>
          <a:p>
            <a:pPr>
              <a:defRPr/>
            </a:pPr>
            <a:fld id="{FED64CC7-B94B-42B3-AD31-9009FEC3128B}"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5" name="Marcador de número de diapositiva 4"/>
          <p:cNvSpPr>
            <a:spLocks noGrp="1"/>
          </p:cNvSpPr>
          <p:nvPr>
            <p:ph type="sldNum" sz="quarter" idx="12"/>
          </p:nvPr>
        </p:nvSpPr>
        <p:spPr/>
        <p:txBody>
          <a:bodyPr/>
          <a:lstStyle/>
          <a:p>
            <a:fld id="{A8A74DFE-3EB9-48C7-8AF1-06A8E80102D0}" type="slidenum">
              <a:rPr lang="es-ES" smtClean="0"/>
              <a:pPr/>
              <a:t>39</a:t>
            </a:fld>
            <a:endParaRPr lang="es-ES"/>
          </a:p>
        </p:txBody>
      </p:sp>
      <p:graphicFrame>
        <p:nvGraphicFramePr>
          <p:cNvPr id="4" name="3 Tabla"/>
          <p:cNvGraphicFramePr>
            <a:graphicFrameLocks noGrp="1"/>
          </p:cNvGraphicFramePr>
          <p:nvPr>
            <p:extLst>
              <p:ext uri="{D42A27DB-BD31-4B8C-83A1-F6EECF244321}">
                <p14:modId xmlns:p14="http://schemas.microsoft.com/office/powerpoint/2010/main" val="2417096197"/>
              </p:ext>
            </p:extLst>
          </p:nvPr>
        </p:nvGraphicFramePr>
        <p:xfrm>
          <a:off x="1096206" y="1579989"/>
          <a:ext cx="7129462" cy="3597276"/>
        </p:xfrm>
        <a:graphic>
          <a:graphicData uri="http://schemas.openxmlformats.org/drawingml/2006/table">
            <a:tbl>
              <a:tblPr firstRow="1" bandRow="1">
                <a:tableStyleId>{5C22544A-7EE6-4342-B048-85BDC9FD1C3A}</a:tableStyleId>
              </a:tblPr>
              <a:tblGrid>
                <a:gridCol w="3564731"/>
                <a:gridCol w="3564731"/>
              </a:tblGrid>
              <a:tr h="396310">
                <a:tc>
                  <a:txBody>
                    <a:bodyPr/>
                    <a:lstStyle/>
                    <a:p>
                      <a:pPr algn="ctr"/>
                      <a:r>
                        <a:rPr lang="es-VE" sz="2000" dirty="0" smtClean="0"/>
                        <a:t>Puntuación</a:t>
                      </a:r>
                      <a:endParaRPr lang="es-ES" sz="2000" dirty="0"/>
                    </a:p>
                  </a:txBody>
                  <a:tcPr marL="91449" marR="91449" marT="45728" marB="45728"/>
                </a:tc>
                <a:tc>
                  <a:txBody>
                    <a:bodyPr/>
                    <a:lstStyle/>
                    <a:p>
                      <a:pPr algn="ctr"/>
                      <a:r>
                        <a:rPr lang="es-VE" sz="2000" dirty="0" smtClean="0"/>
                        <a:t>Confiabilidad</a:t>
                      </a:r>
                      <a:endParaRPr lang="es-ES" sz="2000" dirty="0"/>
                    </a:p>
                  </a:txBody>
                  <a:tcPr marL="91449" marR="91449" marT="45728" marB="45728"/>
                </a:tc>
              </a:tr>
              <a:tr h="701164">
                <a:tc>
                  <a:txBody>
                    <a:bodyPr/>
                    <a:lstStyle/>
                    <a:p>
                      <a:pPr algn="ctr"/>
                      <a:r>
                        <a:rPr lang="es-VE" sz="2000" b="1" dirty="0" smtClean="0"/>
                        <a:t>0,81 a 1,00</a:t>
                      </a:r>
                    </a:p>
                    <a:p>
                      <a:pPr algn="ctr"/>
                      <a:endParaRPr lang="es-ES" sz="2000" b="1" dirty="0"/>
                    </a:p>
                  </a:txBody>
                  <a:tcPr marL="91449" marR="91449" marT="45728" marB="45728"/>
                </a:tc>
                <a:tc>
                  <a:txBody>
                    <a:bodyPr/>
                    <a:lstStyle/>
                    <a:p>
                      <a:pPr algn="ctr"/>
                      <a:r>
                        <a:rPr lang="es-VE" sz="2000" b="1" dirty="0" smtClean="0"/>
                        <a:t>Muy Alta</a:t>
                      </a:r>
                      <a:endParaRPr lang="es-ES" sz="2000" b="1" dirty="0"/>
                    </a:p>
                  </a:txBody>
                  <a:tcPr marL="91449" marR="91449" marT="45728" marB="45728"/>
                </a:tc>
              </a:tr>
              <a:tr h="701164">
                <a:tc>
                  <a:txBody>
                    <a:bodyPr/>
                    <a:lstStyle/>
                    <a:p>
                      <a:pPr algn="ctr"/>
                      <a:r>
                        <a:rPr lang="es-VE" sz="2000" b="1" dirty="0" smtClean="0"/>
                        <a:t>0,61 a 0,80</a:t>
                      </a:r>
                    </a:p>
                    <a:p>
                      <a:pPr algn="ctr"/>
                      <a:endParaRPr lang="es-ES" sz="2000" b="1" dirty="0"/>
                    </a:p>
                  </a:txBody>
                  <a:tcPr marL="91449" marR="91449" marT="45728" marB="45728"/>
                </a:tc>
                <a:tc>
                  <a:txBody>
                    <a:bodyPr/>
                    <a:lstStyle/>
                    <a:p>
                      <a:pPr algn="ctr"/>
                      <a:r>
                        <a:rPr lang="es-VE" sz="2000" b="1" dirty="0" smtClean="0"/>
                        <a:t>Alta</a:t>
                      </a:r>
                      <a:endParaRPr lang="es-ES" sz="2000" b="1" dirty="0"/>
                    </a:p>
                  </a:txBody>
                  <a:tcPr marL="91449" marR="91449" marT="45728" marB="45728"/>
                </a:tc>
              </a:tr>
              <a:tr h="701164">
                <a:tc>
                  <a:txBody>
                    <a:bodyPr/>
                    <a:lstStyle/>
                    <a:p>
                      <a:pPr algn="ctr"/>
                      <a:r>
                        <a:rPr lang="es-VE" sz="2000" b="1" dirty="0" smtClean="0"/>
                        <a:t>0,41 a 0,60</a:t>
                      </a:r>
                    </a:p>
                    <a:p>
                      <a:pPr algn="ctr"/>
                      <a:endParaRPr lang="es-ES" sz="2000" b="1" dirty="0"/>
                    </a:p>
                  </a:txBody>
                  <a:tcPr marL="91449" marR="91449" marT="45728" marB="45728"/>
                </a:tc>
                <a:tc>
                  <a:txBody>
                    <a:bodyPr/>
                    <a:lstStyle/>
                    <a:p>
                      <a:pPr algn="ctr"/>
                      <a:r>
                        <a:rPr lang="es-VE" sz="2000" b="1" dirty="0" smtClean="0"/>
                        <a:t>Moderada</a:t>
                      </a:r>
                      <a:endParaRPr lang="es-ES" sz="2000" b="1" dirty="0"/>
                    </a:p>
                  </a:txBody>
                  <a:tcPr marL="91449" marR="91449" marT="45728" marB="45728"/>
                </a:tc>
              </a:tr>
              <a:tr h="701164">
                <a:tc>
                  <a:txBody>
                    <a:bodyPr/>
                    <a:lstStyle/>
                    <a:p>
                      <a:pPr algn="ctr"/>
                      <a:r>
                        <a:rPr lang="es-VE" sz="2000" b="1" dirty="0" smtClean="0"/>
                        <a:t>0,21 a 0,40</a:t>
                      </a:r>
                    </a:p>
                    <a:p>
                      <a:pPr algn="ctr"/>
                      <a:endParaRPr lang="es-ES" sz="2000" b="1" dirty="0"/>
                    </a:p>
                  </a:txBody>
                  <a:tcPr marL="91449" marR="91449" marT="45728" marB="45728"/>
                </a:tc>
                <a:tc>
                  <a:txBody>
                    <a:bodyPr/>
                    <a:lstStyle/>
                    <a:p>
                      <a:pPr algn="ctr"/>
                      <a:r>
                        <a:rPr lang="es-VE" sz="2000" b="1" dirty="0" smtClean="0"/>
                        <a:t>Baja</a:t>
                      </a:r>
                      <a:endParaRPr lang="es-ES" sz="2000" b="1" dirty="0"/>
                    </a:p>
                  </a:txBody>
                  <a:tcPr marL="91449" marR="91449" marT="45728" marB="45728"/>
                </a:tc>
              </a:tr>
              <a:tr h="396310">
                <a:tc>
                  <a:txBody>
                    <a:bodyPr/>
                    <a:lstStyle/>
                    <a:p>
                      <a:pPr algn="ctr"/>
                      <a:r>
                        <a:rPr lang="es-VE" sz="2000" b="1" dirty="0" smtClean="0"/>
                        <a:t>0,00</a:t>
                      </a:r>
                      <a:r>
                        <a:rPr lang="es-VE" sz="2000" b="1" baseline="0" dirty="0" smtClean="0"/>
                        <a:t> a 0,20</a:t>
                      </a:r>
                      <a:endParaRPr lang="es-ES" sz="2000" b="1" dirty="0"/>
                    </a:p>
                  </a:txBody>
                  <a:tcPr marL="91449" marR="91449" marT="45728" marB="45728"/>
                </a:tc>
                <a:tc>
                  <a:txBody>
                    <a:bodyPr/>
                    <a:lstStyle/>
                    <a:p>
                      <a:pPr algn="ctr"/>
                      <a:r>
                        <a:rPr lang="es-VE" sz="2000" b="1" dirty="0" smtClean="0"/>
                        <a:t>Muy Baja</a:t>
                      </a:r>
                      <a:endParaRPr lang="es-ES" sz="2000" b="1" dirty="0"/>
                    </a:p>
                  </a:txBody>
                  <a:tcPr marL="91449" marR="91449" marT="45728" marB="45728"/>
                </a:tc>
              </a:tr>
            </a:tbl>
          </a:graphicData>
        </a:graphic>
      </p:graphicFrame>
    </p:spTree>
  </p:cSld>
  <p:clrMapOvr>
    <a:masterClrMapping/>
  </p:clrMapOvr>
  <p:transition>
    <p:spli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a:xfrm>
            <a:off x="755650" y="692150"/>
            <a:ext cx="7924800" cy="1011238"/>
          </a:xfrm>
        </p:spPr>
        <p:txBody>
          <a:bodyPr/>
          <a:lstStyle/>
          <a:p>
            <a:pPr algn="ctr" eaLnBrk="1" hangingPunct="1">
              <a:defRPr/>
            </a:pPr>
            <a:r>
              <a:rPr lang="es-MX" dirty="0" smtClean="0">
                <a:solidFill>
                  <a:schemeClr val="accent6">
                    <a:lumMod val="50000"/>
                  </a:schemeClr>
                </a:solidFill>
              </a:rPr>
              <a:t>Cómo Surge el Conocimiento</a:t>
            </a:r>
            <a:endParaRPr lang="es-ES" dirty="0" smtClean="0">
              <a:solidFill>
                <a:schemeClr val="accent6">
                  <a:lumMod val="50000"/>
                </a:schemeClr>
              </a:solidFill>
            </a:endParaRPr>
          </a:p>
        </p:txBody>
      </p:sp>
      <p:sp>
        <p:nvSpPr>
          <p:cNvPr id="3" name="Marcador de fecha 2"/>
          <p:cNvSpPr>
            <a:spLocks noGrp="1"/>
          </p:cNvSpPr>
          <p:nvPr>
            <p:ph type="dt" sz="half" idx="10"/>
          </p:nvPr>
        </p:nvSpPr>
        <p:spPr/>
        <p:txBody>
          <a:bodyPr/>
          <a:lstStyle/>
          <a:p>
            <a:pPr>
              <a:defRPr/>
            </a:pPr>
            <a:fld id="{2087C114-5988-4664-A831-E704CD8AB4A7}" type="datetime1">
              <a:rPr lang="es-ES" smtClean="0"/>
              <a:t>03/11/2014</a:t>
            </a:fld>
            <a:endParaRPr lang="es-ES"/>
          </a:p>
        </p:txBody>
      </p:sp>
      <p:sp>
        <p:nvSpPr>
          <p:cNvPr id="4" name="Marcador de pie de página 3"/>
          <p:cNvSpPr>
            <a:spLocks noGrp="1"/>
          </p:cNvSpPr>
          <p:nvPr>
            <p:ph type="ftr" sz="quarter" idx="11"/>
          </p:nvPr>
        </p:nvSpPr>
        <p:spPr/>
        <p:txBody>
          <a:bodyPr/>
          <a:lstStyle/>
          <a:p>
            <a:pPr>
              <a:defRPr/>
            </a:pPr>
            <a:r>
              <a:rPr lang="pt-BR" smtClean="0"/>
              <a:t>CPCC. Yónel Chocano Figueroa.   DOCENTE UNHEVAL</a:t>
            </a:r>
            <a:endParaRPr lang="es-ES"/>
          </a:p>
        </p:txBody>
      </p:sp>
      <p:sp>
        <p:nvSpPr>
          <p:cNvPr id="5" name="Marcador de número de diapositiva 4"/>
          <p:cNvSpPr>
            <a:spLocks noGrp="1"/>
          </p:cNvSpPr>
          <p:nvPr>
            <p:ph type="sldNum" sz="quarter" idx="12"/>
          </p:nvPr>
        </p:nvSpPr>
        <p:spPr/>
        <p:txBody>
          <a:bodyPr/>
          <a:lstStyle/>
          <a:p>
            <a:fld id="{A8A74DFE-3EB9-48C7-8AF1-06A8E80102D0}" type="slidenum">
              <a:rPr lang="es-ES" smtClean="0"/>
              <a:pPr/>
              <a:t>4</a:t>
            </a:fld>
            <a:endParaRPr lang="es-ES"/>
          </a:p>
        </p:txBody>
      </p:sp>
      <p:sp>
        <p:nvSpPr>
          <p:cNvPr id="6147" name="Text Box 4"/>
          <p:cNvSpPr txBox="1">
            <a:spLocks noChangeArrowheads="1"/>
          </p:cNvSpPr>
          <p:nvPr/>
        </p:nvSpPr>
        <p:spPr bwMode="auto">
          <a:xfrm>
            <a:off x="672930" y="1437192"/>
            <a:ext cx="8048614"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endParaRPr lang="es-ES" sz="4400">
              <a:solidFill>
                <a:schemeClr val="tx2"/>
              </a:solidFill>
              <a:latin typeface="Times New Roman" panose="02020603050405020304" pitchFamily="18" charset="0"/>
            </a:endParaRPr>
          </a:p>
          <a:p>
            <a:pPr algn="ctr" eaLnBrk="1" hangingPunct="1">
              <a:spcBef>
                <a:spcPct val="50000"/>
              </a:spcBef>
            </a:pPr>
            <a:endParaRPr lang="es-ES" sz="4400">
              <a:solidFill>
                <a:schemeClr val="tx2"/>
              </a:solidFill>
              <a:latin typeface="Times New Roman" panose="02020603050405020304" pitchFamily="18" charset="0"/>
            </a:endParaRPr>
          </a:p>
          <a:p>
            <a:pPr algn="ctr" eaLnBrk="1" hangingPunct="1">
              <a:spcBef>
                <a:spcPct val="50000"/>
              </a:spcBef>
            </a:pPr>
            <a:endParaRPr lang="es-ES" sz="4400">
              <a:solidFill>
                <a:schemeClr val="tx2"/>
              </a:solidFill>
              <a:latin typeface="Times New Roman" panose="02020603050405020304" pitchFamily="18" charset="0"/>
            </a:endParaRPr>
          </a:p>
          <a:p>
            <a:pPr algn="ctr" eaLnBrk="1" hangingPunct="1">
              <a:spcBef>
                <a:spcPct val="50000"/>
              </a:spcBef>
            </a:pPr>
            <a:endParaRPr lang="es-ES" sz="4400">
              <a:solidFill>
                <a:schemeClr val="tx2"/>
              </a:solidFill>
              <a:latin typeface="Times New Roman" panose="02020603050405020304" pitchFamily="18" charset="0"/>
            </a:endParaRPr>
          </a:p>
          <a:p>
            <a:pPr algn="ctr" eaLnBrk="1" hangingPunct="1">
              <a:spcBef>
                <a:spcPct val="50000"/>
              </a:spcBef>
            </a:pPr>
            <a:endParaRPr lang="es-ES" sz="4400">
              <a:solidFill>
                <a:schemeClr val="tx2"/>
              </a:solidFill>
              <a:latin typeface="Times New Roman" panose="02020603050405020304" pitchFamily="18" charset="0"/>
            </a:endParaRPr>
          </a:p>
        </p:txBody>
      </p:sp>
      <p:sp>
        <p:nvSpPr>
          <p:cNvPr id="6148" name="Text Box 5"/>
          <p:cNvSpPr txBox="1">
            <a:spLocks noChangeArrowheads="1"/>
          </p:cNvSpPr>
          <p:nvPr/>
        </p:nvSpPr>
        <p:spPr bwMode="auto">
          <a:xfrm>
            <a:off x="3203575" y="2636838"/>
            <a:ext cx="2663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sz="2000" b="1" dirty="0">
                <a:solidFill>
                  <a:srgbClr val="FF00FF"/>
                </a:solidFill>
              </a:rPr>
              <a:t>Conocimiento</a:t>
            </a:r>
            <a:endParaRPr lang="es-ES" sz="2000" b="1" dirty="0">
              <a:solidFill>
                <a:srgbClr val="FF00FF"/>
              </a:solidFill>
            </a:endParaRPr>
          </a:p>
        </p:txBody>
      </p:sp>
      <p:grpSp>
        <p:nvGrpSpPr>
          <p:cNvPr id="2" name="Group 6"/>
          <p:cNvGrpSpPr>
            <a:grpSpLocks/>
          </p:cNvGrpSpPr>
          <p:nvPr/>
        </p:nvGrpSpPr>
        <p:grpSpPr bwMode="auto">
          <a:xfrm rot="10800000">
            <a:off x="296681" y="2403476"/>
            <a:ext cx="8424863" cy="4081462"/>
            <a:chOff x="1008" y="1059"/>
            <a:chExt cx="3768" cy="2733"/>
          </a:xfr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path path="circle">
              <a:fillToRect l="50000" t="50000" r="50000" b="50000"/>
            </a:path>
            <a:tileRect/>
          </a:gradFill>
        </p:grpSpPr>
        <p:sp>
          <p:nvSpPr>
            <p:cNvPr id="221191" name="AutoShape 7"/>
            <p:cNvSpPr>
              <a:spLocks noChangeAspect="1" noChangeArrowheads="1"/>
            </p:cNvSpPr>
            <p:nvPr/>
          </p:nvSpPr>
          <p:spPr bwMode="auto">
            <a:xfrm>
              <a:off x="1915" y="1613"/>
              <a:ext cx="1943" cy="1675"/>
            </a:xfrm>
            <a:prstGeom prst="triangle">
              <a:avLst>
                <a:gd name="adj" fmla="val 50000"/>
              </a:avLst>
            </a:prstGeom>
            <a:solidFill>
              <a:srgbClr val="FFFF00"/>
            </a:solidFill>
            <a:ln w="9525">
              <a:solidFill>
                <a:schemeClr val="accent6">
                  <a:lumMod val="75000"/>
                </a:schemeClr>
              </a:solidFill>
              <a:miter lim="800000"/>
              <a:headEnd/>
              <a:tailEnd/>
            </a:ln>
          </p:spPr>
          <p:txBody>
            <a:bodyPr/>
            <a:lstStyle/>
            <a:p>
              <a:pPr>
                <a:defRPr/>
              </a:pPr>
              <a:endParaRPr lang="es-ES">
                <a:latin typeface="Arial" charset="0"/>
              </a:endParaRPr>
            </a:p>
          </p:txBody>
        </p:sp>
        <p:sp>
          <p:nvSpPr>
            <p:cNvPr id="221192" name="Oval 8"/>
            <p:cNvSpPr>
              <a:spLocks noChangeArrowheads="1"/>
            </p:cNvSpPr>
            <p:nvPr/>
          </p:nvSpPr>
          <p:spPr bwMode="auto">
            <a:xfrm>
              <a:off x="1008" y="3234"/>
              <a:ext cx="1116" cy="558"/>
            </a:xfrm>
            <a:prstGeom prst="ellipse">
              <a:avLst/>
            </a:prstGeom>
            <a:solidFill>
              <a:srgbClr val="99FF66"/>
            </a:solidFill>
            <a:ln w="9525">
              <a:solidFill>
                <a:schemeClr val="accent6">
                  <a:lumMod val="75000"/>
                </a:schemeClr>
              </a:solidFill>
              <a:round/>
              <a:headEnd/>
              <a:tailEnd/>
            </a:ln>
          </p:spPr>
          <p:txBody>
            <a:bodyPr/>
            <a:lstStyle/>
            <a:p>
              <a:pPr>
                <a:defRPr/>
              </a:pPr>
              <a:endParaRPr lang="es-ES">
                <a:latin typeface="Arial" charset="0"/>
              </a:endParaRPr>
            </a:p>
          </p:txBody>
        </p:sp>
        <p:sp>
          <p:nvSpPr>
            <p:cNvPr id="221193" name="Oval 9"/>
            <p:cNvSpPr>
              <a:spLocks noChangeArrowheads="1"/>
            </p:cNvSpPr>
            <p:nvPr/>
          </p:nvSpPr>
          <p:spPr bwMode="auto">
            <a:xfrm>
              <a:off x="2334" y="1059"/>
              <a:ext cx="1115" cy="558"/>
            </a:xfrm>
            <a:prstGeom prst="ellipse">
              <a:avLst/>
            </a:prstGeom>
            <a:solidFill>
              <a:srgbClr val="99FF66"/>
            </a:solidFill>
            <a:ln w="9525">
              <a:solidFill>
                <a:schemeClr val="accent6">
                  <a:lumMod val="75000"/>
                </a:schemeClr>
              </a:solidFill>
              <a:round/>
              <a:headEnd/>
              <a:tailEnd/>
            </a:ln>
          </p:spPr>
          <p:txBody>
            <a:bodyPr/>
            <a:lstStyle/>
            <a:p>
              <a:pPr>
                <a:defRPr/>
              </a:pPr>
              <a:endParaRPr lang="es-ES">
                <a:latin typeface="Arial" charset="0"/>
              </a:endParaRPr>
            </a:p>
          </p:txBody>
        </p:sp>
        <p:sp>
          <p:nvSpPr>
            <p:cNvPr id="221194" name="Oval 10"/>
            <p:cNvSpPr>
              <a:spLocks noChangeArrowheads="1"/>
            </p:cNvSpPr>
            <p:nvPr/>
          </p:nvSpPr>
          <p:spPr bwMode="auto">
            <a:xfrm>
              <a:off x="3660" y="3234"/>
              <a:ext cx="1116" cy="558"/>
            </a:xfrm>
            <a:prstGeom prst="ellipse">
              <a:avLst/>
            </a:prstGeom>
            <a:solidFill>
              <a:srgbClr val="99FF66"/>
            </a:solidFill>
            <a:ln w="9525">
              <a:solidFill>
                <a:schemeClr val="accent6">
                  <a:lumMod val="75000"/>
                </a:schemeClr>
              </a:solidFill>
              <a:round/>
              <a:headEnd/>
              <a:tailEnd/>
            </a:ln>
          </p:spPr>
          <p:txBody>
            <a:bodyPr/>
            <a:lstStyle/>
            <a:p>
              <a:pPr>
                <a:defRPr/>
              </a:pPr>
              <a:endParaRPr lang="es-ES">
                <a:latin typeface="Arial" charset="0"/>
              </a:endParaRPr>
            </a:p>
          </p:txBody>
        </p:sp>
      </p:grpSp>
      <p:sp>
        <p:nvSpPr>
          <p:cNvPr id="6150" name="Rectangle 11"/>
          <p:cNvSpPr>
            <a:spLocks noChangeArrowheads="1"/>
          </p:cNvSpPr>
          <p:nvPr/>
        </p:nvSpPr>
        <p:spPr bwMode="auto">
          <a:xfrm>
            <a:off x="1116013" y="2611438"/>
            <a:ext cx="960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MX" sz="2000" b="1" dirty="0">
                <a:solidFill>
                  <a:srgbClr val="000099"/>
                </a:solidFill>
              </a:rPr>
              <a:t>Sujeto</a:t>
            </a:r>
            <a:endParaRPr lang="es-ES" sz="2000" b="1" dirty="0">
              <a:solidFill>
                <a:srgbClr val="000099"/>
              </a:solidFill>
            </a:endParaRPr>
          </a:p>
        </p:txBody>
      </p:sp>
      <p:sp>
        <p:nvSpPr>
          <p:cNvPr id="6151" name="Rectangle 12"/>
          <p:cNvSpPr>
            <a:spLocks noChangeArrowheads="1"/>
          </p:cNvSpPr>
          <p:nvPr/>
        </p:nvSpPr>
        <p:spPr bwMode="auto">
          <a:xfrm>
            <a:off x="7164388" y="2611438"/>
            <a:ext cx="987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MX" sz="2000" b="1" dirty="0">
                <a:solidFill>
                  <a:srgbClr val="000099"/>
                </a:solidFill>
              </a:rPr>
              <a:t>Objeto</a:t>
            </a:r>
            <a:endParaRPr lang="es-ES" sz="2000" b="1" dirty="0">
              <a:solidFill>
                <a:srgbClr val="000099"/>
              </a:solidFill>
            </a:endParaRPr>
          </a:p>
        </p:txBody>
      </p:sp>
      <p:sp>
        <p:nvSpPr>
          <p:cNvPr id="6152" name="Rectangle 13"/>
          <p:cNvSpPr>
            <a:spLocks noChangeArrowheads="1"/>
          </p:cNvSpPr>
          <p:nvPr/>
        </p:nvSpPr>
        <p:spPr bwMode="auto">
          <a:xfrm>
            <a:off x="4067175" y="5851525"/>
            <a:ext cx="1087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MX" sz="2000" b="1" dirty="0">
                <a:solidFill>
                  <a:srgbClr val="000099"/>
                </a:solidFill>
              </a:rPr>
              <a:t>Método</a:t>
            </a:r>
            <a:endParaRPr lang="es-ES" sz="2000" b="1" dirty="0">
              <a:solidFill>
                <a:srgbClr val="000099"/>
              </a:solidFill>
            </a:endParaRPr>
          </a:p>
        </p:txBody>
      </p:sp>
      <p:sp>
        <p:nvSpPr>
          <p:cNvPr id="6153" name="Line 14"/>
          <p:cNvSpPr>
            <a:spLocks noChangeShapeType="1"/>
          </p:cNvSpPr>
          <p:nvPr/>
        </p:nvSpPr>
        <p:spPr bwMode="auto">
          <a:xfrm flipV="1">
            <a:off x="4572000" y="2924175"/>
            <a:ext cx="0" cy="27368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6154" name="Line 15"/>
          <p:cNvSpPr>
            <a:spLocks noChangeShapeType="1"/>
          </p:cNvSpPr>
          <p:nvPr/>
        </p:nvSpPr>
        <p:spPr bwMode="auto">
          <a:xfrm>
            <a:off x="2843213" y="2852738"/>
            <a:ext cx="7207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6155" name="Line 16"/>
          <p:cNvSpPr>
            <a:spLocks noChangeShapeType="1"/>
          </p:cNvSpPr>
          <p:nvPr/>
        </p:nvSpPr>
        <p:spPr bwMode="auto">
          <a:xfrm flipH="1">
            <a:off x="5508625" y="2852738"/>
            <a:ext cx="7191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6156" name="Text Box 17"/>
          <p:cNvSpPr txBox="1">
            <a:spLocks noChangeArrowheads="1"/>
          </p:cNvSpPr>
          <p:nvPr/>
        </p:nvSpPr>
        <p:spPr bwMode="auto">
          <a:xfrm rot="-5400000">
            <a:off x="3509169" y="3988594"/>
            <a:ext cx="16589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sz="2000" b="1">
                <a:solidFill>
                  <a:srgbClr val="000099"/>
                </a:solidFill>
              </a:rPr>
              <a:t>Instrumento</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Título"/>
          <p:cNvSpPr>
            <a:spLocks noGrp="1"/>
          </p:cNvSpPr>
          <p:nvPr>
            <p:ph type="title"/>
          </p:nvPr>
        </p:nvSpPr>
        <p:spPr>
          <a:xfrm>
            <a:off x="900113" y="620713"/>
            <a:ext cx="7272337" cy="1143000"/>
          </a:xfrm>
        </p:spPr>
        <p:txBody>
          <a:bodyPr/>
          <a:lstStyle/>
          <a:p>
            <a:pPr algn="ctr">
              <a:defRPr/>
            </a:pPr>
            <a:r>
              <a:rPr lang="es-VE" dirty="0" smtClean="0">
                <a:solidFill>
                  <a:schemeClr val="accent6">
                    <a:lumMod val="50000"/>
                  </a:schemeClr>
                </a:solidFill>
              </a:rPr>
              <a:t>El Error Estándar de Medición</a:t>
            </a:r>
            <a:endParaRPr lang="es-ES" dirty="0" smtClean="0">
              <a:solidFill>
                <a:schemeClr val="accent6">
                  <a:lumMod val="50000"/>
                </a:schemeClr>
              </a:solidFill>
            </a:endParaRPr>
          </a:p>
        </p:txBody>
      </p:sp>
      <p:sp>
        <p:nvSpPr>
          <p:cNvPr id="2" name="Marcador de fecha 1"/>
          <p:cNvSpPr>
            <a:spLocks noGrp="1"/>
          </p:cNvSpPr>
          <p:nvPr>
            <p:ph type="dt" sz="half" idx="10"/>
          </p:nvPr>
        </p:nvSpPr>
        <p:spPr/>
        <p:txBody>
          <a:bodyPr/>
          <a:lstStyle/>
          <a:p>
            <a:pPr>
              <a:defRPr/>
            </a:pPr>
            <a:fld id="{91F60A90-441D-4CAC-AB40-9450EEEC7D64}"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40</a:t>
            </a:fld>
            <a:endParaRPr lang="es-ES"/>
          </a:p>
        </p:txBody>
      </p:sp>
      <p:sp>
        <p:nvSpPr>
          <p:cNvPr id="43011" name="2 CuadroTexto"/>
          <p:cNvSpPr txBox="1">
            <a:spLocks noChangeArrowheads="1"/>
          </p:cNvSpPr>
          <p:nvPr/>
        </p:nvSpPr>
        <p:spPr bwMode="auto">
          <a:xfrm>
            <a:off x="900113" y="1369797"/>
            <a:ext cx="6913562"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VE" sz="2400" dirty="0"/>
              <a:t>El error estándar de medición tiene una relación inversa con la confiabilidad.</a:t>
            </a:r>
          </a:p>
          <a:p>
            <a:pPr eaLnBrk="1" hangingPunct="1"/>
            <a:endParaRPr lang="es-VE" sz="2400" dirty="0"/>
          </a:p>
          <a:p>
            <a:pPr algn="just" eaLnBrk="1" hangingPunct="1"/>
            <a:r>
              <a:rPr lang="es-VE" sz="2400" dirty="0"/>
              <a:t>Un instrumento altamente confiable tiene un nivel de error  muy pequeño.</a:t>
            </a:r>
          </a:p>
          <a:p>
            <a:pPr eaLnBrk="1" hangingPunct="1"/>
            <a:endParaRPr lang="es-VE" sz="2400" dirty="0"/>
          </a:p>
          <a:p>
            <a:pPr algn="just" eaLnBrk="1" hangingPunct="1"/>
            <a:r>
              <a:rPr lang="es-VE" sz="2400" dirty="0"/>
              <a:t>Un instrumento con una confiabilidad baja  mide su objeto con un alto índice de error.</a:t>
            </a:r>
          </a:p>
          <a:p>
            <a:pPr eaLnBrk="1" hangingPunct="1"/>
            <a:endParaRPr lang="es-VE" sz="2400" dirty="0"/>
          </a:p>
          <a:p>
            <a:pPr algn="just" eaLnBrk="1" hangingPunct="1"/>
            <a:r>
              <a:rPr lang="es-VE" sz="2400" dirty="0"/>
              <a:t>Por lo tanto,  a mayor  índice de error de medición, menor confiabilidad  y viceversa.</a:t>
            </a:r>
            <a:endParaRPr lang="es-ES" sz="2400" dirty="0"/>
          </a:p>
        </p:txBody>
      </p:sp>
    </p:spTree>
  </p:cSld>
  <p:clrMapOvr>
    <a:masterClrMapping/>
  </p:clrMapOvr>
  <p:transition>
    <p:wheel spokes="3"/>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Título"/>
          <p:cNvSpPr>
            <a:spLocks noGrp="1"/>
          </p:cNvSpPr>
          <p:nvPr>
            <p:ph type="title"/>
          </p:nvPr>
        </p:nvSpPr>
        <p:spPr>
          <a:xfrm>
            <a:off x="762000" y="762000"/>
            <a:ext cx="6905625" cy="795338"/>
          </a:xfrm>
        </p:spPr>
        <p:txBody>
          <a:bodyPr/>
          <a:lstStyle/>
          <a:p>
            <a:pPr algn="ctr">
              <a:defRPr/>
            </a:pPr>
            <a:r>
              <a:rPr lang="es-VE" dirty="0" smtClean="0">
                <a:solidFill>
                  <a:schemeClr val="accent6">
                    <a:lumMod val="50000"/>
                  </a:schemeClr>
                </a:solidFill>
              </a:rPr>
              <a:t>Fórmula del Error Estándar</a:t>
            </a:r>
            <a:endParaRPr lang="es-ES" dirty="0" smtClean="0">
              <a:solidFill>
                <a:schemeClr val="accent6">
                  <a:lumMod val="50000"/>
                </a:schemeClr>
              </a:solidFill>
            </a:endParaRPr>
          </a:p>
        </p:txBody>
      </p:sp>
      <p:sp>
        <p:nvSpPr>
          <p:cNvPr id="44035" name="2 Marcador de contenido"/>
          <p:cNvSpPr>
            <a:spLocks noGrp="1"/>
          </p:cNvSpPr>
          <p:nvPr>
            <p:ph idx="1"/>
          </p:nvPr>
        </p:nvSpPr>
        <p:spPr>
          <a:xfrm>
            <a:off x="339785" y="1598234"/>
            <a:ext cx="8552696" cy="4032250"/>
          </a:xfrm>
        </p:spPr>
        <p:txBody>
          <a:bodyPr>
            <a:normAutofit lnSpcReduction="10000"/>
          </a:bodyPr>
          <a:lstStyle/>
          <a:p>
            <a:pPr algn="ctr">
              <a:buFont typeface="Wingdings" panose="05000000000000000000" pitchFamily="2" charset="2"/>
              <a:buNone/>
            </a:pPr>
            <a:r>
              <a:rPr lang="es-ES" b="1" dirty="0" smtClean="0"/>
              <a:t>EEM = </a:t>
            </a:r>
            <a:r>
              <a:rPr lang="es-ES" b="1" dirty="0" err="1" smtClean="0"/>
              <a:t>s</a:t>
            </a:r>
            <a:r>
              <a:rPr lang="es-ES" b="1" baseline="-25000" dirty="0" err="1" smtClean="0"/>
              <a:t>y</a:t>
            </a:r>
            <a:r>
              <a:rPr lang="es-ES" b="1" dirty="0" smtClean="0"/>
              <a:t> </a:t>
            </a:r>
            <a:r>
              <a:rPr lang="es-ES" b="1" dirty="0" smtClean="0">
                <a:sym typeface="Symbol" panose="05050102010706020507" pitchFamily="18" charset="2"/>
              </a:rPr>
              <a:t></a:t>
            </a:r>
            <a:r>
              <a:rPr lang="es-ES" b="1" dirty="0" smtClean="0"/>
              <a:t> 1- </a:t>
            </a:r>
            <a:r>
              <a:rPr lang="es-ES" b="1" dirty="0" err="1" smtClean="0"/>
              <a:t>r</a:t>
            </a:r>
            <a:r>
              <a:rPr lang="es-ES" b="1" baseline="-25000" dirty="0" err="1" smtClean="0"/>
              <a:t>xy</a:t>
            </a:r>
            <a:endParaRPr lang="es-ES" b="1" dirty="0" smtClean="0"/>
          </a:p>
          <a:p>
            <a:pPr>
              <a:buFont typeface="Wingdings" panose="05000000000000000000" pitchFamily="2" charset="2"/>
              <a:buNone/>
            </a:pPr>
            <a:r>
              <a:rPr lang="es-ES" dirty="0" smtClean="0"/>
              <a:t>Donde:</a:t>
            </a:r>
          </a:p>
          <a:p>
            <a:pPr algn="just">
              <a:buFont typeface="Wingdings" panose="05000000000000000000" pitchFamily="2" charset="2"/>
              <a:buNone/>
            </a:pPr>
            <a:r>
              <a:rPr lang="es-ES" sz="4000" b="1" baseline="-25000" dirty="0" smtClean="0"/>
              <a:t>EEM</a:t>
            </a:r>
            <a:r>
              <a:rPr lang="es-ES" sz="4000" baseline="-25000" dirty="0" smtClean="0"/>
              <a:t>: Error estándar de medición</a:t>
            </a:r>
            <a:endParaRPr lang="es-ES" sz="4000" dirty="0" smtClean="0"/>
          </a:p>
          <a:p>
            <a:pPr algn="just">
              <a:buFont typeface="Wingdings" panose="05000000000000000000" pitchFamily="2" charset="2"/>
              <a:buNone/>
            </a:pPr>
            <a:r>
              <a:rPr lang="es-ES" sz="4000" dirty="0" err="1" smtClean="0"/>
              <a:t>s</a:t>
            </a:r>
            <a:r>
              <a:rPr lang="es-ES" sz="4000" baseline="-25000" dirty="0" err="1" smtClean="0"/>
              <a:t>y</a:t>
            </a:r>
            <a:r>
              <a:rPr lang="es-ES" sz="4000" baseline="-25000" dirty="0" smtClean="0"/>
              <a:t>: Desviación estándar de las puntuaciones totales</a:t>
            </a:r>
          </a:p>
          <a:p>
            <a:pPr>
              <a:buFont typeface="Wingdings" panose="05000000000000000000" pitchFamily="2" charset="2"/>
              <a:buNone/>
            </a:pPr>
            <a:endParaRPr lang="es-ES" sz="2000" dirty="0" smtClean="0"/>
          </a:p>
          <a:p>
            <a:pPr>
              <a:buFont typeface="Wingdings" panose="05000000000000000000" pitchFamily="2" charset="2"/>
              <a:buNone/>
            </a:pPr>
            <a:r>
              <a:rPr lang="es-ES" b="1" dirty="0" smtClean="0">
                <a:sym typeface="Symbol" panose="05050102010706020507" pitchFamily="18" charset="2"/>
              </a:rPr>
              <a:t></a:t>
            </a:r>
            <a:r>
              <a:rPr lang="es-ES" dirty="0" smtClean="0"/>
              <a:t>: Símbolo de la raíz cuadrada</a:t>
            </a:r>
          </a:p>
          <a:p>
            <a:pPr algn="just">
              <a:buFont typeface="Wingdings" panose="05000000000000000000" pitchFamily="2" charset="2"/>
              <a:buNone/>
            </a:pPr>
            <a:r>
              <a:rPr lang="es-ES" sz="4000" dirty="0" err="1" smtClean="0"/>
              <a:t>r</a:t>
            </a:r>
            <a:r>
              <a:rPr lang="es-ES" sz="4000" baseline="-25000" dirty="0" err="1" smtClean="0"/>
              <a:t>xy</a:t>
            </a:r>
            <a:r>
              <a:rPr lang="es-ES" sz="4000" baseline="-25000" dirty="0" smtClean="0"/>
              <a:t>: coeficiente de confiabilidad obtenido </a:t>
            </a:r>
            <a:endParaRPr lang="es-ES" sz="4000" dirty="0" smtClean="0"/>
          </a:p>
          <a:p>
            <a:pPr algn="ctr">
              <a:buFont typeface="Wingdings" panose="05000000000000000000" pitchFamily="2" charset="2"/>
              <a:buNone/>
            </a:pPr>
            <a:endParaRPr lang="es-ES" dirty="0" smtClean="0"/>
          </a:p>
        </p:txBody>
      </p:sp>
      <p:sp>
        <p:nvSpPr>
          <p:cNvPr id="2" name="Marcador de fecha 1"/>
          <p:cNvSpPr>
            <a:spLocks noGrp="1"/>
          </p:cNvSpPr>
          <p:nvPr>
            <p:ph type="dt" sz="half" idx="10"/>
          </p:nvPr>
        </p:nvSpPr>
        <p:spPr/>
        <p:txBody>
          <a:bodyPr/>
          <a:lstStyle/>
          <a:p>
            <a:pPr>
              <a:defRPr/>
            </a:pPr>
            <a:fld id="{F79988E8-9A74-40FE-912D-5943F8445BB7}"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41</a:t>
            </a:fld>
            <a:endParaRPr lang="es-ES"/>
          </a:p>
        </p:txBody>
      </p:sp>
    </p:spTree>
  </p:cSld>
  <p:clrMapOvr>
    <a:masterClrMapping/>
  </p:clrMapOvr>
  <p:transition>
    <p:strips dir="l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Título"/>
          <p:cNvSpPr>
            <a:spLocks noGrp="1"/>
          </p:cNvSpPr>
          <p:nvPr>
            <p:ph type="title"/>
          </p:nvPr>
        </p:nvSpPr>
        <p:spPr/>
        <p:txBody>
          <a:bodyPr/>
          <a:lstStyle/>
          <a:p>
            <a:pPr algn="ctr">
              <a:defRPr/>
            </a:pPr>
            <a:r>
              <a:rPr lang="es-VE" dirty="0" smtClean="0">
                <a:solidFill>
                  <a:schemeClr val="accent6">
                    <a:lumMod val="50000"/>
                  </a:schemeClr>
                </a:solidFill>
              </a:rPr>
              <a:t>Interpretación del EEM</a:t>
            </a:r>
            <a:endParaRPr lang="es-ES" dirty="0" smtClean="0">
              <a:solidFill>
                <a:schemeClr val="accent6">
                  <a:lumMod val="50000"/>
                </a:schemeClr>
              </a:solidFill>
            </a:endParaRPr>
          </a:p>
        </p:txBody>
      </p:sp>
      <p:sp>
        <p:nvSpPr>
          <p:cNvPr id="45059" name="2 Marcador de contenido"/>
          <p:cNvSpPr>
            <a:spLocks noGrp="1"/>
          </p:cNvSpPr>
          <p:nvPr>
            <p:ph idx="1"/>
          </p:nvPr>
        </p:nvSpPr>
        <p:spPr>
          <a:xfrm>
            <a:off x="773832" y="1658722"/>
            <a:ext cx="7921625" cy="3724275"/>
          </a:xfrm>
        </p:spPr>
        <p:txBody>
          <a:bodyPr/>
          <a:lstStyle/>
          <a:p>
            <a:pPr algn="just"/>
            <a:r>
              <a:rPr lang="es-VE" b="1" dirty="0" smtClean="0"/>
              <a:t>Se espera que en una prueba confiable el error estándar de medición tiene que ser menor que la desviación estándar, o sea:</a:t>
            </a:r>
          </a:p>
          <a:p>
            <a:pPr marL="0" indent="0">
              <a:buNone/>
            </a:pPr>
            <a:endParaRPr lang="es-VE" sz="1400" b="1" dirty="0" smtClean="0"/>
          </a:p>
          <a:p>
            <a:pPr algn="ctr">
              <a:buFont typeface="Wingdings" panose="05000000000000000000" pitchFamily="2" charset="2"/>
              <a:buNone/>
            </a:pPr>
            <a:r>
              <a:rPr lang="es-VE" b="1" dirty="0" smtClean="0"/>
              <a:t>EEM &lt; </a:t>
            </a:r>
            <a:r>
              <a:rPr lang="es-VE" b="1" dirty="0" err="1" smtClean="0"/>
              <a:t>Sy</a:t>
            </a:r>
            <a:endParaRPr lang="es-VE" b="1" dirty="0" smtClean="0"/>
          </a:p>
          <a:p>
            <a:pPr algn="ctr">
              <a:buFont typeface="Wingdings" panose="05000000000000000000" pitchFamily="2" charset="2"/>
              <a:buNone/>
            </a:pPr>
            <a:endParaRPr lang="es-VE" sz="1200" b="1" dirty="0" smtClean="0"/>
          </a:p>
          <a:p>
            <a:pPr algn="just"/>
            <a:r>
              <a:rPr lang="es-VE" b="1" dirty="0" smtClean="0"/>
              <a:t>Por lo tanto, Cuando esta relación es inversa es un indicador de que el instrumento no es confiable.</a:t>
            </a:r>
          </a:p>
          <a:p>
            <a:pPr>
              <a:buFont typeface="Wingdings" panose="05000000000000000000" pitchFamily="2" charset="2"/>
              <a:buNone/>
            </a:pPr>
            <a:endParaRPr lang="es-ES" dirty="0" smtClean="0"/>
          </a:p>
        </p:txBody>
      </p:sp>
      <p:sp>
        <p:nvSpPr>
          <p:cNvPr id="2" name="Marcador de fecha 1"/>
          <p:cNvSpPr>
            <a:spLocks noGrp="1"/>
          </p:cNvSpPr>
          <p:nvPr>
            <p:ph type="dt" sz="half" idx="10"/>
          </p:nvPr>
        </p:nvSpPr>
        <p:spPr/>
        <p:txBody>
          <a:bodyPr/>
          <a:lstStyle/>
          <a:p>
            <a:pPr>
              <a:defRPr/>
            </a:pPr>
            <a:fld id="{2FF71D61-A89D-4A8F-B435-FB0019225783}"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42</a:t>
            </a:fld>
            <a:endParaRPr lang="es-ES"/>
          </a:p>
        </p:txBody>
      </p:sp>
    </p:spTree>
  </p:cSld>
  <p:clrMapOvr>
    <a:masterClrMapping/>
  </p:clrMapOvr>
  <p:transition>
    <p:strips/>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03699" y="476672"/>
            <a:ext cx="6600451" cy="2808312"/>
          </a:xfrm>
        </p:spPr>
        <p:txBody>
          <a:bodyPr>
            <a:normAutofit fontScale="90000"/>
          </a:bodyPr>
          <a:lstStyle/>
          <a:p>
            <a:pPr algn="ctr" eaLnBrk="1" hangingPunct="1"/>
            <a:r>
              <a:rPr lang="es-ES_tradnl" b="1" dirty="0" smtClean="0">
                <a:solidFill>
                  <a:srgbClr val="0046D2"/>
                </a:solidFill>
              </a:rPr>
              <a:t>Apéndice</a:t>
            </a:r>
            <a:r>
              <a:rPr lang="es-ES_tradnl" b="1" u="sng" dirty="0" smtClean="0"/>
              <a:t/>
            </a:r>
            <a:br>
              <a:rPr lang="es-ES_tradnl" b="1" u="sng" dirty="0" smtClean="0"/>
            </a:br>
            <a:r>
              <a:rPr lang="es-ES_tradnl" b="1" u="sng" dirty="0" smtClean="0"/>
              <a:t>EL COEFICIENTE  </a:t>
            </a:r>
            <a:r>
              <a:rPr lang="es-ES_tradnl" b="1" u="sng" dirty="0" smtClean="0"/>
              <a:t>ALFA DE CRONBACH</a:t>
            </a:r>
            <a:endParaRPr lang="es-ES" b="1" u="sng" dirty="0" smtClean="0"/>
          </a:p>
        </p:txBody>
      </p:sp>
      <p:sp>
        <p:nvSpPr>
          <p:cNvPr id="3075" name="Rectangle 3"/>
          <p:cNvSpPr>
            <a:spLocks noGrp="1" noChangeArrowheads="1"/>
          </p:cNvSpPr>
          <p:nvPr>
            <p:ph type="subTitle" idx="1"/>
          </p:nvPr>
        </p:nvSpPr>
        <p:spPr>
          <a:xfrm>
            <a:off x="1403350" y="4005263"/>
            <a:ext cx="6400800" cy="1495425"/>
          </a:xfrm>
        </p:spPr>
        <p:txBody>
          <a:bodyPr/>
          <a:lstStyle/>
          <a:p>
            <a:pPr eaLnBrk="1" hangingPunct="1"/>
            <a:r>
              <a:rPr lang="es-ES_tradnl" b="1" u="sng" dirty="0" smtClean="0"/>
              <a:t>Validación del instrumento de recolección de datos</a:t>
            </a:r>
            <a:r>
              <a:rPr lang="es-ES" dirty="0" smtClean="0"/>
              <a:t> </a:t>
            </a:r>
          </a:p>
        </p:txBody>
      </p:sp>
      <p:sp>
        <p:nvSpPr>
          <p:cNvPr id="2" name="Marcador de fecha 1"/>
          <p:cNvSpPr>
            <a:spLocks noGrp="1"/>
          </p:cNvSpPr>
          <p:nvPr>
            <p:ph type="dt" sz="half" idx="10"/>
          </p:nvPr>
        </p:nvSpPr>
        <p:spPr/>
        <p:txBody>
          <a:bodyPr/>
          <a:lstStyle/>
          <a:p>
            <a:pPr>
              <a:defRPr/>
            </a:pPr>
            <a:fld id="{8A84CA20-59E3-46B5-A034-F1DD493603F7}"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8456E3BF-A8F5-4566-96CF-557DAF30CFF7}" type="slidenum">
              <a:rPr lang="es-ES" smtClean="0"/>
              <a:pPr/>
              <a:t>43</a:t>
            </a:fld>
            <a:endParaRPr lang="es-ES"/>
          </a:p>
        </p:txBody>
      </p:sp>
    </p:spTree>
    <p:extLst>
      <p:ext uri="{BB962C8B-B14F-4D97-AF65-F5344CB8AC3E}">
        <p14:creationId xmlns:p14="http://schemas.microsoft.com/office/powerpoint/2010/main" val="9128956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s-ES" sz="5000" b="1" dirty="0" smtClean="0">
                <a:solidFill>
                  <a:srgbClr val="0046D2"/>
                </a:solidFill>
              </a:rPr>
              <a:t>DEFINICION</a:t>
            </a:r>
          </a:p>
        </p:txBody>
      </p:sp>
      <p:sp>
        <p:nvSpPr>
          <p:cNvPr id="4099" name="Rectangle 3"/>
          <p:cNvSpPr>
            <a:spLocks noGrp="1" noChangeArrowheads="1"/>
          </p:cNvSpPr>
          <p:nvPr>
            <p:ph type="body" idx="1"/>
          </p:nvPr>
        </p:nvSpPr>
        <p:spPr>
          <a:xfrm>
            <a:off x="859829" y="1772816"/>
            <a:ext cx="7706816" cy="3777622"/>
          </a:xfrm>
        </p:spPr>
        <p:txBody>
          <a:bodyPr/>
          <a:lstStyle/>
          <a:p>
            <a:pPr algn="just" eaLnBrk="1" hangingPunct="1"/>
            <a:r>
              <a:rPr lang="es-ES_tradnl" dirty="0" smtClean="0"/>
              <a:t>Se trata de un índice de consistencia interna que toma valores entre 0 y 1 y que sirve para comprobar si el instrumento que se está evaluando recopila información defectuosa y por tanto nos llevaría a conclusiones equivocadas o si se trata de un instrumento fiable que hace mediciones estables y consistentes.</a:t>
            </a:r>
            <a:r>
              <a:rPr lang="es-ES" dirty="0" smtClean="0"/>
              <a:t> </a:t>
            </a:r>
          </a:p>
        </p:txBody>
      </p:sp>
      <p:sp>
        <p:nvSpPr>
          <p:cNvPr id="2" name="Marcador de fecha 1"/>
          <p:cNvSpPr>
            <a:spLocks noGrp="1"/>
          </p:cNvSpPr>
          <p:nvPr>
            <p:ph type="dt" sz="half" idx="10"/>
          </p:nvPr>
        </p:nvSpPr>
        <p:spPr/>
        <p:txBody>
          <a:bodyPr/>
          <a:lstStyle/>
          <a:p>
            <a:pPr>
              <a:defRPr/>
            </a:pPr>
            <a:fld id="{7474A7FF-F766-45C7-9BD8-5BB3C7F81A4F}"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44</a:t>
            </a:fld>
            <a:endParaRPr lang="es-ES"/>
          </a:p>
        </p:txBody>
      </p:sp>
    </p:spTree>
    <p:extLst>
      <p:ext uri="{BB962C8B-B14F-4D97-AF65-F5344CB8AC3E}">
        <p14:creationId xmlns:p14="http://schemas.microsoft.com/office/powerpoint/2010/main" val="42144358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s-ES" sz="5000" b="1" dirty="0" smtClean="0">
                <a:solidFill>
                  <a:srgbClr val="0046D2"/>
                </a:solidFill>
              </a:rPr>
              <a:t>DEFINICION</a:t>
            </a:r>
          </a:p>
        </p:txBody>
      </p:sp>
      <p:sp>
        <p:nvSpPr>
          <p:cNvPr id="5123" name="Rectangle 3"/>
          <p:cNvSpPr>
            <a:spLocks noGrp="1" noChangeArrowheads="1"/>
          </p:cNvSpPr>
          <p:nvPr>
            <p:ph type="body" idx="1"/>
          </p:nvPr>
        </p:nvSpPr>
        <p:spPr>
          <a:xfrm>
            <a:off x="803717" y="1605375"/>
            <a:ext cx="7706816" cy="3777622"/>
          </a:xfrm>
        </p:spPr>
        <p:txBody>
          <a:bodyPr>
            <a:normAutofit fontScale="92500" lnSpcReduction="10000"/>
          </a:bodyPr>
          <a:lstStyle/>
          <a:p>
            <a:pPr algn="just" eaLnBrk="1" hangingPunct="1"/>
            <a:r>
              <a:rPr lang="es-ES_tradnl" sz="2700" dirty="0" smtClean="0"/>
              <a:t>Alfa es por tanto un coeficiente de correlación al cuadrado que, a grandes rasgos, mide la homogeneidad de las preguntas promediando todas las correlaciones entre todos los ítems para ver que, efectivamente, se parecen.</a:t>
            </a:r>
          </a:p>
          <a:p>
            <a:pPr algn="just" eaLnBrk="1" hangingPunct="1"/>
            <a:r>
              <a:rPr lang="es-ES_tradnl" sz="2700" dirty="0" smtClean="0"/>
              <a:t>Su interpretación será que, cuanto más se acerque el índice al extremo 1, mejor es la fiabilidad, considerando una fiabilidad respetable a partir de 0,80.</a:t>
            </a:r>
            <a:endParaRPr lang="es-ES" sz="2700" dirty="0" smtClean="0"/>
          </a:p>
        </p:txBody>
      </p:sp>
      <p:sp>
        <p:nvSpPr>
          <p:cNvPr id="2" name="Marcador de fecha 1"/>
          <p:cNvSpPr>
            <a:spLocks noGrp="1"/>
          </p:cNvSpPr>
          <p:nvPr>
            <p:ph type="dt" sz="half" idx="10"/>
          </p:nvPr>
        </p:nvSpPr>
        <p:spPr/>
        <p:txBody>
          <a:bodyPr/>
          <a:lstStyle/>
          <a:p>
            <a:pPr>
              <a:defRPr/>
            </a:pPr>
            <a:fld id="{B9335792-AAC3-430F-9002-719BA90381F0}"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45</a:t>
            </a:fld>
            <a:endParaRPr lang="es-ES"/>
          </a:p>
        </p:txBody>
      </p:sp>
    </p:spTree>
    <p:extLst>
      <p:ext uri="{BB962C8B-B14F-4D97-AF65-F5344CB8AC3E}">
        <p14:creationId xmlns:p14="http://schemas.microsoft.com/office/powerpoint/2010/main" val="1601278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s-ES_tradnl" sz="4000" dirty="0" smtClean="0"/>
              <a:t>Su </a:t>
            </a:r>
            <a:r>
              <a:rPr lang="es-ES_tradnl" sz="4000" dirty="0" smtClean="0">
                <a:solidFill>
                  <a:srgbClr val="FF00FF"/>
                </a:solidFill>
              </a:rPr>
              <a:t>fórmula estadística </a:t>
            </a:r>
            <a:r>
              <a:rPr lang="es-ES_tradnl" sz="4000" dirty="0" smtClean="0"/>
              <a:t>es la siguiente:</a:t>
            </a:r>
            <a:r>
              <a:rPr lang="es-ES" sz="4000" dirty="0" smtClean="0"/>
              <a:t/>
            </a:r>
            <a:br>
              <a:rPr lang="es-ES" sz="4000" dirty="0" smtClean="0"/>
            </a:br>
            <a:endParaRPr lang="es-ES" sz="4000" dirty="0" smtClean="0"/>
          </a:p>
        </p:txBody>
      </p:sp>
      <p:graphicFrame>
        <p:nvGraphicFramePr>
          <p:cNvPr id="6147" name="Object 4"/>
          <p:cNvGraphicFramePr>
            <a:graphicFrameLocks noChangeAspect="1"/>
          </p:cNvGraphicFramePr>
          <p:nvPr>
            <p:ph idx="1"/>
          </p:nvPr>
        </p:nvGraphicFramePr>
        <p:xfrm>
          <a:off x="611188" y="1268413"/>
          <a:ext cx="8064500" cy="3455987"/>
        </p:xfrm>
        <a:graphic>
          <a:graphicData uri="http://schemas.openxmlformats.org/presentationml/2006/ole">
            <mc:AlternateContent xmlns:mc="http://schemas.openxmlformats.org/markup-compatibility/2006">
              <mc:Choice xmlns:v="urn:schemas-microsoft-com:vml" Requires="v">
                <p:oleObj spid="_x0000_s3075" name="Ecuación" r:id="rId3" imgW="1727200" imgH="558800" progId="Equation.3">
                  <p:embed/>
                </p:oleObj>
              </mc:Choice>
              <mc:Fallback>
                <p:oleObj name="Ecuación" r:id="rId3" imgW="1727200" imgH="558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1268413"/>
                        <a:ext cx="8064500" cy="3455987"/>
                      </a:xfrm>
                      <a:prstGeom prst="rect">
                        <a:avLst/>
                      </a:prstGeom>
                      <a:solidFill>
                        <a:srgbClr val="FFFFFF"/>
                      </a:solidFill>
                      <a:ln w="762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8" name="Rectangle 6"/>
          <p:cNvSpPr>
            <a:spLocks noChangeArrowheads="1"/>
          </p:cNvSpPr>
          <p:nvPr/>
        </p:nvSpPr>
        <p:spPr bwMode="auto">
          <a:xfrm>
            <a:off x="611188" y="4797425"/>
            <a:ext cx="7848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2"/>
              </a:buClr>
              <a:buSzPct val="75000"/>
              <a:buFont typeface="Wingdings" panose="05000000000000000000" pitchFamily="2" charset="2"/>
              <a:buChar char="n"/>
              <a:tabLst>
                <a:tab pos="574675" algn="l"/>
              </a:tabLst>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tabLst>
                <a:tab pos="574675" algn="l"/>
              </a:tabLst>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tabLst>
                <a:tab pos="574675" algn="l"/>
              </a:tabLst>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tabLst>
                <a:tab pos="574675" algn="l"/>
              </a:tabLst>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tabLst>
                <a:tab pos="574675"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tabLst>
                <a:tab pos="574675"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tabLst>
                <a:tab pos="574675"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tabLst>
                <a:tab pos="574675"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tabLst>
                <a:tab pos="574675" algn="l"/>
              </a:tabLst>
              <a:defRPr sz="2000">
                <a:solidFill>
                  <a:schemeClr val="tx1"/>
                </a:solidFill>
                <a:latin typeface="Arial" panose="020B0604020202020204" pitchFamily="34" charset="0"/>
              </a:defRPr>
            </a:lvl9pPr>
          </a:lstStyle>
          <a:p>
            <a:pPr algn="ctr" eaLnBrk="1" hangingPunct="1">
              <a:spcBef>
                <a:spcPct val="0"/>
              </a:spcBef>
              <a:buClrTx/>
              <a:buSzTx/>
              <a:buFontTx/>
              <a:buNone/>
            </a:pPr>
            <a:r>
              <a:rPr lang="es-ES_tradnl" sz="2000" b="1"/>
              <a:t>K:</a:t>
            </a:r>
            <a:r>
              <a:rPr lang="es-ES_tradnl" sz="2000"/>
              <a:t> El número de ítems	</a:t>
            </a:r>
            <a:endParaRPr lang="es-ES" sz="2000"/>
          </a:p>
          <a:p>
            <a:pPr algn="ctr" eaLnBrk="1" hangingPunct="1">
              <a:spcBef>
                <a:spcPct val="0"/>
              </a:spcBef>
              <a:buClrTx/>
              <a:buSzTx/>
              <a:buFontTx/>
              <a:buNone/>
            </a:pPr>
            <a:r>
              <a:rPr lang="es-ES_tradnl" sz="2000" b="1"/>
              <a:t>Si^2: </a:t>
            </a:r>
            <a:r>
              <a:rPr lang="es-ES_tradnl" sz="2000"/>
              <a:t>Varianzas de los Items</a:t>
            </a:r>
            <a:endParaRPr lang="es-ES" sz="2000"/>
          </a:p>
          <a:p>
            <a:pPr algn="ctr" eaLnBrk="1" hangingPunct="1">
              <a:spcBef>
                <a:spcPct val="0"/>
              </a:spcBef>
              <a:buClrTx/>
              <a:buSzTx/>
              <a:buFontTx/>
              <a:buNone/>
            </a:pPr>
            <a:r>
              <a:rPr lang="es-ES_tradnl" sz="2000" b="1"/>
              <a:t>ST^2:</a:t>
            </a:r>
            <a:r>
              <a:rPr lang="es-ES_tradnl" sz="2000"/>
              <a:t> Varianza de la suma de los Items</a:t>
            </a:r>
            <a:endParaRPr lang="es-ES" sz="2000"/>
          </a:p>
          <a:p>
            <a:pPr algn="ctr" eaLnBrk="1" hangingPunct="1">
              <a:spcBef>
                <a:spcPct val="0"/>
              </a:spcBef>
              <a:buClrTx/>
              <a:buSzTx/>
              <a:buFontTx/>
              <a:buNone/>
            </a:pPr>
            <a:r>
              <a:rPr lang="es-ES_tradnl" sz="2000" b="1"/>
              <a:t>α:</a:t>
            </a:r>
            <a:r>
              <a:rPr lang="es-ES_tradnl" sz="2000"/>
              <a:t> Coeficiente de Alfa de Cronbach</a:t>
            </a:r>
          </a:p>
        </p:txBody>
      </p:sp>
      <p:sp>
        <p:nvSpPr>
          <p:cNvPr id="2" name="Marcador de fecha 1"/>
          <p:cNvSpPr>
            <a:spLocks noGrp="1"/>
          </p:cNvSpPr>
          <p:nvPr>
            <p:ph type="dt" sz="half" idx="10"/>
          </p:nvPr>
        </p:nvSpPr>
        <p:spPr/>
        <p:txBody>
          <a:bodyPr/>
          <a:lstStyle/>
          <a:p>
            <a:pPr>
              <a:defRPr/>
            </a:pPr>
            <a:fld id="{C5B2A98D-1FEF-4077-9135-13D68C4711B6}"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46</a:t>
            </a:fld>
            <a:endParaRPr lang="es-ES"/>
          </a:p>
        </p:txBody>
      </p:sp>
    </p:spTree>
    <p:extLst>
      <p:ext uri="{BB962C8B-B14F-4D97-AF65-F5344CB8AC3E}">
        <p14:creationId xmlns:p14="http://schemas.microsoft.com/office/powerpoint/2010/main" val="12730883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s-ES" dirty="0" smtClean="0">
                <a:solidFill>
                  <a:srgbClr val="009900"/>
                </a:solidFill>
              </a:rPr>
              <a:t>Ejemplo</a:t>
            </a:r>
            <a:r>
              <a:rPr lang="es-ES" dirty="0" smtClean="0"/>
              <a:t> </a:t>
            </a:r>
            <a:r>
              <a:rPr lang="es-ES" b="1" dirty="0" smtClean="0">
                <a:solidFill>
                  <a:srgbClr val="003399"/>
                </a:solidFill>
              </a:rPr>
              <a:t>1</a:t>
            </a:r>
          </a:p>
        </p:txBody>
      </p:sp>
      <p:graphicFrame>
        <p:nvGraphicFramePr>
          <p:cNvPr id="36228" name="Group 388"/>
          <p:cNvGraphicFramePr>
            <a:graphicFrameLocks noGrp="1"/>
          </p:cNvGraphicFramePr>
          <p:nvPr>
            <p:ph idx="1"/>
          </p:nvPr>
        </p:nvGraphicFramePr>
        <p:xfrm>
          <a:off x="533400" y="1725613"/>
          <a:ext cx="8153400" cy="4311650"/>
        </p:xfrm>
        <a:graphic>
          <a:graphicData uri="http://schemas.openxmlformats.org/drawingml/2006/table">
            <a:tbl>
              <a:tblPr/>
              <a:tblGrid>
                <a:gridCol w="2038350"/>
                <a:gridCol w="1668463"/>
                <a:gridCol w="1481137"/>
                <a:gridCol w="927100"/>
                <a:gridCol w="2038350"/>
              </a:tblGrid>
              <a:tr h="3206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err="1" smtClean="0">
                          <a:ln>
                            <a:noFill/>
                          </a:ln>
                          <a:solidFill>
                            <a:srgbClr val="0046D2"/>
                          </a:solidFill>
                          <a:effectLst/>
                          <a:latin typeface="Arial" charset="0"/>
                          <a:ea typeface="Times New Roman" pitchFamily="18" charset="0"/>
                          <a:cs typeface="Arial" charset="0"/>
                        </a:rPr>
                        <a:t>Items</a:t>
                      </a:r>
                      <a:endParaRPr kumimoji="0" lang="es-ES" sz="1400" b="0" i="0" u="none" strike="noStrike" cap="none" normalizeH="0" baseline="0" dirty="0" smtClean="0">
                        <a:ln>
                          <a:noFill/>
                        </a:ln>
                        <a:solidFill>
                          <a:srgbClr val="0046D2"/>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I</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II</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III</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Suma de Items</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r>
              <a:tr h="2667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009900"/>
                          </a:solidFill>
                          <a:effectLst/>
                          <a:latin typeface="Arial" charset="0"/>
                          <a:ea typeface="Times New Roman" pitchFamily="18" charset="0"/>
                          <a:cs typeface="Arial" charset="0"/>
                        </a:rPr>
                        <a:t>Sujetos</a:t>
                      </a:r>
                      <a:endParaRPr kumimoji="0" lang="es-ES" sz="1400" b="0" i="0" u="none" strike="noStrike" cap="none" normalizeH="0" baseline="0" dirty="0" smtClean="0">
                        <a:ln>
                          <a:noFill/>
                        </a:ln>
                        <a:solidFill>
                          <a:srgbClr val="009900"/>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rPr>
                        <a:t> </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a:t>
                      </a:r>
                    </a:p>
                  </a:txBody>
                  <a:tcPr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r>
              <a:tr h="265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ea typeface="Times New Roman" pitchFamily="18" charset="0"/>
                          <a:cs typeface="Arial" charset="0"/>
                        </a:rPr>
                        <a:t>Cañivano </a:t>
                      </a:r>
                      <a:r>
                        <a:rPr kumimoji="0" lang="es-ES" sz="1400" b="1" i="0" u="none" strike="noStrike" cap="none" normalizeH="0" baseline="0" dirty="0" smtClean="0">
                          <a:ln>
                            <a:noFill/>
                          </a:ln>
                          <a:solidFill>
                            <a:schemeClr val="tx1"/>
                          </a:solidFill>
                          <a:effectLst/>
                          <a:latin typeface="Arial" charset="0"/>
                          <a:ea typeface="Times New Roman" pitchFamily="18" charset="0"/>
                          <a:cs typeface="Arial" charset="0"/>
                        </a:rPr>
                        <a:t>(1)</a:t>
                      </a:r>
                      <a:endPar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rPr>
                        <a:t>3</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rPr>
                        <a:t>5</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5</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13</a:t>
                      </a:r>
                    </a:p>
                  </a:txBody>
                  <a:tcPr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r>
              <a:tr h="2667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ea typeface="Times New Roman" pitchFamily="18" charset="0"/>
                          <a:cs typeface="Arial" charset="0"/>
                        </a:rPr>
                        <a:t>Pérez </a:t>
                      </a:r>
                      <a:r>
                        <a:rPr kumimoji="0" lang="es-ES" sz="14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rPr>
                        <a:t>5</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rPr>
                        <a:t>4</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5</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14</a:t>
                      </a:r>
                    </a:p>
                  </a:txBody>
                  <a:tcPr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r>
              <a:tr h="265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ea typeface="Times New Roman" pitchFamily="18" charset="0"/>
                          <a:cs typeface="Arial" charset="0"/>
                        </a:rPr>
                        <a:t>López </a:t>
                      </a:r>
                      <a:r>
                        <a:rPr kumimoji="0" lang="es-ES" sz="1400" b="1" i="0" u="none" strike="noStrike" cap="none" normalizeH="0" baseline="0" dirty="0" smtClean="0">
                          <a:ln>
                            <a:noFill/>
                          </a:ln>
                          <a:solidFill>
                            <a:schemeClr val="tx1"/>
                          </a:solidFill>
                          <a:effectLst/>
                          <a:latin typeface="Arial" charset="0"/>
                          <a:ea typeface="Times New Roman" pitchFamily="18" charset="0"/>
                          <a:cs typeface="Arial" charset="0"/>
                        </a:rPr>
                        <a:t>(3)</a:t>
                      </a:r>
                      <a:endPar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rPr>
                        <a:t>4</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rPr>
                        <a:t>4</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rPr>
                        <a:t>5</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13</a:t>
                      </a:r>
                    </a:p>
                  </a:txBody>
                  <a:tcPr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r>
              <a:tr h="265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ea typeface="Times New Roman" pitchFamily="18" charset="0"/>
                          <a:cs typeface="Arial" charset="0"/>
                        </a:rPr>
                        <a:t>Rosas </a:t>
                      </a:r>
                      <a:r>
                        <a:rPr kumimoji="0" lang="es-ES" sz="1400" b="1" i="0" u="none" strike="noStrike" cap="none" normalizeH="0" baseline="0" dirty="0" smtClean="0">
                          <a:ln>
                            <a:noFill/>
                          </a:ln>
                          <a:solidFill>
                            <a:schemeClr val="tx1"/>
                          </a:solidFill>
                          <a:effectLst/>
                          <a:latin typeface="Arial" charset="0"/>
                          <a:ea typeface="Times New Roman" pitchFamily="18" charset="0"/>
                          <a:cs typeface="Arial" charset="0"/>
                        </a:rPr>
                        <a:t>(4)</a:t>
                      </a:r>
                      <a:endPar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rPr>
                        <a:t>4</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rPr>
                        <a:t>5</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rPr>
                        <a:t>3</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             12</a:t>
                      </a:r>
                    </a:p>
                  </a:txBody>
                  <a:tcPr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r>
              <a:tr h="2667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ea typeface="Times New Roman" pitchFamily="18" charset="0"/>
                          <a:cs typeface="Arial" charset="0"/>
                        </a:rPr>
                        <a:t>Sánchez </a:t>
                      </a:r>
                      <a:r>
                        <a:rPr kumimoji="0" lang="es-ES" sz="1400" b="1" i="0" u="none" strike="noStrike" cap="none" normalizeH="0" baseline="0" dirty="0" smtClean="0">
                          <a:ln>
                            <a:noFill/>
                          </a:ln>
                          <a:solidFill>
                            <a:schemeClr val="tx1"/>
                          </a:solidFill>
                          <a:effectLst/>
                          <a:latin typeface="Arial" charset="0"/>
                          <a:ea typeface="Times New Roman" pitchFamily="18" charset="0"/>
                          <a:cs typeface="Arial" charset="0"/>
                        </a:rPr>
                        <a:t>(5)</a:t>
                      </a:r>
                      <a:endPar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1</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rPr>
                        <a:t>2</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rPr>
                        <a:t>2</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rPr>
                        <a:t>               5</a:t>
                      </a:r>
                    </a:p>
                  </a:txBody>
                  <a:tcPr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r>
              <a:tr h="265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ea typeface="Times New Roman" pitchFamily="18" charset="0"/>
                          <a:cs typeface="Arial" charset="0"/>
                        </a:rPr>
                        <a:t>Toledo </a:t>
                      </a:r>
                      <a:r>
                        <a:rPr kumimoji="0" lang="es-ES" sz="1400" b="1" i="0" u="none" strike="noStrike" cap="none" normalizeH="0" baseline="0" dirty="0" smtClean="0">
                          <a:ln>
                            <a:noFill/>
                          </a:ln>
                          <a:solidFill>
                            <a:schemeClr val="tx1"/>
                          </a:solidFill>
                          <a:effectLst/>
                          <a:latin typeface="Arial" charset="0"/>
                          <a:ea typeface="Times New Roman" pitchFamily="18" charset="0"/>
                          <a:cs typeface="Arial" charset="0"/>
                        </a:rPr>
                        <a:t>(6)</a:t>
                      </a:r>
                      <a:endPar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ea typeface="Times New Roman" pitchFamily="18" charset="0"/>
                          <a:cs typeface="Arial" charset="0"/>
                        </a:rPr>
                        <a:t>4</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rPr>
                        <a:t>3</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rPr>
                        <a:t>3</a:t>
                      </a: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rPr>
                        <a:t>             10</a:t>
                      </a:r>
                    </a:p>
                  </a:txBody>
                  <a:tcPr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r>
              <a:tr h="5175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s-PE" sz="1400" b="0" i="0" u="none" strike="noStrike" cap="none" normalizeH="0" baseline="0" smtClean="0">
                        <a:ln>
                          <a:noFill/>
                        </a:ln>
                        <a:solidFill>
                          <a:schemeClr val="tx1"/>
                        </a:solidFill>
                        <a:effectLst/>
                        <a:latin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s-PE" sz="1400" b="0" i="0" u="none" strike="noStrike" cap="none" normalizeH="0" baseline="0" smtClean="0">
                        <a:ln>
                          <a:noFill/>
                        </a:ln>
                        <a:solidFill>
                          <a:schemeClr val="tx1"/>
                        </a:solidFill>
                        <a:effectLst/>
                        <a:latin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s-PE" sz="1400" b="0" i="0" u="none" strike="noStrike" cap="none" normalizeH="0" baseline="0" dirty="0" smtClean="0">
                        <a:ln>
                          <a:noFill/>
                        </a:ln>
                        <a:solidFill>
                          <a:schemeClr val="tx1"/>
                        </a:solidFill>
                        <a:effectLst/>
                        <a:latin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s-PE" sz="1400" b="0" i="0" u="none" strike="noStrike" cap="none" normalizeH="0" baseline="0" dirty="0" smtClean="0">
                        <a:ln>
                          <a:noFill/>
                        </a:ln>
                        <a:solidFill>
                          <a:schemeClr val="tx1"/>
                        </a:solidFill>
                        <a:effectLst/>
                        <a:latin typeface="Arial" charset="0"/>
                      </a:endParaRPr>
                    </a:p>
                  </a:txBody>
                  <a:tcPr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r>
              <a:tr h="265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VARP</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1.58</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1.14</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ea typeface="Times New Roman" pitchFamily="18" charset="0"/>
                          <a:cs typeface="Arial" charset="0"/>
                        </a:rPr>
                        <a:t>1.47</a:t>
                      </a:r>
                      <a:endPar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ea typeface="Times New Roman" pitchFamily="18" charset="0"/>
                          <a:cs typeface="Arial" charset="0"/>
                        </a:rPr>
                        <a:t> S</a:t>
                      </a:r>
                      <a:r>
                        <a:rPr kumimoji="0" lang="es-ES" sz="1400" b="1" i="0" u="none" strike="noStrike" cap="none" normalizeH="0" baseline="-30000" dirty="0" smtClean="0">
                          <a:ln>
                            <a:noFill/>
                          </a:ln>
                          <a:solidFill>
                            <a:schemeClr val="tx1"/>
                          </a:solidFill>
                          <a:effectLst/>
                          <a:latin typeface="Arial" charset="0"/>
                          <a:ea typeface="Times New Roman" pitchFamily="18" charset="0"/>
                          <a:cs typeface="Arial" charset="0"/>
                        </a:rPr>
                        <a:t>T</a:t>
                      </a:r>
                      <a:r>
                        <a:rPr kumimoji="0" lang="es-ES" sz="1400" b="1" i="0" u="none" strike="noStrike" cap="none" normalizeH="0" baseline="30000" dirty="0" smtClean="0">
                          <a:ln>
                            <a:noFill/>
                          </a:ln>
                          <a:solidFill>
                            <a:schemeClr val="tx1"/>
                          </a:solidFill>
                          <a:effectLst/>
                          <a:latin typeface="Arial" charset="0"/>
                          <a:ea typeface="Times New Roman" pitchFamily="18" charset="0"/>
                          <a:cs typeface="Arial" charset="0"/>
                        </a:rPr>
                        <a:t>2</a:t>
                      </a:r>
                      <a:r>
                        <a:rPr kumimoji="0" lang="es-ES" sz="1400" b="1" i="0" u="none" strike="noStrike" cap="none" normalizeH="0" baseline="0" dirty="0" smtClean="0">
                          <a:ln>
                            <a:noFill/>
                          </a:ln>
                          <a:solidFill>
                            <a:schemeClr val="tx1"/>
                          </a:solidFill>
                          <a:effectLst/>
                          <a:latin typeface="Arial" charset="0"/>
                          <a:ea typeface="Times New Roman" pitchFamily="18" charset="0"/>
                          <a:cs typeface="Arial" charset="0"/>
                        </a:rPr>
                        <a:t> :   9.14</a:t>
                      </a:r>
                      <a:endParaRPr kumimoji="0" lang="es-ES"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r>
              <a:tr h="5175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(Varianza de la</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s-PE" sz="1400" b="0" i="0" u="none" strike="noStrike" cap="none" normalizeH="0" baseline="0" smtClean="0">
                        <a:ln>
                          <a:noFill/>
                        </a:ln>
                        <a:solidFill>
                          <a:schemeClr val="tx1"/>
                        </a:solidFill>
                        <a:effectLst/>
                        <a:latin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s-PE" sz="1400" b="0" i="0" u="none" strike="noStrike" cap="none" normalizeH="0" baseline="0" smtClean="0">
                        <a:ln>
                          <a:noFill/>
                        </a:ln>
                        <a:solidFill>
                          <a:schemeClr val="tx1"/>
                        </a:solidFill>
                        <a:effectLst/>
                        <a:latin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s-PE" sz="1400" b="0" i="0" u="none" strike="noStrike" cap="none" normalizeH="0" baseline="0" smtClean="0">
                        <a:ln>
                          <a:noFill/>
                        </a:ln>
                        <a:solidFill>
                          <a:schemeClr val="tx1"/>
                        </a:solidFill>
                        <a:effectLst/>
                        <a:latin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s-PE" sz="1400" b="0" i="0" u="none" strike="noStrike" cap="none" normalizeH="0" baseline="0" dirty="0" smtClean="0">
                        <a:ln>
                          <a:noFill/>
                        </a:ln>
                        <a:solidFill>
                          <a:schemeClr val="tx1"/>
                        </a:solidFill>
                        <a:effectLst/>
                        <a:latin typeface="Arial" charset="0"/>
                      </a:endParaRPr>
                    </a:p>
                  </a:txBody>
                  <a:tcPr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r>
              <a:tr h="5175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Población)</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s-PE" sz="1400" b="0" i="0" u="none" strike="noStrike" cap="none" normalizeH="0" baseline="0" smtClean="0">
                        <a:ln>
                          <a:noFill/>
                        </a:ln>
                        <a:solidFill>
                          <a:schemeClr val="tx1"/>
                        </a:solidFill>
                        <a:effectLst/>
                        <a:latin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Symbol" pitchFamily="18" charset="2"/>
                          <a:ea typeface="Times New Roman" pitchFamily="18" charset="0"/>
                          <a:cs typeface="Arial" charset="0"/>
                        </a:rPr>
                        <a:t>S</a:t>
                      </a: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 S</a:t>
                      </a:r>
                      <a:r>
                        <a:rPr kumimoji="0" lang="es-ES" sz="1400" b="1" i="0" u="none" strike="noStrike" cap="none" normalizeH="0" baseline="-30000" smtClean="0">
                          <a:ln>
                            <a:noFill/>
                          </a:ln>
                          <a:solidFill>
                            <a:schemeClr val="tx1"/>
                          </a:solidFill>
                          <a:effectLst/>
                          <a:latin typeface="Arial" charset="0"/>
                          <a:ea typeface="Times New Roman" pitchFamily="18" charset="0"/>
                          <a:cs typeface="Arial" charset="0"/>
                        </a:rPr>
                        <a:t>i</a:t>
                      </a:r>
                      <a:r>
                        <a:rPr kumimoji="0" lang="es-ES" sz="1400" b="1" i="0" u="none" strike="noStrike" cap="none" normalizeH="0" baseline="30000" smtClean="0">
                          <a:ln>
                            <a:noFill/>
                          </a:ln>
                          <a:solidFill>
                            <a:schemeClr val="tx1"/>
                          </a:solidFill>
                          <a:effectLst/>
                          <a:latin typeface="Arial" charset="0"/>
                          <a:ea typeface="Times New Roman" pitchFamily="18" charset="0"/>
                          <a:cs typeface="Arial" charset="0"/>
                        </a:rPr>
                        <a:t>2</a:t>
                      </a: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ea typeface="Times New Roman" pitchFamily="18" charset="0"/>
                          <a:cs typeface="Arial" charset="0"/>
                        </a:rPr>
                        <a:t>4.19</a:t>
                      </a:r>
                      <a:endParaRPr kumimoji="0" lang="es-E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s-PE" sz="1400" b="0" i="0" u="none" strike="noStrike" cap="none" normalizeH="0" baseline="0" dirty="0" smtClean="0">
                        <a:ln>
                          <a:noFill/>
                        </a:ln>
                        <a:solidFill>
                          <a:schemeClr val="tx1"/>
                        </a:solidFill>
                        <a:effectLst/>
                        <a:latin typeface="Arial" charset="0"/>
                      </a:endParaRPr>
                    </a:p>
                  </a:txBody>
                  <a:tcPr horzOverflow="overflow">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2" name="Marcador de fecha 1"/>
          <p:cNvSpPr>
            <a:spLocks noGrp="1"/>
          </p:cNvSpPr>
          <p:nvPr>
            <p:ph type="dt" sz="half" idx="10"/>
          </p:nvPr>
        </p:nvSpPr>
        <p:spPr/>
        <p:txBody>
          <a:bodyPr/>
          <a:lstStyle/>
          <a:p>
            <a:pPr>
              <a:defRPr/>
            </a:pPr>
            <a:fld id="{CE51F154-5746-450E-BBF4-0E2A8C358C98}"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77A7DA7E-83EF-4AF1-995E-B6A0F5783D5D}" type="slidenum">
              <a:rPr lang="es-ES" smtClean="0"/>
              <a:pPr/>
              <a:t>47</a:t>
            </a:fld>
            <a:endParaRPr lang="es-ES"/>
          </a:p>
        </p:txBody>
      </p:sp>
    </p:spTree>
    <p:extLst>
      <p:ext uri="{BB962C8B-B14F-4D97-AF65-F5344CB8AC3E}">
        <p14:creationId xmlns:p14="http://schemas.microsoft.com/office/powerpoint/2010/main" val="33175432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sz="half" idx="1"/>
          </p:nvPr>
        </p:nvSpPr>
        <p:spPr>
          <a:xfrm>
            <a:off x="586581" y="1179512"/>
            <a:ext cx="7926388" cy="1744663"/>
          </a:xfrm>
        </p:spPr>
        <p:txBody>
          <a:bodyPr>
            <a:normAutofit lnSpcReduction="10000"/>
          </a:bodyPr>
          <a:lstStyle/>
          <a:p>
            <a:pPr eaLnBrk="1" hangingPunct="1"/>
            <a:r>
              <a:rPr lang="es-ES" sz="2200" b="1" dirty="0" smtClean="0"/>
              <a:t>K:</a:t>
            </a:r>
            <a:r>
              <a:rPr lang="es-ES" sz="2200" dirty="0" smtClean="0"/>
              <a:t> El número de ítems                                        :     3</a:t>
            </a:r>
            <a:endParaRPr lang="es-ES" sz="2200" b="1" dirty="0" smtClean="0"/>
          </a:p>
          <a:p>
            <a:pPr eaLnBrk="1" hangingPunct="1"/>
            <a:r>
              <a:rPr lang="es-ES" sz="2200" b="1" dirty="0" smtClean="0"/>
              <a:t>Si^2 :</a:t>
            </a:r>
            <a:r>
              <a:rPr lang="es-ES" sz="2200" dirty="0" smtClean="0"/>
              <a:t> Sumatoria de Varianzas de los Ítems      :     4.19</a:t>
            </a:r>
            <a:endParaRPr lang="es-ES" sz="2200" b="1" dirty="0" smtClean="0"/>
          </a:p>
          <a:p>
            <a:pPr eaLnBrk="1" hangingPunct="1"/>
            <a:r>
              <a:rPr lang="es-ES" sz="2200" b="1" dirty="0" smtClean="0"/>
              <a:t>ST^2 :</a:t>
            </a:r>
            <a:r>
              <a:rPr lang="es-ES" sz="2200" dirty="0" smtClean="0"/>
              <a:t> Varianza de la suma de los Ítems             :     9.14</a:t>
            </a:r>
            <a:endParaRPr lang="es-ES" sz="2200" b="1" dirty="0" smtClean="0"/>
          </a:p>
          <a:p>
            <a:pPr eaLnBrk="1" hangingPunct="1"/>
            <a:r>
              <a:rPr lang="es-ES" sz="2200" b="1" dirty="0" smtClean="0"/>
              <a:t>a :</a:t>
            </a:r>
            <a:r>
              <a:rPr lang="es-ES" sz="2200" dirty="0" smtClean="0"/>
              <a:t> Coeficiente de Alfa de </a:t>
            </a:r>
            <a:r>
              <a:rPr lang="es-ES" sz="2200" dirty="0" err="1" smtClean="0"/>
              <a:t>Cronbach</a:t>
            </a:r>
            <a:endParaRPr lang="es-ES" sz="2200" dirty="0" smtClean="0"/>
          </a:p>
        </p:txBody>
      </p:sp>
      <p:graphicFrame>
        <p:nvGraphicFramePr>
          <p:cNvPr id="8196" name="Object 16"/>
          <p:cNvGraphicFramePr>
            <a:graphicFrameLocks/>
          </p:cNvGraphicFramePr>
          <p:nvPr>
            <p:ph sz="half" idx="2"/>
          </p:nvPr>
        </p:nvGraphicFramePr>
        <p:xfrm>
          <a:off x="1096206" y="3228333"/>
          <a:ext cx="6480175" cy="1008062"/>
        </p:xfrm>
        <a:graphic>
          <a:graphicData uri="http://schemas.openxmlformats.org/presentationml/2006/ole">
            <mc:AlternateContent xmlns:mc="http://schemas.openxmlformats.org/markup-compatibility/2006">
              <mc:Choice xmlns:v="urn:schemas-microsoft-com:vml" Requires="v">
                <p:oleObj spid="_x0000_s4099" name="Ecuación" r:id="rId3" imgW="1854200" imgH="431800" progId="Equation.3">
                  <p:embed/>
                </p:oleObj>
              </mc:Choice>
              <mc:Fallback>
                <p:oleObj name="Ecuación" r:id="rId3" imgW="1854200" imgH="431800" progId="Equation.3">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6206" y="3228333"/>
                        <a:ext cx="6480175" cy="1008062"/>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7" name="Rectangle 19"/>
          <p:cNvSpPr>
            <a:spLocks noChangeArrowheads="1"/>
          </p:cNvSpPr>
          <p:nvPr/>
        </p:nvSpPr>
        <p:spPr bwMode="auto">
          <a:xfrm>
            <a:off x="1187624" y="4667408"/>
            <a:ext cx="2520950" cy="42703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l-GR" sz="2200" b="1" i="1">
                <a:solidFill>
                  <a:schemeClr val="bg1"/>
                </a:solidFill>
                <a:cs typeface="Arial" panose="020B0604020202020204" pitchFamily="34" charset="0"/>
              </a:rPr>
              <a:t>α</a:t>
            </a:r>
            <a:r>
              <a:rPr lang="es-ES" sz="2200" b="1" i="1">
                <a:solidFill>
                  <a:schemeClr val="bg1"/>
                </a:solidFill>
              </a:rPr>
              <a:t>      =      0.81</a:t>
            </a:r>
          </a:p>
        </p:txBody>
      </p:sp>
      <p:sp>
        <p:nvSpPr>
          <p:cNvPr id="8198" name="Rectangle 20"/>
          <p:cNvSpPr>
            <a:spLocks noChangeArrowheads="1"/>
          </p:cNvSpPr>
          <p:nvPr/>
        </p:nvSpPr>
        <p:spPr bwMode="auto">
          <a:xfrm>
            <a:off x="323850" y="5516563"/>
            <a:ext cx="84518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s-ES" sz="2200"/>
              <a:t>Entre más cerca de 1 está </a:t>
            </a:r>
            <a:r>
              <a:rPr lang="el-GR" sz="2200" b="1">
                <a:cs typeface="Arial" panose="020B0604020202020204" pitchFamily="34" charset="0"/>
              </a:rPr>
              <a:t>α</a:t>
            </a:r>
            <a:r>
              <a:rPr lang="es-ES" sz="2200"/>
              <a:t>, más alto es el grado de confiabilidad</a:t>
            </a:r>
          </a:p>
        </p:txBody>
      </p:sp>
      <p:sp>
        <p:nvSpPr>
          <p:cNvPr id="2" name="Marcador de fecha 1"/>
          <p:cNvSpPr>
            <a:spLocks noGrp="1"/>
          </p:cNvSpPr>
          <p:nvPr>
            <p:ph type="dt" sz="half" idx="10"/>
          </p:nvPr>
        </p:nvSpPr>
        <p:spPr/>
        <p:txBody>
          <a:bodyPr/>
          <a:lstStyle/>
          <a:p>
            <a:pPr>
              <a:defRPr/>
            </a:pPr>
            <a:fld id="{2E9D7D87-F951-4E58-A200-D9DA39CF64D9}"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pPr>
              <a:defRPr/>
            </a:pPr>
            <a:fld id="{CA163C8C-450C-463F-A6C2-7F6940FCE1D1}" type="slidenum">
              <a:rPr lang="es-ES" smtClean="0"/>
              <a:pPr>
                <a:defRPr/>
              </a:pPr>
              <a:t>48</a:t>
            </a:fld>
            <a:endParaRPr lang="es-ES"/>
          </a:p>
        </p:txBody>
      </p:sp>
    </p:spTree>
    <p:extLst>
      <p:ext uri="{BB962C8B-B14F-4D97-AF65-F5344CB8AC3E}">
        <p14:creationId xmlns:p14="http://schemas.microsoft.com/office/powerpoint/2010/main" val="354990648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s-ES" b="1" dirty="0" smtClean="0">
                <a:solidFill>
                  <a:srgbClr val="FF3300"/>
                </a:solidFill>
              </a:rPr>
              <a:t>CONFIABILIDAD</a:t>
            </a:r>
            <a:r>
              <a:rPr lang="es-ES" dirty="0" smtClean="0">
                <a:solidFill>
                  <a:srgbClr val="FF3300"/>
                </a:solidFill>
              </a:rPr>
              <a:t> </a:t>
            </a:r>
          </a:p>
        </p:txBody>
      </p:sp>
      <p:sp>
        <p:nvSpPr>
          <p:cNvPr id="9219" name="Rectangle 3"/>
          <p:cNvSpPr>
            <a:spLocks noGrp="1" noChangeArrowheads="1"/>
          </p:cNvSpPr>
          <p:nvPr>
            <p:ph type="body" idx="1"/>
          </p:nvPr>
        </p:nvSpPr>
        <p:spPr>
          <a:xfrm>
            <a:off x="1055263" y="1605375"/>
            <a:ext cx="7490792" cy="3777622"/>
          </a:xfrm>
        </p:spPr>
        <p:txBody>
          <a:bodyPr/>
          <a:lstStyle/>
          <a:p>
            <a:pPr algn="just" eaLnBrk="1" hangingPunct="1"/>
            <a:r>
              <a:rPr lang="es-ES" dirty="0" smtClean="0"/>
              <a:t>Se puede definir como la estabilidad o consistencia de los resultados obtenidos</a:t>
            </a:r>
          </a:p>
          <a:p>
            <a:pPr algn="just" eaLnBrk="1" hangingPunct="1"/>
            <a:r>
              <a:rPr lang="es-ES" dirty="0" smtClean="0"/>
              <a:t>Es decir, se refiere al grado en que la aplicación repetida del instrumento, al mismo sujeto u objeto, produce iguales resultados</a:t>
            </a:r>
          </a:p>
        </p:txBody>
      </p:sp>
      <p:sp>
        <p:nvSpPr>
          <p:cNvPr id="2" name="Marcador de fecha 1"/>
          <p:cNvSpPr>
            <a:spLocks noGrp="1"/>
          </p:cNvSpPr>
          <p:nvPr>
            <p:ph type="dt" sz="half" idx="10"/>
          </p:nvPr>
        </p:nvSpPr>
        <p:spPr/>
        <p:txBody>
          <a:bodyPr/>
          <a:lstStyle/>
          <a:p>
            <a:pPr>
              <a:defRPr/>
            </a:pPr>
            <a:fld id="{EFD18864-D344-4C9E-B5B1-00682F3B4349}"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49</a:t>
            </a:fld>
            <a:endParaRPr lang="es-ES"/>
          </a:p>
        </p:txBody>
      </p:sp>
    </p:spTree>
    <p:extLst>
      <p:ext uri="{BB962C8B-B14F-4D97-AF65-F5344CB8AC3E}">
        <p14:creationId xmlns:p14="http://schemas.microsoft.com/office/powerpoint/2010/main" val="372157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a:xfrm>
            <a:off x="755650" y="765175"/>
            <a:ext cx="7129463" cy="863600"/>
          </a:xfrm>
        </p:spPr>
        <p:txBody>
          <a:bodyPr/>
          <a:lstStyle/>
          <a:p>
            <a:pPr algn="ctr" eaLnBrk="1" hangingPunct="1">
              <a:defRPr/>
            </a:pPr>
            <a:r>
              <a:rPr lang="es-ES" dirty="0" smtClean="0"/>
              <a:t>  </a:t>
            </a:r>
            <a:r>
              <a:rPr lang="es-ES" dirty="0" smtClean="0">
                <a:solidFill>
                  <a:schemeClr val="accent6">
                    <a:lumMod val="75000"/>
                  </a:schemeClr>
                </a:solidFill>
              </a:rPr>
              <a:t>Concepto de Medición</a:t>
            </a:r>
          </a:p>
        </p:txBody>
      </p:sp>
      <p:sp>
        <p:nvSpPr>
          <p:cNvPr id="2" name="Marcador de fecha 1"/>
          <p:cNvSpPr>
            <a:spLocks noGrp="1"/>
          </p:cNvSpPr>
          <p:nvPr>
            <p:ph type="dt" sz="half" idx="10"/>
          </p:nvPr>
        </p:nvSpPr>
        <p:spPr/>
        <p:txBody>
          <a:bodyPr/>
          <a:lstStyle/>
          <a:p>
            <a:pPr>
              <a:defRPr/>
            </a:pPr>
            <a:fld id="{7B8F5E2B-5178-47D2-9F66-AB1F1E1EFF40}"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5</a:t>
            </a:fld>
            <a:endParaRPr lang="es-ES"/>
          </a:p>
        </p:txBody>
      </p:sp>
      <p:sp>
        <p:nvSpPr>
          <p:cNvPr id="7171" name="Text Box 4"/>
          <p:cNvSpPr txBox="1">
            <a:spLocks noChangeArrowheads="1"/>
          </p:cNvSpPr>
          <p:nvPr/>
        </p:nvSpPr>
        <p:spPr bwMode="auto">
          <a:xfrm>
            <a:off x="1148556" y="2492896"/>
            <a:ext cx="6840538"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sz="3200" b="1" dirty="0">
                <a:solidFill>
                  <a:srgbClr val="0046D2"/>
                </a:solidFill>
              </a:rPr>
              <a:t>Medición es el proceso de asignar numerales a los objetos de acuerdo con ciertas reglas.</a:t>
            </a:r>
          </a:p>
          <a:p>
            <a:pPr algn="r" eaLnBrk="1" hangingPunct="1">
              <a:spcBef>
                <a:spcPct val="50000"/>
              </a:spcBef>
            </a:pPr>
            <a:r>
              <a:rPr lang="es-ES" sz="2800" b="1" dirty="0">
                <a:solidFill>
                  <a:srgbClr val="0046D2"/>
                </a:solidFill>
              </a:rPr>
              <a:t>(</a:t>
            </a:r>
            <a:r>
              <a:rPr lang="es-ES" sz="2800" b="1" dirty="0">
                <a:solidFill>
                  <a:srgbClr val="00B050"/>
                </a:solidFill>
              </a:rPr>
              <a:t>Stevens, 1951</a:t>
            </a:r>
            <a:r>
              <a:rPr lang="es-ES" sz="2800" b="1" dirty="0">
                <a:solidFill>
                  <a:srgbClr val="0046D2"/>
                </a:solidFill>
              </a:rPr>
              <a:t>)</a:t>
            </a:r>
          </a:p>
        </p:txBody>
      </p:sp>
    </p:spTree>
  </p:cSld>
  <p:clrMapOvr>
    <a:masterClrMapping/>
  </p:clrMapOvr>
  <p:transition>
    <p:wedg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Lin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869" y="1813089"/>
            <a:ext cx="7632700" cy="2159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243" name="Rectangle 3"/>
          <p:cNvSpPr>
            <a:spLocks noChangeArrowheads="1"/>
          </p:cNvSpPr>
          <p:nvPr/>
        </p:nvSpPr>
        <p:spPr bwMode="auto">
          <a:xfrm>
            <a:off x="6372200" y="3172211"/>
            <a:ext cx="2376488"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s-ES_tradnl" sz="2000" b="1" dirty="0">
                <a:latin typeface="Cambria" panose="02040503050406030204" pitchFamily="18" charset="0"/>
                <a:ea typeface="Calibri" panose="020F0502020204030204" pitchFamily="34" charset="0"/>
                <a:cs typeface="Times New Roman" panose="02020603050405020304" pitchFamily="18" charset="0"/>
              </a:rPr>
              <a:t>1</a:t>
            </a:r>
            <a:endParaRPr lang="es-ES" sz="2000" dirty="0">
              <a:latin typeface="Times New Roman" panose="02020603050405020304" pitchFamily="18" charset="0"/>
              <a:ea typeface="Calibri" panose="020F0502020204030204" pitchFamily="34" charset="0"/>
              <a:cs typeface="Times New Roman" panose="02020603050405020304" pitchFamily="18" charset="0"/>
            </a:endParaRPr>
          </a:p>
          <a:p>
            <a:pPr algn="ctr">
              <a:spcBef>
                <a:spcPct val="0"/>
              </a:spcBef>
              <a:buClrTx/>
              <a:buSzTx/>
              <a:buFontTx/>
              <a:buNone/>
            </a:pPr>
            <a:r>
              <a:rPr lang="es-ES_tradnl" sz="2000" dirty="0">
                <a:latin typeface="Cambria" panose="02040503050406030204" pitchFamily="18" charset="0"/>
                <a:ea typeface="Calibri" panose="020F0502020204030204" pitchFamily="34" charset="0"/>
                <a:cs typeface="Times New Roman" panose="02020603050405020304" pitchFamily="18" charset="0"/>
              </a:rPr>
              <a:t>100% </a:t>
            </a:r>
          </a:p>
          <a:p>
            <a:pPr algn="ctr">
              <a:spcBef>
                <a:spcPct val="0"/>
              </a:spcBef>
              <a:buClrTx/>
              <a:buSzTx/>
              <a:buFontTx/>
              <a:buNone/>
            </a:pPr>
            <a:r>
              <a:rPr lang="es-ES_tradnl" sz="2000" dirty="0">
                <a:latin typeface="Cambria" panose="02040503050406030204" pitchFamily="18" charset="0"/>
                <a:ea typeface="Calibri" panose="020F0502020204030204" pitchFamily="34" charset="0"/>
                <a:cs typeface="Times New Roman" panose="02020603050405020304" pitchFamily="18" charset="0"/>
              </a:rPr>
              <a:t>de confiabilidad </a:t>
            </a:r>
          </a:p>
          <a:p>
            <a:pPr algn="ctr">
              <a:spcBef>
                <a:spcPct val="0"/>
              </a:spcBef>
              <a:buClrTx/>
              <a:buSzTx/>
              <a:buFontTx/>
              <a:buNone/>
            </a:pPr>
            <a:r>
              <a:rPr lang="es-ES_tradnl" sz="2000" dirty="0">
                <a:latin typeface="Cambria" panose="02040503050406030204" pitchFamily="18" charset="0"/>
                <a:ea typeface="Calibri" panose="020F0502020204030204" pitchFamily="34" charset="0"/>
                <a:cs typeface="Times New Roman" panose="02020603050405020304" pitchFamily="18" charset="0"/>
              </a:rPr>
              <a:t>en la medición </a:t>
            </a:r>
          </a:p>
          <a:p>
            <a:pPr algn="ctr">
              <a:spcBef>
                <a:spcPct val="0"/>
              </a:spcBef>
              <a:buClrTx/>
              <a:buSzTx/>
              <a:buFontTx/>
              <a:buNone/>
            </a:pPr>
            <a:r>
              <a:rPr lang="es-ES_tradnl" sz="2000" dirty="0">
                <a:latin typeface="Cambria" panose="02040503050406030204" pitchFamily="18" charset="0"/>
                <a:ea typeface="Calibri" panose="020F0502020204030204" pitchFamily="34" charset="0"/>
                <a:cs typeface="Times New Roman" panose="02020603050405020304" pitchFamily="18" charset="0"/>
              </a:rPr>
              <a:t>(no hay error).</a:t>
            </a:r>
            <a:endParaRPr lang="es-ES" sz="2000" dirty="0">
              <a:latin typeface="Times New Roman" panose="02020603050405020304" pitchFamily="18" charset="0"/>
              <a:ea typeface="Calibri" panose="020F0502020204030204" pitchFamily="34" charset="0"/>
              <a:cs typeface="Times New Roman" panose="02020603050405020304" pitchFamily="18" charset="0"/>
            </a:endParaRPr>
          </a:p>
          <a:p>
            <a:pPr>
              <a:spcBef>
                <a:spcPct val="0"/>
              </a:spcBef>
              <a:buClrTx/>
              <a:buSzTx/>
              <a:buFontTx/>
              <a:buNone/>
            </a:pPr>
            <a:endParaRPr lang="es-ES" sz="2000" dirty="0">
              <a:ea typeface="Calibri" panose="020F0502020204030204" pitchFamily="34" charset="0"/>
              <a:cs typeface="Times New Roman" panose="02020603050405020304" pitchFamily="18" charset="0"/>
            </a:endParaRPr>
          </a:p>
        </p:txBody>
      </p:sp>
      <p:sp>
        <p:nvSpPr>
          <p:cNvPr id="10244" name="Rectangle 4"/>
          <p:cNvSpPr>
            <a:spLocks noChangeArrowheads="1"/>
          </p:cNvSpPr>
          <p:nvPr/>
        </p:nvSpPr>
        <p:spPr bwMode="auto">
          <a:xfrm>
            <a:off x="511228" y="3172211"/>
            <a:ext cx="2232025"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s-ES_tradnl" sz="2000" b="1" dirty="0">
                <a:latin typeface="Cambria" panose="02040503050406030204" pitchFamily="18" charset="0"/>
                <a:ea typeface="Calibri" panose="020F0502020204030204" pitchFamily="34" charset="0"/>
                <a:cs typeface="Times New Roman" panose="02020603050405020304" pitchFamily="18" charset="0"/>
              </a:rPr>
              <a:t>0</a:t>
            </a:r>
            <a:endParaRPr lang="es-ES" sz="2000" dirty="0">
              <a:latin typeface="Times New Roman" panose="02020603050405020304" pitchFamily="18" charset="0"/>
              <a:ea typeface="Calibri" panose="020F0502020204030204" pitchFamily="34" charset="0"/>
              <a:cs typeface="Times New Roman" panose="02020603050405020304" pitchFamily="18" charset="0"/>
            </a:endParaRPr>
          </a:p>
          <a:p>
            <a:pPr algn="ctr">
              <a:spcBef>
                <a:spcPct val="0"/>
              </a:spcBef>
              <a:buClrTx/>
              <a:buSzTx/>
              <a:buFontTx/>
              <a:buNone/>
            </a:pPr>
            <a:r>
              <a:rPr lang="es-ES_tradnl" sz="2000" dirty="0">
                <a:latin typeface="Cambria" panose="02040503050406030204" pitchFamily="18" charset="0"/>
                <a:ea typeface="Calibri" panose="020F0502020204030204" pitchFamily="34" charset="0"/>
                <a:cs typeface="Times New Roman" panose="02020603050405020304" pitchFamily="18" charset="0"/>
              </a:rPr>
              <a:t>   0% </a:t>
            </a:r>
          </a:p>
          <a:p>
            <a:pPr algn="ctr">
              <a:spcBef>
                <a:spcPct val="0"/>
              </a:spcBef>
              <a:buClrTx/>
              <a:buSzTx/>
              <a:buFontTx/>
              <a:buNone/>
            </a:pPr>
            <a:r>
              <a:rPr lang="es-ES_tradnl" sz="2000" dirty="0">
                <a:latin typeface="Cambria" panose="02040503050406030204" pitchFamily="18" charset="0"/>
                <a:ea typeface="Calibri" panose="020F0502020204030204" pitchFamily="34" charset="0"/>
                <a:cs typeface="Times New Roman" panose="02020603050405020304" pitchFamily="18" charset="0"/>
              </a:rPr>
              <a:t>de confiabilidad </a:t>
            </a:r>
          </a:p>
          <a:p>
            <a:pPr algn="ctr">
              <a:spcBef>
                <a:spcPct val="0"/>
              </a:spcBef>
              <a:buClrTx/>
              <a:buSzTx/>
              <a:buFontTx/>
              <a:buNone/>
            </a:pPr>
            <a:r>
              <a:rPr lang="es-ES_tradnl" sz="2000" dirty="0">
                <a:latin typeface="Cambria" panose="02040503050406030204" pitchFamily="18" charset="0"/>
                <a:ea typeface="Calibri" panose="020F0502020204030204" pitchFamily="34" charset="0"/>
                <a:cs typeface="Times New Roman" panose="02020603050405020304" pitchFamily="18" charset="0"/>
              </a:rPr>
              <a:t>en la medición </a:t>
            </a:r>
          </a:p>
          <a:p>
            <a:pPr algn="ctr">
              <a:spcBef>
                <a:spcPct val="0"/>
              </a:spcBef>
              <a:buClrTx/>
              <a:buSzTx/>
              <a:buFontTx/>
              <a:buNone/>
            </a:pPr>
            <a:r>
              <a:rPr lang="es-ES_tradnl" sz="2000" dirty="0">
                <a:latin typeface="Cambria" panose="02040503050406030204" pitchFamily="18" charset="0"/>
                <a:ea typeface="Calibri" panose="020F0502020204030204" pitchFamily="34" charset="0"/>
                <a:cs typeface="Times New Roman" panose="02020603050405020304" pitchFamily="18" charset="0"/>
              </a:rPr>
              <a:t>(la medición está contaminada de error).</a:t>
            </a:r>
            <a:endParaRPr lang="es-ES" sz="2000" dirty="0">
              <a:latin typeface="Times New Roman" panose="02020603050405020304" pitchFamily="18" charset="0"/>
              <a:ea typeface="Calibri" panose="020F0502020204030204" pitchFamily="34" charset="0"/>
              <a:cs typeface="Times New Roman" panose="02020603050405020304" pitchFamily="18" charset="0"/>
            </a:endParaRPr>
          </a:p>
          <a:p>
            <a:pPr>
              <a:spcBef>
                <a:spcPct val="0"/>
              </a:spcBef>
              <a:buClrTx/>
              <a:buSzTx/>
              <a:buFontTx/>
              <a:buNone/>
            </a:pPr>
            <a:endParaRPr lang="es-ES" sz="2000" dirty="0">
              <a:ea typeface="Calibri" panose="020F0502020204030204" pitchFamily="34" charset="0"/>
              <a:cs typeface="Times New Roman" panose="02020603050405020304" pitchFamily="18" charset="0"/>
            </a:endParaRPr>
          </a:p>
        </p:txBody>
      </p:sp>
      <p:sp>
        <p:nvSpPr>
          <p:cNvPr id="10245" name="Rectangle 5"/>
          <p:cNvSpPr>
            <a:spLocks noChangeArrowheads="1"/>
          </p:cNvSpPr>
          <p:nvPr/>
        </p:nvSpPr>
        <p:spPr bwMode="auto">
          <a:xfrm>
            <a:off x="681038" y="1963738"/>
            <a:ext cx="103187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s-PE" sz="1800"/>
          </a:p>
        </p:txBody>
      </p:sp>
      <p:sp>
        <p:nvSpPr>
          <p:cNvPr id="10246" name="Rectangle 6"/>
          <p:cNvSpPr>
            <a:spLocks noChangeArrowheads="1"/>
          </p:cNvSpPr>
          <p:nvPr/>
        </p:nvSpPr>
        <p:spPr bwMode="auto">
          <a:xfrm>
            <a:off x="681038" y="1963738"/>
            <a:ext cx="103187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s-PE" sz="1800"/>
          </a:p>
        </p:txBody>
      </p:sp>
      <p:sp>
        <p:nvSpPr>
          <p:cNvPr id="10247" name="Rectangle 7"/>
          <p:cNvSpPr>
            <a:spLocks noChangeArrowheads="1"/>
          </p:cNvSpPr>
          <p:nvPr/>
        </p:nvSpPr>
        <p:spPr bwMode="auto">
          <a:xfrm>
            <a:off x="681038" y="1963738"/>
            <a:ext cx="901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s-PE" sz="1800"/>
          </a:p>
        </p:txBody>
      </p:sp>
      <p:sp>
        <p:nvSpPr>
          <p:cNvPr id="10248" name="Rectangle 8"/>
          <p:cNvSpPr>
            <a:spLocks noChangeArrowheads="1"/>
          </p:cNvSpPr>
          <p:nvPr/>
        </p:nvSpPr>
        <p:spPr bwMode="auto">
          <a:xfrm>
            <a:off x="681038" y="1963738"/>
            <a:ext cx="103187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s-PE" sz="1800"/>
          </a:p>
        </p:txBody>
      </p:sp>
      <p:sp>
        <p:nvSpPr>
          <p:cNvPr id="10249" name="Text Box 10"/>
          <p:cNvSpPr txBox="1">
            <a:spLocks noChangeArrowheads="1"/>
          </p:cNvSpPr>
          <p:nvPr/>
        </p:nvSpPr>
        <p:spPr bwMode="auto">
          <a:xfrm>
            <a:off x="2963921" y="1081643"/>
            <a:ext cx="367347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s-ES" sz="2200" b="1" dirty="0">
                <a:solidFill>
                  <a:srgbClr val="003399"/>
                </a:solidFill>
              </a:rPr>
              <a:t>CONFIABILIDAD</a:t>
            </a:r>
          </a:p>
        </p:txBody>
      </p:sp>
      <p:sp>
        <p:nvSpPr>
          <p:cNvPr id="10250" name="Text Box 11"/>
          <p:cNvSpPr txBox="1">
            <a:spLocks noChangeArrowheads="1"/>
          </p:cNvSpPr>
          <p:nvPr/>
        </p:nvSpPr>
        <p:spPr bwMode="auto">
          <a:xfrm>
            <a:off x="839307" y="2262982"/>
            <a:ext cx="75612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s-ES" sz="2000" dirty="0"/>
              <a:t>Muy baja          </a:t>
            </a:r>
            <a:r>
              <a:rPr lang="es-ES" sz="2000" dirty="0" err="1"/>
              <a:t>Baja</a:t>
            </a:r>
            <a:r>
              <a:rPr lang="es-ES" sz="2000" dirty="0"/>
              <a:t>          Regular            Aceptable      Elevada</a:t>
            </a:r>
            <a:r>
              <a:rPr lang="es-ES" sz="1800" dirty="0"/>
              <a:t> </a:t>
            </a:r>
          </a:p>
        </p:txBody>
      </p:sp>
      <p:sp>
        <p:nvSpPr>
          <p:cNvPr id="2" name="Marcador de fecha 1"/>
          <p:cNvSpPr>
            <a:spLocks noGrp="1"/>
          </p:cNvSpPr>
          <p:nvPr>
            <p:ph type="dt" sz="half" idx="10"/>
          </p:nvPr>
        </p:nvSpPr>
        <p:spPr/>
        <p:txBody>
          <a:bodyPr/>
          <a:lstStyle/>
          <a:p>
            <a:pPr>
              <a:defRPr/>
            </a:pPr>
            <a:fld id="{1BBC85B6-2552-4671-B0A1-987109C3F479}"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119B8205-187D-46B9-B69A-6906134A3279}" type="slidenum">
              <a:rPr lang="es-ES" smtClean="0"/>
              <a:pPr/>
              <a:t>50</a:t>
            </a:fld>
            <a:endParaRPr lang="es-ES"/>
          </a:p>
        </p:txBody>
      </p:sp>
    </p:spTree>
    <p:extLst>
      <p:ext uri="{BB962C8B-B14F-4D97-AF65-F5344CB8AC3E}">
        <p14:creationId xmlns:p14="http://schemas.microsoft.com/office/powerpoint/2010/main" val="35947185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a:xfrm>
            <a:off x="1116013" y="476250"/>
            <a:ext cx="7635875" cy="1143000"/>
          </a:xfrm>
        </p:spPr>
        <p:txBody>
          <a:bodyPr/>
          <a:lstStyle/>
          <a:p>
            <a:pPr eaLnBrk="1" hangingPunct="1">
              <a:defRPr/>
            </a:pPr>
            <a:r>
              <a:rPr lang="es-ES" dirty="0" smtClean="0">
                <a:solidFill>
                  <a:schemeClr val="accent6">
                    <a:lumMod val="50000"/>
                  </a:schemeClr>
                </a:solidFill>
              </a:rPr>
              <a:t>Cuestionario: Definición</a:t>
            </a:r>
          </a:p>
        </p:txBody>
      </p:sp>
      <p:sp>
        <p:nvSpPr>
          <p:cNvPr id="2" name="Marcador de fecha 1"/>
          <p:cNvSpPr>
            <a:spLocks noGrp="1"/>
          </p:cNvSpPr>
          <p:nvPr>
            <p:ph type="dt" sz="half" idx="10"/>
          </p:nvPr>
        </p:nvSpPr>
        <p:spPr/>
        <p:txBody>
          <a:bodyPr/>
          <a:lstStyle/>
          <a:p>
            <a:pPr>
              <a:defRPr/>
            </a:pPr>
            <a:fld id="{D0E7C766-6BC0-4FDA-9063-D306FD693DEB}"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51</a:t>
            </a:fld>
            <a:endParaRPr lang="es-ES"/>
          </a:p>
        </p:txBody>
      </p:sp>
      <p:sp>
        <p:nvSpPr>
          <p:cNvPr id="46083" name="Text Box 4"/>
          <p:cNvSpPr txBox="1">
            <a:spLocks noChangeArrowheads="1"/>
          </p:cNvSpPr>
          <p:nvPr/>
        </p:nvSpPr>
        <p:spPr bwMode="auto">
          <a:xfrm>
            <a:off x="899592" y="1619250"/>
            <a:ext cx="7345363"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sz="3200" b="1" dirty="0"/>
              <a:t>Conjunto de preguntas </a:t>
            </a:r>
          </a:p>
          <a:p>
            <a:pPr algn="just" eaLnBrk="1" hangingPunct="1">
              <a:spcBef>
                <a:spcPct val="50000"/>
              </a:spcBef>
            </a:pPr>
            <a:r>
              <a:rPr lang="es-ES" sz="3200" b="1" dirty="0"/>
              <a:t>Organizadas en un formato dado </a:t>
            </a:r>
          </a:p>
          <a:p>
            <a:pPr algn="just" eaLnBrk="1" hangingPunct="1">
              <a:spcBef>
                <a:spcPct val="50000"/>
              </a:spcBef>
            </a:pPr>
            <a:r>
              <a:rPr lang="es-ES" sz="3200" b="1" dirty="0"/>
              <a:t>Con el propósito de obtener información relevante </a:t>
            </a:r>
          </a:p>
          <a:p>
            <a:pPr algn="just" eaLnBrk="1" hangingPunct="1">
              <a:spcBef>
                <a:spcPct val="50000"/>
              </a:spcBef>
            </a:pPr>
            <a:r>
              <a:rPr lang="es-ES" sz="3200" b="1" dirty="0"/>
              <a:t>Sobre las variables que caracterizan a una situación problemática</a:t>
            </a:r>
            <a:r>
              <a:rPr lang="es-ES" sz="3200" dirty="0"/>
              <a:t>.</a:t>
            </a:r>
          </a:p>
        </p:txBody>
      </p:sp>
    </p:spTree>
  </p:cSld>
  <p:clrMapOvr>
    <a:masterClrMapping/>
  </p:clrMapOvr>
  <p:transition>
    <p:circl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a:xfrm>
            <a:off x="900113" y="762000"/>
            <a:ext cx="7786687" cy="795338"/>
          </a:xfrm>
        </p:spPr>
        <p:txBody>
          <a:bodyPr>
            <a:normAutofit/>
          </a:bodyPr>
          <a:lstStyle/>
          <a:p>
            <a:pPr algn="ctr" eaLnBrk="1" hangingPunct="1">
              <a:defRPr/>
            </a:pPr>
            <a:r>
              <a:rPr lang="es-ES" dirty="0" smtClean="0">
                <a:solidFill>
                  <a:schemeClr val="accent6">
                    <a:lumMod val="50000"/>
                  </a:schemeClr>
                </a:solidFill>
              </a:rPr>
              <a:t>Tipos </a:t>
            </a:r>
            <a:r>
              <a:rPr lang="es-ES" dirty="0" smtClean="0">
                <a:solidFill>
                  <a:schemeClr val="accent6">
                    <a:lumMod val="50000"/>
                  </a:schemeClr>
                </a:solidFill>
              </a:rPr>
              <a:t>de Cuestionarios</a:t>
            </a:r>
          </a:p>
        </p:txBody>
      </p:sp>
      <p:sp>
        <p:nvSpPr>
          <p:cNvPr id="2" name="Marcador de fecha 1"/>
          <p:cNvSpPr>
            <a:spLocks noGrp="1"/>
          </p:cNvSpPr>
          <p:nvPr>
            <p:ph type="dt" sz="half" idx="10"/>
          </p:nvPr>
        </p:nvSpPr>
        <p:spPr/>
        <p:txBody>
          <a:bodyPr/>
          <a:lstStyle/>
          <a:p>
            <a:pPr>
              <a:defRPr/>
            </a:pPr>
            <a:fld id="{E879DE89-EF54-4A67-A0F9-5FC10ED89DB1}"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6" name="Marcador de número de diapositiva 5"/>
          <p:cNvSpPr>
            <a:spLocks noGrp="1"/>
          </p:cNvSpPr>
          <p:nvPr>
            <p:ph type="sldNum" sz="quarter" idx="12"/>
          </p:nvPr>
        </p:nvSpPr>
        <p:spPr/>
        <p:txBody>
          <a:bodyPr/>
          <a:lstStyle/>
          <a:p>
            <a:fld id="{A8A74DFE-3EB9-48C7-8AF1-06A8E80102D0}" type="slidenum">
              <a:rPr lang="es-ES" smtClean="0"/>
              <a:pPr/>
              <a:t>52</a:t>
            </a:fld>
            <a:endParaRPr lang="es-ES"/>
          </a:p>
        </p:txBody>
      </p:sp>
      <p:sp>
        <p:nvSpPr>
          <p:cNvPr id="19459" name="Text Box 4"/>
          <p:cNvSpPr txBox="1">
            <a:spLocks noChangeArrowheads="1"/>
          </p:cNvSpPr>
          <p:nvPr/>
        </p:nvSpPr>
        <p:spPr bwMode="auto">
          <a:xfrm>
            <a:off x="900113" y="3905250"/>
            <a:ext cx="3024188" cy="1784350"/>
          </a:xfrm>
          <a:prstGeom prst="rect">
            <a:avLst/>
          </a:prstGeom>
          <a:solidFill>
            <a:schemeClr val="accent2">
              <a:lumMod val="60000"/>
              <a:lumOff val="40000"/>
            </a:schemeClr>
          </a:solidFill>
          <a:ln w="9525">
            <a:noFill/>
            <a:miter lim="800000"/>
            <a:headEnd/>
            <a:tailEnd/>
          </a:ln>
        </p:spPr>
        <p:txBody>
          <a:bodyPr>
            <a:spAutoFit/>
          </a:bodyPr>
          <a:lstStyle/>
          <a:p>
            <a:pPr algn="ctr">
              <a:spcBef>
                <a:spcPct val="50000"/>
              </a:spcBef>
              <a:defRPr/>
            </a:pPr>
            <a:r>
              <a:rPr lang="es-ES" sz="2000" b="1" dirty="0">
                <a:solidFill>
                  <a:srgbClr val="00B050"/>
                </a:solidFill>
                <a:latin typeface="Arial" charset="0"/>
              </a:rPr>
              <a:t>Según el Tipo de Ítem</a:t>
            </a:r>
            <a:r>
              <a:rPr lang="es-ES" sz="2000" b="1" dirty="0">
                <a:latin typeface="Arial" charset="0"/>
              </a:rPr>
              <a:t>                                                                         Preguntas cerradas                                                                           Preguntas abiertas                                                                             Preguntas mixtas</a:t>
            </a:r>
          </a:p>
          <a:p>
            <a:pPr algn="ctr">
              <a:spcBef>
                <a:spcPct val="50000"/>
              </a:spcBef>
              <a:defRPr/>
            </a:pPr>
            <a:endParaRPr lang="es-ES" sz="2000" b="1" dirty="0">
              <a:latin typeface="Arial" charset="0"/>
            </a:endParaRPr>
          </a:p>
        </p:txBody>
      </p:sp>
      <p:sp>
        <p:nvSpPr>
          <p:cNvPr id="4" name="3 Rectángulo"/>
          <p:cNvSpPr/>
          <p:nvPr/>
        </p:nvSpPr>
        <p:spPr>
          <a:xfrm>
            <a:off x="2536122" y="1873129"/>
            <a:ext cx="3995738" cy="1431925"/>
          </a:xfrm>
          <a:prstGeom prst="rect">
            <a:avLst/>
          </a:prstGeom>
          <a:solidFill>
            <a:schemeClr val="accent2">
              <a:lumMod val="60000"/>
              <a:lumOff val="40000"/>
            </a:schemeClr>
          </a:solidFill>
        </p:spPr>
        <p:txBody>
          <a:bodyPr>
            <a:spAutoFit/>
          </a:bodyPr>
          <a:lstStyle/>
          <a:p>
            <a:pPr algn="ctr">
              <a:spcBef>
                <a:spcPct val="50000"/>
              </a:spcBef>
              <a:defRPr/>
            </a:pPr>
            <a:r>
              <a:rPr lang="es-ES" sz="2000" b="1" dirty="0">
                <a:solidFill>
                  <a:srgbClr val="00B050"/>
                </a:solidFill>
                <a:latin typeface="Arial" charset="0"/>
              </a:rPr>
              <a:t>Momento de la Codificación</a:t>
            </a:r>
            <a:r>
              <a:rPr lang="es-ES" sz="2000" b="1" dirty="0">
                <a:latin typeface="Arial" charset="0"/>
              </a:rPr>
              <a:t>                                                                Preguntas pre-codificadas                                                                  Preguntas post-codificadas</a:t>
            </a:r>
          </a:p>
          <a:p>
            <a:pPr algn="ctr">
              <a:spcBef>
                <a:spcPct val="50000"/>
              </a:spcBef>
              <a:defRPr/>
            </a:pPr>
            <a:endParaRPr lang="es-ES" b="1" dirty="0">
              <a:latin typeface="Arial" charset="0"/>
            </a:endParaRPr>
          </a:p>
        </p:txBody>
      </p:sp>
      <p:sp>
        <p:nvSpPr>
          <p:cNvPr id="5" name="4 Rectángulo"/>
          <p:cNvSpPr/>
          <p:nvPr/>
        </p:nvSpPr>
        <p:spPr>
          <a:xfrm>
            <a:off x="4533991" y="3905250"/>
            <a:ext cx="4429125" cy="1630363"/>
          </a:xfrm>
          <a:prstGeom prst="rect">
            <a:avLst/>
          </a:prstGeom>
          <a:solidFill>
            <a:schemeClr val="accent2">
              <a:lumMod val="60000"/>
              <a:lumOff val="40000"/>
            </a:schemeClr>
          </a:solidFill>
        </p:spPr>
        <p:txBody>
          <a:bodyPr>
            <a:spAutoFit/>
          </a:bodyPr>
          <a:lstStyle/>
          <a:p>
            <a:pPr algn="ctr">
              <a:defRPr/>
            </a:pPr>
            <a:r>
              <a:rPr lang="es-ES" sz="2000" b="1" dirty="0">
                <a:solidFill>
                  <a:srgbClr val="00B050"/>
                </a:solidFill>
                <a:latin typeface="Arial" charset="0"/>
              </a:rPr>
              <a:t>Forma de Administración </a:t>
            </a:r>
            <a:r>
              <a:rPr lang="es-ES" sz="2000" b="1" dirty="0">
                <a:latin typeface="Arial" charset="0"/>
              </a:rPr>
              <a:t>                                                                          Auto-administrado en  papel                                                          Auto-administrado  online                                                               Entrevista personal                                                                            Entrevista telefónica</a:t>
            </a:r>
            <a:endParaRPr lang="es-ES" sz="2000" dirty="0">
              <a:latin typeface="Arial" charset="0"/>
            </a:endParaRPr>
          </a:p>
        </p:txBody>
      </p:sp>
    </p:spTree>
  </p:cSld>
  <p:clrMapOvr>
    <a:masterClrMapping/>
  </p:clrMapOvr>
  <p:transition>
    <p:wipe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algn="ctr" eaLnBrk="1" hangingPunct="1">
              <a:defRPr/>
            </a:pPr>
            <a:r>
              <a:rPr lang="es-ES" sz="3200" dirty="0" smtClean="0">
                <a:solidFill>
                  <a:schemeClr val="accent6">
                    <a:lumMod val="50000"/>
                  </a:schemeClr>
                </a:solidFill>
              </a:rPr>
              <a:t>Construcción de Cuestionarios: Reflexiones Previas</a:t>
            </a:r>
          </a:p>
        </p:txBody>
      </p:sp>
      <p:sp>
        <p:nvSpPr>
          <p:cNvPr id="2" name="Marcador de fecha 1"/>
          <p:cNvSpPr>
            <a:spLocks noGrp="1"/>
          </p:cNvSpPr>
          <p:nvPr>
            <p:ph type="dt" sz="half" idx="10"/>
          </p:nvPr>
        </p:nvSpPr>
        <p:spPr/>
        <p:txBody>
          <a:bodyPr/>
          <a:lstStyle/>
          <a:p>
            <a:pPr>
              <a:defRPr/>
            </a:pPr>
            <a:fld id="{45F9BDD7-0C6B-4873-818D-F4F91671B177}"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53</a:t>
            </a:fld>
            <a:endParaRPr lang="es-ES"/>
          </a:p>
        </p:txBody>
      </p:sp>
      <p:sp>
        <p:nvSpPr>
          <p:cNvPr id="48131" name="Text Box 4"/>
          <p:cNvSpPr txBox="1">
            <a:spLocks noChangeArrowheads="1"/>
          </p:cNvSpPr>
          <p:nvPr/>
        </p:nvSpPr>
        <p:spPr bwMode="auto">
          <a:xfrm>
            <a:off x="588145" y="1869291"/>
            <a:ext cx="7946255" cy="3444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sz="2000" b="1" dirty="0"/>
              <a:t>1. ¿Cuál es el propósito de cuestionario?</a:t>
            </a:r>
          </a:p>
          <a:p>
            <a:pPr algn="just" eaLnBrk="1" hangingPunct="1">
              <a:spcBef>
                <a:spcPct val="50000"/>
              </a:spcBef>
            </a:pPr>
            <a:r>
              <a:rPr lang="es-ES" sz="2000" b="1" dirty="0"/>
              <a:t>2. ¿A qué población está dirigido?</a:t>
            </a:r>
          </a:p>
          <a:p>
            <a:pPr algn="just" eaLnBrk="1" hangingPunct="1">
              <a:spcBef>
                <a:spcPct val="50000"/>
              </a:spcBef>
            </a:pPr>
            <a:r>
              <a:rPr lang="es-ES" sz="2000" b="1" dirty="0"/>
              <a:t>3.¿Cuan accesible es la población objeto de estudio?</a:t>
            </a:r>
          </a:p>
          <a:p>
            <a:pPr algn="just" eaLnBrk="1" hangingPunct="1">
              <a:spcBef>
                <a:spcPct val="50000"/>
              </a:spcBef>
            </a:pPr>
            <a:r>
              <a:rPr lang="es-ES" sz="2000" b="1" dirty="0"/>
              <a:t>4.¿Qué modalidad de cuestionario será la más apropiada?</a:t>
            </a:r>
          </a:p>
          <a:p>
            <a:pPr algn="just" eaLnBrk="1" hangingPunct="1">
              <a:spcBef>
                <a:spcPct val="50000"/>
              </a:spcBef>
            </a:pPr>
            <a:r>
              <a:rPr lang="es-ES" sz="2000" b="1" dirty="0"/>
              <a:t>5.¿Qué clase de preguntas utilizaré?</a:t>
            </a:r>
          </a:p>
          <a:p>
            <a:pPr algn="just" eaLnBrk="1" hangingPunct="1">
              <a:spcBef>
                <a:spcPct val="50000"/>
              </a:spcBef>
            </a:pPr>
            <a:r>
              <a:rPr lang="es-ES" sz="2000" b="1" dirty="0"/>
              <a:t>6.¿Cuál será la extensión del cuestionario?</a:t>
            </a:r>
          </a:p>
          <a:p>
            <a:pPr algn="just" eaLnBrk="1" hangingPunct="1">
              <a:spcBef>
                <a:spcPct val="50000"/>
              </a:spcBef>
            </a:pPr>
            <a:r>
              <a:rPr lang="es-ES" sz="2000" b="1" dirty="0"/>
              <a:t>7.¿Cómo controlar los factores que pueden limitar el estudio con este instrumento?</a:t>
            </a:r>
          </a:p>
        </p:txBody>
      </p:sp>
    </p:spTree>
  </p:cSld>
  <p:clrMapOvr>
    <a:masterClrMapping/>
  </p:clrMapOvr>
  <p:transition>
    <p:plus/>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a:xfrm>
            <a:off x="1331913" y="620713"/>
            <a:ext cx="7488237" cy="1143000"/>
          </a:xfrm>
        </p:spPr>
        <p:txBody>
          <a:bodyPr>
            <a:normAutofit/>
          </a:bodyPr>
          <a:lstStyle/>
          <a:p>
            <a:pPr eaLnBrk="1" hangingPunct="1">
              <a:defRPr/>
            </a:pPr>
            <a:r>
              <a:rPr lang="es-ES" dirty="0" smtClean="0">
                <a:solidFill>
                  <a:schemeClr val="accent6">
                    <a:lumMod val="50000"/>
                  </a:schemeClr>
                </a:solidFill>
              </a:rPr>
              <a:t>Planificación de un Cuestionario</a:t>
            </a:r>
          </a:p>
        </p:txBody>
      </p:sp>
      <p:graphicFrame>
        <p:nvGraphicFramePr>
          <p:cNvPr id="233475" name="Group 3"/>
          <p:cNvGraphicFramePr>
            <a:graphicFrameLocks noGrp="1"/>
          </p:cNvGraphicFramePr>
          <p:nvPr>
            <p:ph type="tbl" idx="1"/>
            <p:extLst>
              <p:ext uri="{D42A27DB-BD31-4B8C-83A1-F6EECF244321}">
                <p14:modId xmlns:p14="http://schemas.microsoft.com/office/powerpoint/2010/main" val="1810098910"/>
              </p:ext>
            </p:extLst>
          </p:nvPr>
        </p:nvGraphicFramePr>
        <p:xfrm>
          <a:off x="827087" y="2284171"/>
          <a:ext cx="7993063" cy="2913063"/>
        </p:xfrm>
        <a:graphic>
          <a:graphicData uri="http://schemas.openxmlformats.org/drawingml/2006/table">
            <a:tbl>
              <a:tblPr/>
              <a:tblGrid>
                <a:gridCol w="1303338"/>
                <a:gridCol w="1936750"/>
                <a:gridCol w="1655762"/>
                <a:gridCol w="1728788"/>
                <a:gridCol w="1368425"/>
              </a:tblGrid>
              <a:tr h="576263">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s-ES" sz="2000" b="0" i="0" u="none" strike="noStrike" cap="none" normalizeH="0" baseline="0" dirty="0" smtClean="0">
                          <a:ln>
                            <a:noFill/>
                          </a:ln>
                          <a:solidFill>
                            <a:srgbClr val="0046D2"/>
                          </a:solidFill>
                          <a:effectLst/>
                          <a:latin typeface="Arial" charset="0"/>
                        </a:rPr>
                        <a:t>Propósito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s-ES" sz="2000" b="0" i="0" u="none" strike="noStrike" cap="none" normalizeH="0" baseline="0" dirty="0" smtClean="0">
                          <a:ln>
                            <a:noFill/>
                          </a:ln>
                          <a:solidFill>
                            <a:srgbClr val="0046D2"/>
                          </a:solidFill>
                          <a:effectLst/>
                          <a:latin typeface="Arial" charset="0"/>
                        </a:rPr>
                        <a:t>Secciones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s-ES" sz="2000" b="0" i="0" u="none" strike="noStrike" cap="none" normalizeH="0" baseline="0" dirty="0" smtClean="0">
                          <a:ln>
                            <a:noFill/>
                          </a:ln>
                          <a:solidFill>
                            <a:srgbClr val="0046D2"/>
                          </a:solidFill>
                          <a:effectLst/>
                          <a:latin typeface="Arial" charset="0"/>
                        </a:rPr>
                        <a:t>Variables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s-ES" sz="2000" b="0" i="0" u="none" strike="noStrike" cap="none" normalizeH="0" baseline="0" dirty="0" smtClean="0">
                          <a:ln>
                            <a:noFill/>
                          </a:ln>
                          <a:solidFill>
                            <a:srgbClr val="0046D2"/>
                          </a:solidFill>
                          <a:effectLst/>
                          <a:latin typeface="Arial" charset="0"/>
                        </a:rPr>
                        <a:t>Indicadores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s-ES" sz="2000" b="0" i="0" u="none" strike="noStrike" cap="none" normalizeH="0" baseline="0" dirty="0" smtClean="0">
                          <a:ln>
                            <a:noFill/>
                          </a:ln>
                          <a:solidFill>
                            <a:srgbClr val="0046D2"/>
                          </a:solidFill>
                          <a:effectLst/>
                          <a:latin typeface="Arial" charset="0"/>
                        </a:rPr>
                        <a:t>Preguntas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23368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s-ES" sz="2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s-E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s-E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s-E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Marcador de fecha 1"/>
          <p:cNvSpPr>
            <a:spLocks noGrp="1"/>
          </p:cNvSpPr>
          <p:nvPr>
            <p:ph type="dt" sz="half" idx="10"/>
          </p:nvPr>
        </p:nvSpPr>
        <p:spPr/>
        <p:txBody>
          <a:bodyPr/>
          <a:lstStyle/>
          <a:p>
            <a:pPr>
              <a:defRPr/>
            </a:pPr>
            <a:fld id="{C3617100-ACDE-46DC-A9FE-31B328109307}"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77A7DA7E-83EF-4AF1-995E-B6A0F5783D5D}" type="slidenum">
              <a:rPr lang="es-ES" smtClean="0"/>
              <a:pPr/>
              <a:t>54</a:t>
            </a:fld>
            <a:endParaRPr lang="es-ES"/>
          </a:p>
        </p:txBody>
      </p:sp>
      <p:sp>
        <p:nvSpPr>
          <p:cNvPr id="49175" name="Text Box 23"/>
          <p:cNvSpPr txBox="1">
            <a:spLocks noChangeArrowheads="1"/>
          </p:cNvSpPr>
          <p:nvPr/>
        </p:nvSpPr>
        <p:spPr bwMode="auto">
          <a:xfrm>
            <a:off x="1186173" y="1628800"/>
            <a:ext cx="7058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s-ES" sz="2400" b="1" dirty="0">
                <a:solidFill>
                  <a:srgbClr val="993300"/>
                </a:solidFill>
              </a:rPr>
              <a:t>Matriz de Operacionalización de Variables</a:t>
            </a:r>
          </a:p>
        </p:txBody>
      </p:sp>
    </p:spTree>
  </p:cSld>
  <p:clrMapOvr>
    <a:masterClrMapping/>
  </p:clrMapOvr>
  <p:transition>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Grp="1" noChangeArrowheads="1"/>
          </p:cNvSpPr>
          <p:nvPr>
            <p:ph type="title"/>
          </p:nvPr>
        </p:nvSpPr>
        <p:spPr>
          <a:xfrm>
            <a:off x="1042988" y="836613"/>
            <a:ext cx="7643812" cy="722312"/>
          </a:xfrm>
        </p:spPr>
        <p:txBody>
          <a:bodyPr>
            <a:normAutofit/>
          </a:bodyPr>
          <a:lstStyle/>
          <a:p>
            <a:pPr eaLnBrk="1" hangingPunct="1">
              <a:defRPr/>
            </a:pPr>
            <a:r>
              <a:rPr lang="es-ES" dirty="0" smtClean="0">
                <a:solidFill>
                  <a:schemeClr val="accent6">
                    <a:lumMod val="50000"/>
                  </a:schemeClr>
                </a:solidFill>
              </a:rPr>
              <a:t>Elaboración del Cuestionario</a:t>
            </a:r>
          </a:p>
        </p:txBody>
      </p:sp>
      <p:sp>
        <p:nvSpPr>
          <p:cNvPr id="2" name="Marcador de fecha 1"/>
          <p:cNvSpPr>
            <a:spLocks noGrp="1"/>
          </p:cNvSpPr>
          <p:nvPr>
            <p:ph type="dt" sz="half" idx="10"/>
          </p:nvPr>
        </p:nvSpPr>
        <p:spPr/>
        <p:txBody>
          <a:bodyPr/>
          <a:lstStyle/>
          <a:p>
            <a:pPr>
              <a:defRPr/>
            </a:pPr>
            <a:fld id="{9D9D35BD-9F1D-4341-B861-714047A88C39}"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55</a:t>
            </a:fld>
            <a:endParaRPr lang="es-ES"/>
          </a:p>
        </p:txBody>
      </p:sp>
      <p:sp>
        <p:nvSpPr>
          <p:cNvPr id="50179" name="Text Box 4"/>
          <p:cNvSpPr txBox="1">
            <a:spLocks noChangeArrowheads="1"/>
          </p:cNvSpPr>
          <p:nvPr/>
        </p:nvSpPr>
        <p:spPr bwMode="auto">
          <a:xfrm>
            <a:off x="699988" y="1743210"/>
            <a:ext cx="8472487"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buFontTx/>
              <a:buAutoNum type="arabicPeriod"/>
            </a:pPr>
            <a:r>
              <a:rPr lang="es-ES" sz="2000" b="1" dirty="0"/>
              <a:t>Las preguntas deben ser claras, comprensibles</a:t>
            </a:r>
          </a:p>
          <a:p>
            <a:pPr algn="just" eaLnBrk="1" hangingPunct="1">
              <a:spcBef>
                <a:spcPct val="50000"/>
              </a:spcBef>
              <a:buFontTx/>
              <a:buAutoNum type="arabicPeriod"/>
            </a:pPr>
            <a:r>
              <a:rPr lang="es-ES" sz="2000" b="1" dirty="0"/>
              <a:t>Las preguntas no deben incomodar al respondiente</a:t>
            </a:r>
          </a:p>
          <a:p>
            <a:pPr algn="just" eaLnBrk="1" hangingPunct="1">
              <a:spcBef>
                <a:spcPct val="50000"/>
              </a:spcBef>
              <a:buFontTx/>
              <a:buAutoNum type="arabicPeriod"/>
            </a:pPr>
            <a:r>
              <a:rPr lang="es-ES" sz="2000" b="1" dirty="0"/>
              <a:t>Las preguntas deben referirse a un solo aspecto</a:t>
            </a:r>
          </a:p>
          <a:p>
            <a:pPr algn="just" eaLnBrk="1" hangingPunct="1">
              <a:spcBef>
                <a:spcPct val="50000"/>
              </a:spcBef>
              <a:buFontTx/>
              <a:buAutoNum type="arabicPeriod"/>
            </a:pPr>
            <a:r>
              <a:rPr lang="es-ES" sz="2000" b="1" dirty="0"/>
              <a:t>Las preguntas no den inducir la respuesta</a:t>
            </a:r>
          </a:p>
          <a:p>
            <a:pPr algn="just" eaLnBrk="1" hangingPunct="1">
              <a:spcBef>
                <a:spcPct val="50000"/>
              </a:spcBef>
              <a:buFontTx/>
              <a:buAutoNum type="arabicPeriod"/>
            </a:pPr>
            <a:r>
              <a:rPr lang="es-ES" sz="2000" b="1" dirty="0"/>
              <a:t>Las preguntas no deben apoyarse en instituciones, ideas respaldadas socialmente, ni en evidencia comprobada.</a:t>
            </a:r>
          </a:p>
          <a:p>
            <a:pPr algn="just" eaLnBrk="1" hangingPunct="1">
              <a:spcBef>
                <a:spcPct val="50000"/>
              </a:spcBef>
              <a:buFontTx/>
              <a:buAutoNum type="arabicPeriod"/>
            </a:pPr>
            <a:r>
              <a:rPr lang="es-ES" sz="2000" b="1" dirty="0"/>
              <a:t>El orden fijo de las opciones de respuesta puede favorecer determinadas opciones</a:t>
            </a:r>
          </a:p>
          <a:p>
            <a:pPr algn="just" eaLnBrk="1" hangingPunct="1">
              <a:spcBef>
                <a:spcPct val="50000"/>
              </a:spcBef>
              <a:buFontTx/>
              <a:buAutoNum type="arabicPeriod"/>
            </a:pPr>
            <a:r>
              <a:rPr lang="es-ES" sz="2000" b="1" dirty="0"/>
              <a:t>El lenguaje debe ser apropiado al nivel de los respondientes</a:t>
            </a:r>
          </a:p>
          <a:p>
            <a:pPr eaLnBrk="1" hangingPunct="1">
              <a:spcBef>
                <a:spcPct val="50000"/>
              </a:spcBef>
              <a:buFontTx/>
              <a:buAutoNum type="arabicPeriod"/>
            </a:pPr>
            <a:endParaRPr lang="es-ES" sz="2000" b="1" dirty="0"/>
          </a:p>
        </p:txBody>
      </p:sp>
    </p:spTree>
  </p:cSld>
  <p:clrMapOvr>
    <a:masterClrMapping/>
  </p:clrMapOvr>
  <p:transition>
    <p:wheel spokes="1"/>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Título"/>
          <p:cNvSpPr>
            <a:spLocks noGrp="1"/>
          </p:cNvSpPr>
          <p:nvPr>
            <p:ph type="title"/>
          </p:nvPr>
        </p:nvSpPr>
        <p:spPr>
          <a:xfrm>
            <a:off x="1042988" y="549275"/>
            <a:ext cx="7777162" cy="1143000"/>
          </a:xfrm>
        </p:spPr>
        <p:txBody>
          <a:bodyPr/>
          <a:lstStyle/>
          <a:p>
            <a:pPr>
              <a:defRPr/>
            </a:pPr>
            <a:r>
              <a:rPr lang="es-VE" dirty="0" smtClean="0">
                <a:solidFill>
                  <a:schemeClr val="accent6">
                    <a:lumMod val="50000"/>
                  </a:schemeClr>
                </a:solidFill>
              </a:rPr>
              <a:t>Estudio Piloto de un Cuestionario</a:t>
            </a:r>
            <a:endParaRPr lang="es-ES" dirty="0" smtClean="0">
              <a:solidFill>
                <a:schemeClr val="accent6">
                  <a:lumMod val="50000"/>
                </a:schemeClr>
              </a:solidFill>
            </a:endParaRPr>
          </a:p>
        </p:txBody>
      </p:sp>
      <p:sp>
        <p:nvSpPr>
          <p:cNvPr id="51203" name="2 Marcador de contenido"/>
          <p:cNvSpPr>
            <a:spLocks noGrp="1"/>
          </p:cNvSpPr>
          <p:nvPr>
            <p:ph idx="1"/>
          </p:nvPr>
        </p:nvSpPr>
        <p:spPr>
          <a:xfrm>
            <a:off x="666600" y="1692275"/>
            <a:ext cx="7859712" cy="3724275"/>
          </a:xfrm>
        </p:spPr>
        <p:txBody>
          <a:bodyPr/>
          <a:lstStyle/>
          <a:p>
            <a:pPr algn="just">
              <a:buFont typeface="Wingdings" panose="05000000000000000000" pitchFamily="2" charset="2"/>
              <a:buNone/>
            </a:pPr>
            <a:r>
              <a:rPr lang="es-VE" dirty="0" smtClean="0"/>
              <a:t>Seleccionar una muestra pequeña (n &lt; 30) con características similares a la de los sujetos del estudio.</a:t>
            </a:r>
          </a:p>
          <a:p>
            <a:pPr>
              <a:buFont typeface="Wingdings" panose="05000000000000000000" pitchFamily="2" charset="2"/>
              <a:buNone/>
            </a:pPr>
            <a:r>
              <a:rPr lang="es-VE" dirty="0" smtClean="0"/>
              <a:t>Administrar el cuestionario</a:t>
            </a:r>
          </a:p>
          <a:p>
            <a:pPr algn="just">
              <a:buFont typeface="Wingdings" panose="05000000000000000000" pitchFamily="2" charset="2"/>
              <a:buNone/>
            </a:pPr>
            <a:r>
              <a:rPr lang="es-VE" dirty="0" smtClean="0"/>
              <a:t>Analizar las respuestas, buscando inconsistencias, falta de claridad, estabilidad de las respuestas</a:t>
            </a:r>
          </a:p>
          <a:p>
            <a:pPr>
              <a:buFont typeface="Wingdings" panose="05000000000000000000" pitchFamily="2" charset="2"/>
              <a:buNone/>
            </a:pPr>
            <a:r>
              <a:rPr lang="es-VE" dirty="0" smtClean="0"/>
              <a:t>Reformular el cuestionario</a:t>
            </a:r>
            <a:endParaRPr lang="es-ES" dirty="0" smtClean="0"/>
          </a:p>
        </p:txBody>
      </p:sp>
      <p:sp>
        <p:nvSpPr>
          <p:cNvPr id="2" name="Marcador de fecha 1"/>
          <p:cNvSpPr>
            <a:spLocks noGrp="1"/>
          </p:cNvSpPr>
          <p:nvPr>
            <p:ph type="dt" sz="half" idx="10"/>
          </p:nvPr>
        </p:nvSpPr>
        <p:spPr/>
        <p:txBody>
          <a:bodyPr/>
          <a:lstStyle/>
          <a:p>
            <a:pPr>
              <a:defRPr/>
            </a:pPr>
            <a:fld id="{F6252966-BE56-47B8-BEA5-0C94C3DB7738}"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56</a:t>
            </a:fld>
            <a:endParaRPr lang="es-ES"/>
          </a:p>
        </p:txBody>
      </p:sp>
    </p:spTree>
  </p:cSld>
  <p:clrMapOvr>
    <a:masterClrMapping/>
  </p:clrMapOvr>
  <p:transition>
    <p:wheel spokes="2"/>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827088" y="692150"/>
            <a:ext cx="7924800" cy="1143000"/>
          </a:xfrm>
        </p:spPr>
        <p:txBody>
          <a:bodyPr>
            <a:normAutofit fontScale="90000"/>
          </a:bodyPr>
          <a:lstStyle/>
          <a:p>
            <a:pPr algn="ctr">
              <a:defRPr/>
            </a:pPr>
            <a:r>
              <a:rPr lang="es-VE" dirty="0" smtClean="0">
                <a:solidFill>
                  <a:srgbClr val="FF00FF"/>
                </a:solidFill>
              </a:rPr>
              <a:t>Parte III</a:t>
            </a:r>
            <a:br>
              <a:rPr lang="es-VE" dirty="0" smtClean="0">
                <a:solidFill>
                  <a:srgbClr val="FF00FF"/>
                </a:solidFill>
              </a:rPr>
            </a:br>
            <a:r>
              <a:rPr lang="es-VE" dirty="0" smtClean="0">
                <a:solidFill>
                  <a:srgbClr val="009900"/>
                </a:solidFill>
              </a:rPr>
              <a:t>Por qué Calibrar bien los Instrumentos</a:t>
            </a:r>
            <a:endParaRPr lang="es-ES" dirty="0" smtClean="0">
              <a:solidFill>
                <a:srgbClr val="009900"/>
              </a:solidFill>
            </a:endParaRPr>
          </a:p>
        </p:txBody>
      </p:sp>
      <p:sp>
        <p:nvSpPr>
          <p:cNvPr id="52227" name="2 Marcador de contenido"/>
          <p:cNvSpPr>
            <a:spLocks noGrp="1"/>
          </p:cNvSpPr>
          <p:nvPr>
            <p:ph idx="1"/>
          </p:nvPr>
        </p:nvSpPr>
        <p:spPr>
          <a:xfrm>
            <a:off x="467545" y="2348880"/>
            <a:ext cx="8033496" cy="3724275"/>
          </a:xfrm>
        </p:spPr>
        <p:txBody>
          <a:bodyPr/>
          <a:lstStyle/>
          <a:p>
            <a:pPr algn="just"/>
            <a:r>
              <a:rPr lang="es-VE" dirty="0" smtClean="0"/>
              <a:t>Para tener una certeza a priori de las propiedades psicométricas del instrumento</a:t>
            </a:r>
          </a:p>
          <a:p>
            <a:pPr algn="just"/>
            <a:r>
              <a:rPr lang="es-VE" dirty="0" smtClean="0"/>
              <a:t>Para lograr obtener la mejor aproximación posible al conocimiento del objeto.</a:t>
            </a:r>
          </a:p>
          <a:p>
            <a:pPr algn="just"/>
            <a:r>
              <a:rPr lang="es-VE" dirty="0" smtClean="0"/>
              <a:t>Para cumplir con uno de los requerimientos del paradigma epistémico.</a:t>
            </a:r>
          </a:p>
          <a:p>
            <a:pPr algn="just"/>
            <a:r>
              <a:rPr lang="es-VE" dirty="0" smtClean="0"/>
              <a:t>Garantizar credibilidad de los resultados</a:t>
            </a:r>
            <a:endParaRPr lang="es-ES" dirty="0" smtClean="0"/>
          </a:p>
        </p:txBody>
      </p:sp>
      <p:sp>
        <p:nvSpPr>
          <p:cNvPr id="2" name="Marcador de fecha 1"/>
          <p:cNvSpPr>
            <a:spLocks noGrp="1"/>
          </p:cNvSpPr>
          <p:nvPr>
            <p:ph type="dt" sz="half" idx="10"/>
          </p:nvPr>
        </p:nvSpPr>
        <p:spPr/>
        <p:txBody>
          <a:bodyPr/>
          <a:lstStyle/>
          <a:p>
            <a:pPr>
              <a:defRPr/>
            </a:pPr>
            <a:fld id="{3E606EDB-4F70-4ABF-B650-CF38FE3BDBBF}"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57</a:t>
            </a:fld>
            <a:endParaRPr lang="es-ES"/>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wipe(down)">
                                      <p:cBhvr>
                                        <p:cTn id="7" dur="580">
                                          <p:stCondLst>
                                            <p:cond delay="0"/>
                                          </p:stCondLst>
                                        </p:cTn>
                                        <p:tgtEl>
                                          <p:spTgt spid="23554"/>
                                        </p:tgtEl>
                                      </p:cBhvr>
                                    </p:animEffect>
                                    <p:anim calcmode="lin" valueType="num">
                                      <p:cBhvr>
                                        <p:cTn id="8" dur="1822" tmFilter="0,0; 0.14,0.36; 0.43,0.73; 0.71,0.91; 1.0,1.0">
                                          <p:stCondLst>
                                            <p:cond delay="0"/>
                                          </p:stCondLst>
                                        </p:cTn>
                                        <p:tgtEl>
                                          <p:spTgt spid="2355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355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355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355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3554"/>
                                        </p:tgtEl>
                                        <p:attrNameLst>
                                          <p:attrName>ppt_y</p:attrName>
                                        </p:attrNameLst>
                                      </p:cBhvr>
                                      <p:tavLst>
                                        <p:tav tm="0" fmla="#ppt_y-sin(pi*$)/81">
                                          <p:val>
                                            <p:fltVal val="0"/>
                                          </p:val>
                                        </p:tav>
                                        <p:tav tm="100000">
                                          <p:val>
                                            <p:fltVal val="1"/>
                                          </p:val>
                                        </p:tav>
                                      </p:tavLst>
                                    </p:anim>
                                    <p:animScale>
                                      <p:cBhvr>
                                        <p:cTn id="13" dur="26">
                                          <p:stCondLst>
                                            <p:cond delay="650"/>
                                          </p:stCondLst>
                                        </p:cTn>
                                        <p:tgtEl>
                                          <p:spTgt spid="23554"/>
                                        </p:tgtEl>
                                      </p:cBhvr>
                                      <p:to x="100000" y="60000"/>
                                    </p:animScale>
                                    <p:animScale>
                                      <p:cBhvr>
                                        <p:cTn id="14" dur="166" decel="50000">
                                          <p:stCondLst>
                                            <p:cond delay="676"/>
                                          </p:stCondLst>
                                        </p:cTn>
                                        <p:tgtEl>
                                          <p:spTgt spid="23554"/>
                                        </p:tgtEl>
                                      </p:cBhvr>
                                      <p:to x="100000" y="100000"/>
                                    </p:animScale>
                                    <p:animScale>
                                      <p:cBhvr>
                                        <p:cTn id="15" dur="26">
                                          <p:stCondLst>
                                            <p:cond delay="1312"/>
                                          </p:stCondLst>
                                        </p:cTn>
                                        <p:tgtEl>
                                          <p:spTgt spid="23554"/>
                                        </p:tgtEl>
                                      </p:cBhvr>
                                      <p:to x="100000" y="80000"/>
                                    </p:animScale>
                                    <p:animScale>
                                      <p:cBhvr>
                                        <p:cTn id="16" dur="166" decel="50000">
                                          <p:stCondLst>
                                            <p:cond delay="1338"/>
                                          </p:stCondLst>
                                        </p:cTn>
                                        <p:tgtEl>
                                          <p:spTgt spid="23554"/>
                                        </p:tgtEl>
                                      </p:cBhvr>
                                      <p:to x="100000" y="100000"/>
                                    </p:animScale>
                                    <p:animScale>
                                      <p:cBhvr>
                                        <p:cTn id="17" dur="26">
                                          <p:stCondLst>
                                            <p:cond delay="1642"/>
                                          </p:stCondLst>
                                        </p:cTn>
                                        <p:tgtEl>
                                          <p:spTgt spid="23554"/>
                                        </p:tgtEl>
                                      </p:cBhvr>
                                      <p:to x="100000" y="90000"/>
                                    </p:animScale>
                                    <p:animScale>
                                      <p:cBhvr>
                                        <p:cTn id="18" dur="166" decel="50000">
                                          <p:stCondLst>
                                            <p:cond delay="1668"/>
                                          </p:stCondLst>
                                        </p:cTn>
                                        <p:tgtEl>
                                          <p:spTgt spid="23554"/>
                                        </p:tgtEl>
                                      </p:cBhvr>
                                      <p:to x="100000" y="100000"/>
                                    </p:animScale>
                                    <p:animScale>
                                      <p:cBhvr>
                                        <p:cTn id="19" dur="26">
                                          <p:stCondLst>
                                            <p:cond delay="1808"/>
                                          </p:stCondLst>
                                        </p:cTn>
                                        <p:tgtEl>
                                          <p:spTgt spid="23554"/>
                                        </p:tgtEl>
                                      </p:cBhvr>
                                      <p:to x="100000" y="95000"/>
                                    </p:animScale>
                                    <p:animScale>
                                      <p:cBhvr>
                                        <p:cTn id="20" dur="166" decel="50000">
                                          <p:stCondLst>
                                            <p:cond delay="1834"/>
                                          </p:stCondLst>
                                        </p:cTn>
                                        <p:tgtEl>
                                          <p:spTgt spid="2355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2 Marcador de contenido"/>
          <p:cNvSpPr>
            <a:spLocks noGrp="1"/>
          </p:cNvSpPr>
          <p:nvPr>
            <p:ph idx="1"/>
          </p:nvPr>
        </p:nvSpPr>
        <p:spPr>
          <a:xfrm>
            <a:off x="1162050" y="3133725"/>
            <a:ext cx="7981950" cy="3724275"/>
          </a:xfrm>
        </p:spPr>
        <p:txBody>
          <a:bodyPr/>
          <a:lstStyle/>
          <a:p>
            <a:endParaRPr lang="es-VE" smtClean="0"/>
          </a:p>
          <a:p>
            <a:endParaRPr lang="es-VE" smtClean="0"/>
          </a:p>
        </p:txBody>
      </p:sp>
      <p:sp>
        <p:nvSpPr>
          <p:cNvPr id="2" name="Marcador de fecha 1"/>
          <p:cNvSpPr>
            <a:spLocks noGrp="1"/>
          </p:cNvSpPr>
          <p:nvPr>
            <p:ph type="dt" sz="half" idx="10"/>
          </p:nvPr>
        </p:nvSpPr>
        <p:spPr/>
        <p:txBody>
          <a:bodyPr/>
          <a:lstStyle/>
          <a:p>
            <a:pPr>
              <a:defRPr/>
            </a:pPr>
            <a:fld id="{34C0809E-7D09-48FE-8374-DAEEFC06467C}"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58</a:t>
            </a:fld>
            <a:endParaRPr lang="es-ES"/>
          </a:p>
        </p:txBody>
      </p:sp>
      <p:pic>
        <p:nvPicPr>
          <p:cNvPr id="53251" name="3 Imagen" descr="evaluacionnew.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2492896"/>
            <a:ext cx="1952625"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Rectángulo"/>
          <p:cNvSpPr/>
          <p:nvPr/>
        </p:nvSpPr>
        <p:spPr>
          <a:xfrm>
            <a:off x="806326" y="1563425"/>
            <a:ext cx="8220845" cy="769441"/>
          </a:xfrm>
          <a:prstGeom prst="rect">
            <a:avLst/>
          </a:prstGeom>
        </p:spPr>
        <p:txBody>
          <a:bodyPr wrap="square">
            <a:spAutoFit/>
          </a:bodyPr>
          <a:lstStyle/>
          <a:p>
            <a:pPr algn="ctr">
              <a:buFont typeface="Wingdings" pitchFamily="2" charset="2"/>
              <a:buNone/>
              <a:defRPr/>
            </a:pPr>
            <a:r>
              <a:rPr lang="es-VE" sz="4400" b="1" dirty="0">
                <a:solidFill>
                  <a:schemeClr val="accent6">
                    <a:lumMod val="50000"/>
                  </a:schemeClr>
                </a:solidFill>
                <a:latin typeface="Arial" charset="0"/>
              </a:rPr>
              <a:t>Gracias, por su Atención…</a:t>
            </a:r>
            <a:endParaRPr lang="es-ES" sz="4400" b="1" dirty="0">
              <a:solidFill>
                <a:schemeClr val="accent6">
                  <a:lumMod val="50000"/>
                </a:schemeClr>
              </a:solidFill>
              <a:latin typeface="Arial"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a:xfrm>
            <a:off x="762000" y="762000"/>
            <a:ext cx="7924800" cy="938213"/>
          </a:xfrm>
        </p:spPr>
        <p:txBody>
          <a:bodyPr/>
          <a:lstStyle/>
          <a:p>
            <a:pPr algn="ctr" eaLnBrk="1" hangingPunct="1">
              <a:defRPr/>
            </a:pPr>
            <a:r>
              <a:rPr lang="es-ES" dirty="0" smtClean="0">
                <a:solidFill>
                  <a:schemeClr val="accent6">
                    <a:lumMod val="75000"/>
                  </a:schemeClr>
                </a:solidFill>
              </a:rPr>
              <a:t>Instrumento de Medición</a:t>
            </a:r>
          </a:p>
        </p:txBody>
      </p:sp>
      <p:sp>
        <p:nvSpPr>
          <p:cNvPr id="2" name="Marcador de fecha 1"/>
          <p:cNvSpPr>
            <a:spLocks noGrp="1"/>
          </p:cNvSpPr>
          <p:nvPr>
            <p:ph type="dt" sz="half" idx="10"/>
          </p:nvPr>
        </p:nvSpPr>
        <p:spPr/>
        <p:txBody>
          <a:bodyPr/>
          <a:lstStyle/>
          <a:p>
            <a:pPr>
              <a:defRPr/>
            </a:pPr>
            <a:fld id="{223810E4-AEF0-4E00-B79B-594243233B04}"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6</a:t>
            </a:fld>
            <a:endParaRPr lang="es-ES"/>
          </a:p>
        </p:txBody>
      </p:sp>
      <p:sp>
        <p:nvSpPr>
          <p:cNvPr id="8195" name="Text Box 4"/>
          <p:cNvSpPr txBox="1">
            <a:spLocks noChangeArrowheads="1"/>
          </p:cNvSpPr>
          <p:nvPr/>
        </p:nvSpPr>
        <p:spPr bwMode="auto">
          <a:xfrm>
            <a:off x="968375" y="2420888"/>
            <a:ext cx="72009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sz="2400" b="1" dirty="0"/>
              <a:t>Son procedimientos sistemáticos y estandarizados </a:t>
            </a:r>
          </a:p>
          <a:p>
            <a:pPr algn="just" eaLnBrk="1" hangingPunct="1">
              <a:spcBef>
                <a:spcPct val="50000"/>
              </a:spcBef>
            </a:pPr>
            <a:r>
              <a:rPr lang="es-ES" sz="2400" b="1" dirty="0"/>
              <a:t>Que permiten observar la conducta humana, </a:t>
            </a:r>
          </a:p>
          <a:p>
            <a:pPr algn="just" eaLnBrk="1" hangingPunct="1">
              <a:spcBef>
                <a:spcPct val="50000"/>
              </a:spcBef>
            </a:pPr>
            <a:r>
              <a:rPr lang="es-ES" sz="2400" b="1" dirty="0"/>
              <a:t>A fin de hacer inferencias </a:t>
            </a:r>
          </a:p>
          <a:p>
            <a:pPr algn="just" eaLnBrk="1" hangingPunct="1">
              <a:spcBef>
                <a:spcPct val="50000"/>
              </a:spcBef>
            </a:pPr>
            <a:r>
              <a:rPr lang="es-ES" sz="2400" b="1" dirty="0"/>
              <a:t>Sobre determinados constructos, rasgos, dimensiones o atributos” </a:t>
            </a:r>
          </a:p>
          <a:p>
            <a:pPr algn="r" eaLnBrk="1" hangingPunct="1">
              <a:spcBef>
                <a:spcPct val="50000"/>
              </a:spcBef>
            </a:pPr>
            <a:r>
              <a:rPr lang="es-ES" sz="2400" b="1" dirty="0"/>
              <a:t>(</a:t>
            </a:r>
            <a:r>
              <a:rPr lang="es-ES" sz="2400" b="1" dirty="0">
                <a:solidFill>
                  <a:srgbClr val="00B050"/>
                </a:solidFill>
              </a:rPr>
              <a:t>Ruiz, 2002</a:t>
            </a:r>
            <a:r>
              <a:rPr lang="es-ES" sz="2400" b="1" dirty="0"/>
              <a:t>)</a:t>
            </a: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4213" y="476250"/>
            <a:ext cx="7343775" cy="1143000"/>
          </a:xfrm>
        </p:spPr>
        <p:txBody>
          <a:bodyPr/>
          <a:lstStyle/>
          <a:p>
            <a:pPr algn="ctr">
              <a:defRPr/>
            </a:pPr>
            <a:r>
              <a:rPr lang="es-VE" dirty="0" smtClean="0">
                <a:solidFill>
                  <a:schemeClr val="accent6">
                    <a:lumMod val="75000"/>
                  </a:schemeClr>
                </a:solidFill>
              </a:rPr>
              <a:t>Instrumento de Medición (2)</a:t>
            </a:r>
            <a:endParaRPr lang="es-ES" dirty="0">
              <a:solidFill>
                <a:schemeClr val="accent6">
                  <a:lumMod val="75000"/>
                </a:schemeClr>
              </a:solidFill>
            </a:endParaRPr>
          </a:p>
        </p:txBody>
      </p:sp>
      <p:sp>
        <p:nvSpPr>
          <p:cNvPr id="3" name="Marcador de fecha 2"/>
          <p:cNvSpPr>
            <a:spLocks noGrp="1"/>
          </p:cNvSpPr>
          <p:nvPr>
            <p:ph type="dt" sz="half" idx="10"/>
          </p:nvPr>
        </p:nvSpPr>
        <p:spPr/>
        <p:txBody>
          <a:bodyPr/>
          <a:lstStyle/>
          <a:p>
            <a:pPr>
              <a:defRPr/>
            </a:pPr>
            <a:fld id="{6355AD92-5EFB-42BF-83FF-086B1E87F951}" type="datetime1">
              <a:rPr lang="es-ES" smtClean="0"/>
              <a:t>03/11/2014</a:t>
            </a:fld>
            <a:endParaRPr lang="es-ES"/>
          </a:p>
        </p:txBody>
      </p:sp>
      <p:sp>
        <p:nvSpPr>
          <p:cNvPr id="4" name="Marcador de pie de página 3"/>
          <p:cNvSpPr>
            <a:spLocks noGrp="1"/>
          </p:cNvSpPr>
          <p:nvPr>
            <p:ph type="ftr" sz="quarter" idx="11"/>
          </p:nvPr>
        </p:nvSpPr>
        <p:spPr/>
        <p:txBody>
          <a:bodyPr/>
          <a:lstStyle/>
          <a:p>
            <a:pPr>
              <a:defRPr/>
            </a:pPr>
            <a:r>
              <a:rPr lang="pt-BR" smtClean="0"/>
              <a:t>CPCC. Yónel Chocano Figueroa.   DOCENTE UNHEVAL</a:t>
            </a:r>
            <a:endParaRPr lang="es-ES"/>
          </a:p>
        </p:txBody>
      </p:sp>
      <p:sp>
        <p:nvSpPr>
          <p:cNvPr id="5" name="Marcador de número de diapositiva 4"/>
          <p:cNvSpPr>
            <a:spLocks noGrp="1"/>
          </p:cNvSpPr>
          <p:nvPr>
            <p:ph type="sldNum" sz="quarter" idx="12"/>
          </p:nvPr>
        </p:nvSpPr>
        <p:spPr/>
        <p:txBody>
          <a:bodyPr/>
          <a:lstStyle/>
          <a:p>
            <a:fld id="{A8A74DFE-3EB9-48C7-8AF1-06A8E80102D0}" type="slidenum">
              <a:rPr lang="es-ES" smtClean="0"/>
              <a:pPr/>
              <a:t>7</a:t>
            </a:fld>
            <a:endParaRPr lang="es-ES"/>
          </a:p>
        </p:txBody>
      </p:sp>
      <p:sp>
        <p:nvSpPr>
          <p:cNvPr id="9219" name="3 Rectángulo"/>
          <p:cNvSpPr>
            <a:spLocks noChangeArrowheads="1"/>
          </p:cNvSpPr>
          <p:nvPr/>
        </p:nvSpPr>
        <p:spPr bwMode="auto">
          <a:xfrm>
            <a:off x="684213" y="1930783"/>
            <a:ext cx="7885113" cy="435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sz="2800" b="1" dirty="0"/>
              <a:t>Los Instrumentos son aquellos objetos materiales </a:t>
            </a:r>
          </a:p>
          <a:p>
            <a:pPr algn="just" eaLnBrk="1" hangingPunct="1">
              <a:spcBef>
                <a:spcPct val="50000"/>
              </a:spcBef>
            </a:pPr>
            <a:r>
              <a:rPr lang="es-ES" sz="2800" b="1" dirty="0"/>
              <a:t>Que nos permiten adquirir y analizar datos </a:t>
            </a:r>
          </a:p>
          <a:p>
            <a:pPr algn="just" eaLnBrk="1" hangingPunct="1">
              <a:spcBef>
                <a:spcPct val="50000"/>
              </a:spcBef>
            </a:pPr>
            <a:r>
              <a:rPr lang="es-ES" sz="2800" b="1" dirty="0"/>
              <a:t>Mediante los cuales pueden ser comprobadas las hipótesis de la investigación (</a:t>
            </a:r>
            <a:r>
              <a:rPr lang="es-ES" sz="2800" b="1" dirty="0" err="1">
                <a:solidFill>
                  <a:srgbClr val="00B050"/>
                </a:solidFill>
              </a:rPr>
              <a:t>Best</a:t>
            </a:r>
            <a:r>
              <a:rPr lang="es-ES" sz="2800" b="1" dirty="0">
                <a:solidFill>
                  <a:srgbClr val="00B050"/>
                </a:solidFill>
              </a:rPr>
              <a:t>, 1973</a:t>
            </a:r>
            <a:r>
              <a:rPr lang="es-ES" sz="2800" b="1" dirty="0"/>
              <a:t>).</a:t>
            </a:r>
          </a:p>
          <a:p>
            <a:pPr algn="just" eaLnBrk="1" hangingPunct="1">
              <a:spcBef>
                <a:spcPct val="50000"/>
              </a:spcBef>
            </a:pPr>
            <a:endParaRPr lang="es-VE" b="1" dirty="0"/>
          </a:p>
          <a:p>
            <a:pPr algn="just" eaLnBrk="1" hangingPunct="1">
              <a:spcBef>
                <a:spcPct val="50000"/>
              </a:spcBef>
            </a:pPr>
            <a:endParaRPr lang="es-VE" b="1" dirty="0"/>
          </a:p>
          <a:p>
            <a:pPr algn="just" eaLnBrk="1" hangingPunct="1">
              <a:spcBef>
                <a:spcPct val="50000"/>
              </a:spcBef>
            </a:pPr>
            <a:endParaRPr lang="es-ES" b="1" dirty="0"/>
          </a:p>
        </p:txBody>
      </p:sp>
    </p:spTree>
  </p:cSld>
  <p:clrMapOvr>
    <a:masterClrMapping/>
  </p:clrMapOvr>
  <p:transition>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755650" y="476250"/>
            <a:ext cx="7924800" cy="1143000"/>
          </a:xfrm>
        </p:spPr>
        <p:txBody>
          <a:bodyPr/>
          <a:lstStyle/>
          <a:p>
            <a:pPr algn="ctr" eaLnBrk="1" hangingPunct="1">
              <a:defRPr/>
            </a:pPr>
            <a:r>
              <a:rPr lang="es-ES" dirty="0" smtClean="0">
                <a:solidFill>
                  <a:schemeClr val="accent6">
                    <a:lumMod val="75000"/>
                  </a:schemeClr>
                </a:solidFill>
              </a:rPr>
              <a:t>Tipos de Instrumentos</a:t>
            </a:r>
          </a:p>
        </p:txBody>
      </p:sp>
      <p:sp>
        <p:nvSpPr>
          <p:cNvPr id="2" name="Marcador de fecha 1"/>
          <p:cNvSpPr>
            <a:spLocks noGrp="1"/>
          </p:cNvSpPr>
          <p:nvPr>
            <p:ph type="dt" sz="half" idx="10"/>
          </p:nvPr>
        </p:nvSpPr>
        <p:spPr/>
        <p:txBody>
          <a:bodyPr/>
          <a:lstStyle/>
          <a:p>
            <a:pPr>
              <a:defRPr/>
            </a:pPr>
            <a:fld id="{C2E786FC-91ED-4673-ACAE-9E3CCCFB6E71}"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8</a:t>
            </a:fld>
            <a:endParaRPr lang="es-ES"/>
          </a:p>
        </p:txBody>
      </p:sp>
      <p:sp>
        <p:nvSpPr>
          <p:cNvPr id="10243" name="Text Box 4"/>
          <p:cNvSpPr txBox="1">
            <a:spLocks noChangeArrowheads="1"/>
          </p:cNvSpPr>
          <p:nvPr/>
        </p:nvSpPr>
        <p:spPr bwMode="auto">
          <a:xfrm>
            <a:off x="971600" y="1953434"/>
            <a:ext cx="792162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endParaRPr lang="es-VE" sz="3200" b="1" dirty="0">
              <a:solidFill>
                <a:srgbClr val="FF3300"/>
              </a:solidFill>
            </a:endParaRPr>
          </a:p>
          <a:p>
            <a:pPr algn="ctr" eaLnBrk="1" hangingPunct="1">
              <a:spcBef>
                <a:spcPct val="50000"/>
              </a:spcBef>
            </a:pPr>
            <a:r>
              <a:rPr lang="es-VE" sz="3200" b="1" dirty="0">
                <a:solidFill>
                  <a:srgbClr val="0046D2"/>
                </a:solidFill>
              </a:rPr>
              <a:t>Pruebas</a:t>
            </a:r>
          </a:p>
          <a:p>
            <a:pPr algn="ctr" eaLnBrk="1" hangingPunct="1">
              <a:spcBef>
                <a:spcPct val="50000"/>
              </a:spcBef>
            </a:pPr>
            <a:r>
              <a:rPr lang="es-VE" sz="3200" b="1" dirty="0">
                <a:solidFill>
                  <a:srgbClr val="0046D2"/>
                </a:solidFill>
              </a:rPr>
              <a:t>Escalas</a:t>
            </a:r>
          </a:p>
          <a:p>
            <a:pPr algn="ctr" eaLnBrk="1" hangingPunct="1">
              <a:spcBef>
                <a:spcPct val="50000"/>
              </a:spcBef>
            </a:pPr>
            <a:r>
              <a:rPr lang="es-VE" sz="3200" b="1" dirty="0">
                <a:solidFill>
                  <a:srgbClr val="0046D2"/>
                </a:solidFill>
              </a:rPr>
              <a:t>Cuestionarios</a:t>
            </a:r>
            <a:endParaRPr lang="es-ES" sz="3200" b="1" dirty="0">
              <a:solidFill>
                <a:srgbClr val="0046D2"/>
              </a:solidFill>
            </a:endParaRPr>
          </a:p>
        </p:txBody>
      </p:sp>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a:xfrm>
            <a:off x="684213" y="549275"/>
            <a:ext cx="7924800" cy="1143000"/>
          </a:xfrm>
        </p:spPr>
        <p:txBody>
          <a:bodyPr/>
          <a:lstStyle/>
          <a:p>
            <a:pPr algn="ctr" eaLnBrk="1" hangingPunct="1">
              <a:defRPr/>
            </a:pPr>
            <a:r>
              <a:rPr lang="es-ES" dirty="0" smtClean="0">
                <a:solidFill>
                  <a:schemeClr val="accent6">
                    <a:lumMod val="75000"/>
                  </a:schemeClr>
                </a:solidFill>
              </a:rPr>
              <a:t>   Medición y Realidad</a:t>
            </a:r>
          </a:p>
        </p:txBody>
      </p:sp>
      <p:sp>
        <p:nvSpPr>
          <p:cNvPr id="2" name="Marcador de fecha 1"/>
          <p:cNvSpPr>
            <a:spLocks noGrp="1"/>
          </p:cNvSpPr>
          <p:nvPr>
            <p:ph type="dt" sz="half" idx="10"/>
          </p:nvPr>
        </p:nvSpPr>
        <p:spPr/>
        <p:txBody>
          <a:bodyPr/>
          <a:lstStyle/>
          <a:p>
            <a:pPr>
              <a:defRPr/>
            </a:pPr>
            <a:fld id="{5C41E1BC-2CDD-4A4F-8C3A-A51007D2E1E6}" type="datetime1">
              <a:rPr lang="es-ES" smtClean="0"/>
              <a:t>03/11/2014</a:t>
            </a:fld>
            <a:endParaRPr lang="es-ES"/>
          </a:p>
        </p:txBody>
      </p:sp>
      <p:sp>
        <p:nvSpPr>
          <p:cNvPr id="3" name="Marcador de pie de página 2"/>
          <p:cNvSpPr>
            <a:spLocks noGrp="1"/>
          </p:cNvSpPr>
          <p:nvPr>
            <p:ph type="ftr" sz="quarter" idx="11"/>
          </p:nvPr>
        </p:nvSpPr>
        <p:spPr/>
        <p:txBody>
          <a:bodyPr/>
          <a:lstStyle/>
          <a:p>
            <a:pPr>
              <a:defRPr/>
            </a:pPr>
            <a:r>
              <a:rPr lang="pt-BR" smtClean="0"/>
              <a:t>CPCC. Yónel Chocano Figueroa.   DOCENTE UNHEVAL</a:t>
            </a:r>
            <a:endParaRPr lang="es-ES"/>
          </a:p>
        </p:txBody>
      </p:sp>
      <p:sp>
        <p:nvSpPr>
          <p:cNvPr id="4" name="Marcador de número de diapositiva 3"/>
          <p:cNvSpPr>
            <a:spLocks noGrp="1"/>
          </p:cNvSpPr>
          <p:nvPr>
            <p:ph type="sldNum" sz="quarter" idx="12"/>
          </p:nvPr>
        </p:nvSpPr>
        <p:spPr/>
        <p:txBody>
          <a:bodyPr/>
          <a:lstStyle/>
          <a:p>
            <a:fld id="{A8A74DFE-3EB9-48C7-8AF1-06A8E80102D0}" type="slidenum">
              <a:rPr lang="es-ES" smtClean="0"/>
              <a:pPr/>
              <a:t>9</a:t>
            </a:fld>
            <a:endParaRPr lang="es-ES"/>
          </a:p>
        </p:txBody>
      </p:sp>
      <p:sp>
        <p:nvSpPr>
          <p:cNvPr id="11267" name="Text Box 4"/>
          <p:cNvSpPr txBox="1">
            <a:spLocks noChangeArrowheads="1"/>
          </p:cNvSpPr>
          <p:nvPr/>
        </p:nvSpPr>
        <p:spPr bwMode="auto">
          <a:xfrm>
            <a:off x="835398" y="1923799"/>
            <a:ext cx="7129462" cy="286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sz="2800" b="1" dirty="0"/>
              <a:t>¿Qué es lo que realmente medimos: ¿los objetos? ¿sus características  o ¿sus indicadores?</a:t>
            </a:r>
          </a:p>
          <a:p>
            <a:pPr algn="just" eaLnBrk="1" hangingPunct="1">
              <a:spcBef>
                <a:spcPct val="50000"/>
              </a:spcBef>
            </a:pPr>
            <a:r>
              <a:rPr lang="es-ES" sz="2800" b="1" dirty="0"/>
              <a:t>¿Hasta dónde la medida es isomórfica con respecto al objeto que pretende medir? </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1474</TotalTime>
  <Words>2741</Words>
  <Application>Microsoft Office PowerPoint</Application>
  <PresentationFormat>Presentación en pantalla (4:3)</PresentationFormat>
  <Paragraphs>696</Paragraphs>
  <Slides>58</Slides>
  <Notes>4</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1</vt:i4>
      </vt:variant>
      <vt:variant>
        <vt:lpstr>Títulos de diapositiva</vt:lpstr>
      </vt:variant>
      <vt:variant>
        <vt:i4>58</vt:i4>
      </vt:variant>
    </vt:vector>
  </HeadingPairs>
  <TitlesOfParts>
    <vt:vector size="68" baseType="lpstr">
      <vt:lpstr>Arial</vt:lpstr>
      <vt:lpstr>Calibri</vt:lpstr>
      <vt:lpstr>Cambria</vt:lpstr>
      <vt:lpstr>Century Gothic</vt:lpstr>
      <vt:lpstr>Symbol</vt:lpstr>
      <vt:lpstr>Times New Roman</vt:lpstr>
      <vt:lpstr>Wingdings</vt:lpstr>
      <vt:lpstr>Wingdings 3</vt:lpstr>
      <vt:lpstr>Espiral</vt:lpstr>
      <vt:lpstr>Microsoft Editor de ecuaciones 3.0</vt:lpstr>
      <vt:lpstr>Presentación de PowerPoint</vt:lpstr>
      <vt:lpstr>Presentación de PowerPoint</vt:lpstr>
      <vt:lpstr>Parte I Introducción a la Teoría de Medición</vt:lpstr>
      <vt:lpstr>Cómo Surge el Conocimiento</vt:lpstr>
      <vt:lpstr>  Concepto de Medición</vt:lpstr>
      <vt:lpstr>Instrumento de Medición</vt:lpstr>
      <vt:lpstr>Instrumento de Medición (2)</vt:lpstr>
      <vt:lpstr>Tipos de Instrumentos</vt:lpstr>
      <vt:lpstr>   Medición y Realidad</vt:lpstr>
      <vt:lpstr>Niveles de Medición</vt:lpstr>
      <vt:lpstr>Elementos de la Teoría Clásica de Medición</vt:lpstr>
      <vt:lpstr>Parte II Cómo Construir un Instrumento de Medición</vt:lpstr>
      <vt:lpstr>Ejemplo de Construcción de una Prueba</vt:lpstr>
      <vt:lpstr>Matriz de Operacionalización (PAA)</vt:lpstr>
      <vt:lpstr>Tabla de Especificaciones</vt:lpstr>
      <vt:lpstr>Estudio Técnico de una Prueba</vt:lpstr>
      <vt:lpstr>Validez.- Se refiere al grado en que un instrumento realmente mide la variable que pretender medir. Grado en que un instrumento en verdad mide la variable que se busca medir. Hernández Sampieri (2010: 201)</vt:lpstr>
      <vt:lpstr>Métodos de Validez</vt:lpstr>
      <vt:lpstr>Validez de Contenido</vt:lpstr>
      <vt:lpstr>Método de Jueces Expertos</vt:lpstr>
      <vt:lpstr>Método de Jueces Expertos (2)</vt:lpstr>
      <vt:lpstr>Ejemplo de Planilla de Validación</vt:lpstr>
      <vt:lpstr>Validez Predictiva</vt:lpstr>
      <vt:lpstr>Validez Predictiva:  Procedimiento de Estimación</vt:lpstr>
      <vt:lpstr>Validez Predictiva:  Procedimiento de Estimación (2)</vt:lpstr>
      <vt:lpstr>Validez de Constructo</vt:lpstr>
      <vt:lpstr>El Método del Análisis Convergente</vt:lpstr>
      <vt:lpstr>El Método del Análisis Discriminante</vt:lpstr>
      <vt:lpstr>El Método del Análisis Factorial</vt:lpstr>
      <vt:lpstr>El Método del Análisis Factorial (2)</vt:lpstr>
      <vt:lpstr>Confiabilidad.- Se refiere al grado en que su aplicación repetida al mismo individuo u objeto produce resultados iguales. Grado en que un instrumento produce resultados consistentes y coherentes. Hernández Sampieri (2010: 200)</vt:lpstr>
      <vt:lpstr>La Confiabilidad según la Teoría Clásica de Medición</vt:lpstr>
      <vt:lpstr>Métodos de Confiabilidad</vt:lpstr>
      <vt:lpstr>Confiabilidad de Estabilidad</vt:lpstr>
      <vt:lpstr>Confiabilidad de Equivalencia</vt:lpstr>
      <vt:lpstr>Confiabilidad de Consistencia Interna</vt:lpstr>
      <vt:lpstr>Estimación de la Confiabilidad de Consistencia interna</vt:lpstr>
      <vt:lpstr>Procedimiento de Cálculo  Alpha de Cronbach</vt:lpstr>
      <vt:lpstr>Interpretación</vt:lpstr>
      <vt:lpstr>El Error Estándar de Medición</vt:lpstr>
      <vt:lpstr>Fórmula del Error Estándar</vt:lpstr>
      <vt:lpstr>Interpretación del EEM</vt:lpstr>
      <vt:lpstr>Apéndice EL COEFICIENTE  ALFA DE CRONBACH</vt:lpstr>
      <vt:lpstr>DEFINICION</vt:lpstr>
      <vt:lpstr>DEFINICION</vt:lpstr>
      <vt:lpstr>Su fórmula estadística es la siguiente: </vt:lpstr>
      <vt:lpstr>Ejemplo 1</vt:lpstr>
      <vt:lpstr>Presentación de PowerPoint</vt:lpstr>
      <vt:lpstr>CONFIABILIDAD </vt:lpstr>
      <vt:lpstr>Presentación de PowerPoint</vt:lpstr>
      <vt:lpstr>Cuestionario: Definición</vt:lpstr>
      <vt:lpstr>Tipos de Cuestionarios</vt:lpstr>
      <vt:lpstr>Construcción de Cuestionarios: Reflexiones Previas</vt:lpstr>
      <vt:lpstr>Planificación de un Cuestionario</vt:lpstr>
      <vt:lpstr>Elaboración del Cuestionario</vt:lpstr>
      <vt:lpstr>Estudio Piloto de un Cuestionario</vt:lpstr>
      <vt:lpstr>Parte III Por qué Calibrar bien los Instrumentos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Instrumentos de Medición</dc:title>
  <dc:creator>YONEL CHOCANO</dc:creator>
  <cp:lastModifiedBy>Yónel Chocano Figueroa</cp:lastModifiedBy>
  <cp:revision>46</cp:revision>
  <dcterms:created xsi:type="dcterms:W3CDTF">2007-10-10T01:50:20Z</dcterms:created>
  <dcterms:modified xsi:type="dcterms:W3CDTF">2014-11-04T04:20:49Z</dcterms:modified>
</cp:coreProperties>
</file>