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1" r:id="rId9"/>
    <p:sldId id="26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 varScale="1">
        <p:scale>
          <a:sx n="46" d="100"/>
          <a:sy n="46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B8307-D94F-4CDB-B3D9-3A30C6ABD960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8D3AC-6949-4B0F-AB78-F766827141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8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8D3AC-6949-4B0F-AB78-F766827141D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13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0448D22-22F9-4C12-9FB0-7259776905B4}" type="datetime1">
              <a:rPr lang="es-ES" smtClean="0"/>
              <a:t>16/04/2015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‹Nº›</a:t>
            </a:fld>
            <a:endParaRPr lang="es-E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632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8AD2-7799-4DF3-8EDC-8D9883B6BD83}" type="datetime1">
              <a:rPr lang="es-ES" smtClean="0"/>
              <a:t>16/04/2015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52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613-A41C-4A19-974E-5DAE2F5AFFBB}" type="datetime1">
              <a:rPr lang="es-ES" smtClean="0"/>
              <a:t>16/04/2015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86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9749-9C5E-4F73-96FF-A94D40677644}" type="datetime1">
              <a:rPr lang="es-ES" smtClean="0"/>
              <a:t>16/04/2015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421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B22B-C20D-4EF6-9E23-DA478F2B7F33}" type="datetime1">
              <a:rPr lang="es-ES" smtClean="0"/>
              <a:t>16/04/2015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931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9056-67AA-43BD-B36B-6F30BA999912}" type="datetime1">
              <a:rPr lang="es-ES" smtClean="0"/>
              <a:t>16/04/2015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26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97CF-F06B-418E-A2E9-12460C566146}" type="datetime1">
              <a:rPr lang="es-ES" smtClean="0"/>
              <a:t>16/04/2015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90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34B6-046C-43F6-9B8D-699E05E209AE}" type="datetime1">
              <a:rPr lang="es-ES" smtClean="0"/>
              <a:t>16/04/2015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85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80CB-69D6-473E-B27D-E361CC085D15}" type="datetime1">
              <a:rPr lang="es-ES" smtClean="0"/>
              <a:t>16/04/2015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77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1009-9E8B-4FAD-877C-037D1308D654}" type="datetime1">
              <a:rPr lang="es-ES" smtClean="0"/>
              <a:t>16/04/2015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39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AABA-2119-4B05-BC85-1F663D1ADAF4}" type="datetime1">
              <a:rPr lang="es-ES" smtClean="0"/>
              <a:t>16/04/2015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55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B282EC-F119-4708-AE59-5C92BF2BF876}" type="datetime1">
              <a:rPr lang="es-ES" smtClean="0"/>
              <a:t>16/04/2015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F52DC99-A33D-43BC-926F-9AC759BB2523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930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proceso de la investigación cuantitativa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CPCC. </a:t>
            </a:r>
            <a:r>
              <a:rPr lang="es-ES" dirty="0" err="1" smtClean="0"/>
              <a:t>Yónel</a:t>
            </a:r>
            <a:r>
              <a:rPr lang="es-ES" dirty="0" smtClean="0"/>
              <a:t> Chocano Figueroa.</a:t>
            </a:r>
          </a:p>
          <a:p>
            <a:r>
              <a:rPr lang="es-ES" dirty="0" smtClean="0"/>
              <a:t>DOCENTE UNHEVAL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4801938" y="1294511"/>
            <a:ext cx="26746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 smtClean="0"/>
              <a:t>SEMINARIO DE TESIS I</a:t>
            </a:r>
            <a:endParaRPr lang="es-ES" sz="4000" dirty="0" smtClean="0"/>
          </a:p>
          <a:p>
            <a:pPr algn="ctr"/>
            <a:r>
              <a:rPr lang="es-ES" sz="2800" dirty="0" smtClean="0">
                <a:solidFill>
                  <a:srgbClr val="FF0000"/>
                </a:solidFill>
              </a:rPr>
              <a:t>2015-I </a:t>
            </a:r>
            <a:endParaRPr lang="es-E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59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690872" cy="1737360"/>
          </a:xfrm>
        </p:spPr>
        <p:txBody>
          <a:bodyPr/>
          <a:lstStyle/>
          <a:p>
            <a:r>
              <a:rPr lang="es-ES" b="1" i="1" u="sng" dirty="0" err="1">
                <a:solidFill>
                  <a:srgbClr val="0070C0"/>
                </a:solidFill>
                <a:latin typeface="Monotype Corsiva" panose="03010101010201010101" pitchFamily="66" charset="0"/>
              </a:rPr>
              <a:t>Kerlinger</a:t>
            </a:r>
            <a:r>
              <a:rPr lang="es-ES" b="1" i="1" u="sng" dirty="0">
                <a:solidFill>
                  <a:srgbClr val="0070C0"/>
                </a:solidFill>
                <a:latin typeface="Monotype Corsiva" panose="03010101010201010101" pitchFamily="66" charset="0"/>
              </a:rPr>
              <a:t> - Lee</a:t>
            </a:r>
            <a:r>
              <a:rPr lang="es-ES" b="1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b="1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afirma:</a:t>
            </a:r>
            <a:endParaRPr lang="es-ES" b="1" i="1" u="sng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237" y="887506"/>
            <a:ext cx="2644467" cy="2363892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es-ES_tradnl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diseño es un plan, un proyecto para conceptualizar la estructura de las relaciones entre las variables de un estudio de investigación</a:t>
            </a:r>
            <a:r>
              <a:rPr lang="es-ES_tradnl" dirty="0">
                <a:solidFill>
                  <a:srgbClr val="FFFF00"/>
                </a:solidFill>
              </a:rPr>
              <a:t>.</a:t>
            </a:r>
            <a:br>
              <a:rPr lang="es-ES_tradnl" dirty="0">
                <a:solidFill>
                  <a:srgbClr val="FFFF00"/>
                </a:solidFill>
              </a:rPr>
            </a:br>
            <a:endParaRPr lang="es-ES_tradnl" dirty="0" smtClean="0">
              <a:solidFill>
                <a:srgbClr val="FFFF00"/>
              </a:solidFill>
            </a:endParaRPr>
          </a:p>
          <a:p>
            <a:pPr algn="just"/>
            <a:r>
              <a:rPr lang="es-ES_tradnl" dirty="0" smtClean="0">
                <a:solidFill>
                  <a:srgbClr val="00B050"/>
                </a:solidFill>
              </a:rPr>
              <a:t>Un </a:t>
            </a:r>
            <a:r>
              <a:rPr lang="es-ES_tradnl" dirty="0">
                <a:solidFill>
                  <a:srgbClr val="00B050"/>
                </a:solidFill>
              </a:rPr>
              <a:t>diseño, </a:t>
            </a:r>
            <a:r>
              <a:rPr lang="es-ES_tradnl" u="sng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</a:rPr>
              <a:t>constituye el armazón de la investigación</a:t>
            </a:r>
            <a:r>
              <a:rPr lang="es-ES_tradnl" dirty="0">
                <a:solidFill>
                  <a:srgbClr val="00B050"/>
                </a:solidFill>
              </a:rPr>
              <a:t>, el cual se recubre con las variables y las relaciones de la misma.</a:t>
            </a:r>
            <a:br>
              <a:rPr lang="es-ES_tradnl" dirty="0">
                <a:solidFill>
                  <a:srgbClr val="00B050"/>
                </a:solidFill>
              </a:rPr>
            </a:b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516964" y="4300018"/>
            <a:ext cx="4370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u="sng" dirty="0" smtClean="0">
                <a:solidFill>
                  <a:srgbClr val="66FFFF"/>
                </a:solidFill>
                <a:uFill>
                  <a:solidFill>
                    <a:srgbClr val="FF0000"/>
                  </a:solidFill>
                </a:uFill>
                <a:latin typeface="Arial Narrow" panose="020B0606020202030204" pitchFamily="34" charset="0"/>
              </a:rPr>
              <a:t>Si </a:t>
            </a:r>
            <a:r>
              <a:rPr lang="es-ES_tradnl" u="sng" dirty="0">
                <a:solidFill>
                  <a:srgbClr val="66FFFF"/>
                </a:solidFill>
                <a:uFill>
                  <a:solidFill>
                    <a:srgbClr val="FF0000"/>
                  </a:solidFill>
                </a:uFill>
                <a:latin typeface="Arial Narrow" panose="020B0606020202030204" pitchFamily="34" charset="0"/>
              </a:rPr>
              <a:t>queremos resolver un problema, en general debemos conocerlo. Se puede decir que parte de la solución estriba en conocer lo que se trata de </a:t>
            </a:r>
            <a:r>
              <a:rPr lang="es-ES_tradnl" u="sng" dirty="0" smtClean="0">
                <a:solidFill>
                  <a:srgbClr val="66FFFF"/>
                </a:solidFill>
                <a:uFill>
                  <a:solidFill>
                    <a:srgbClr val="FF0000"/>
                  </a:solidFill>
                </a:uFill>
                <a:latin typeface="Arial Narrow" panose="020B0606020202030204" pitchFamily="34" charset="0"/>
              </a:rPr>
              <a:t>hacer.</a:t>
            </a:r>
            <a:endParaRPr lang="es-ES" dirty="0">
              <a:solidFill>
                <a:srgbClr val="66FFFF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E8F7-0323-488B-84CF-AD164514F01B}" type="datetime1">
              <a:rPr lang="es-ES" smtClean="0"/>
              <a:t>16/04/2015</a:t>
            </a:fld>
            <a:endParaRPr lang="es-ES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24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PLANTEAMIENTO DEL PROBLEMA cuantitativo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2501153"/>
          </a:xfrm>
        </p:spPr>
        <p:txBody>
          <a:bodyPr/>
          <a:lstStyle/>
          <a:p>
            <a:r>
              <a:rPr lang="es-ES" dirty="0" smtClean="0"/>
              <a:t>Paso 2: </a:t>
            </a:r>
            <a:r>
              <a:rPr lang="es-ES" dirty="0" smtClean="0">
                <a:solidFill>
                  <a:srgbClr val="FFC000"/>
                </a:solidFill>
              </a:rPr>
              <a:t>Planteamiento del problema de investigación</a:t>
            </a:r>
            <a:endParaRPr lang="es-ES" dirty="0">
              <a:solidFill>
                <a:srgbClr val="FFC000"/>
              </a:solidFill>
            </a:endParaRP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685116" y="2876003"/>
            <a:ext cx="5680911" cy="1421676"/>
            <a:chOff x="1703" y="1133"/>
            <a:chExt cx="3532" cy="792"/>
          </a:xfrm>
        </p:grpSpPr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1879" y="1256"/>
              <a:ext cx="3356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lnSpc>
                  <a:spcPct val="90000"/>
                </a:lnSpc>
                <a:buFont typeface="+mj-lt"/>
                <a:buAutoNum type="arabicPeriod"/>
              </a:pPr>
              <a:r>
                <a:rPr lang="es-ES_tradnl" sz="1600" dirty="0" smtClean="0"/>
                <a:t>Establecer los objetivos de investigación</a:t>
              </a:r>
            </a:p>
            <a:p>
              <a:pPr marL="342900" indent="-342900" algn="just">
                <a:lnSpc>
                  <a:spcPct val="90000"/>
                </a:lnSpc>
                <a:buFont typeface="+mj-lt"/>
                <a:buAutoNum type="arabicPeriod"/>
              </a:pPr>
              <a:r>
                <a:rPr lang="es-ES_tradnl" sz="1600" dirty="0" smtClean="0"/>
                <a:t>Desarrollar las preguntas de investigación</a:t>
              </a:r>
            </a:p>
            <a:p>
              <a:pPr marL="342900" indent="-342900" algn="just">
                <a:lnSpc>
                  <a:spcPct val="90000"/>
                </a:lnSpc>
                <a:buFont typeface="+mj-lt"/>
                <a:buAutoNum type="arabicPeriod"/>
              </a:pPr>
              <a:r>
                <a:rPr lang="es-ES_tradnl" sz="1600" dirty="0" smtClean="0"/>
                <a:t>Justificar la investigación y analizar su viabilidad</a:t>
              </a:r>
            </a:p>
            <a:p>
              <a:pPr marL="342900" indent="-342900" algn="just">
                <a:lnSpc>
                  <a:spcPct val="90000"/>
                </a:lnSpc>
                <a:buFont typeface="+mj-lt"/>
                <a:buAutoNum type="arabicPeriod"/>
              </a:pPr>
              <a:r>
                <a:rPr lang="es-ES_tradnl" sz="1600" dirty="0" smtClean="0"/>
                <a:t>Evaluar las deficiencias en el conocimiento del problema</a:t>
              </a:r>
            </a:p>
            <a:p>
              <a:pPr algn="just">
                <a:lnSpc>
                  <a:spcPct val="90000"/>
                </a:lnSpc>
              </a:pPr>
              <a:endParaRPr lang="es-ES_tradnl" sz="1600" dirty="0" smtClean="0"/>
            </a:p>
          </p:txBody>
        </p:sp>
        <p:sp>
          <p:nvSpPr>
            <p:cNvPr id="6" name="AutoShape 22"/>
            <p:cNvSpPr>
              <a:spLocks/>
            </p:cNvSpPr>
            <p:nvPr/>
          </p:nvSpPr>
          <p:spPr bwMode="auto">
            <a:xfrm>
              <a:off x="1703" y="1133"/>
              <a:ext cx="176" cy="792"/>
            </a:xfrm>
            <a:prstGeom prst="leftBrace">
              <a:avLst>
                <a:gd name="adj1" fmla="val 1095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20AF-CF79-4B50-9C91-99AF9D316858}" type="datetime1">
              <a:rPr lang="es-ES" smtClean="0"/>
              <a:t>16/04/2015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980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Planteamiento del </a:t>
            </a:r>
            <a:r>
              <a:rPr lang="es-ES" dirty="0" smtClean="0"/>
              <a:t>problema cuantitativo</a:t>
            </a:r>
            <a:endParaRPr lang="es-ES" dirty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65309" y="2464107"/>
            <a:ext cx="2834277" cy="1421675"/>
            <a:chOff x="804" y="1099"/>
            <a:chExt cx="3781" cy="792"/>
          </a:xfrm>
        </p:grpSpPr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1229" y="1099"/>
              <a:ext cx="3356" cy="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90000"/>
                </a:lnSpc>
              </a:pPr>
              <a:r>
                <a:rPr lang="es-ES_tradnl" sz="1600" dirty="0" smtClean="0">
                  <a:solidFill>
                    <a:srgbClr val="FFC000"/>
                  </a:solidFill>
                </a:rPr>
                <a:t>Cuyos criterios son:</a:t>
              </a:r>
            </a:p>
            <a:p>
              <a:pPr marL="342900" indent="-342900" algn="just">
                <a:lnSpc>
                  <a:spcPct val="90000"/>
                </a:lnSpc>
                <a:buFont typeface="+mj-lt"/>
                <a:buAutoNum type="arabicPeriod"/>
              </a:pPr>
              <a:r>
                <a:rPr lang="es-ES_tradnl" sz="1600" dirty="0" smtClean="0"/>
                <a:t>Delimitar el problema</a:t>
              </a:r>
            </a:p>
            <a:p>
              <a:pPr marL="342900" indent="-342900" algn="just">
                <a:lnSpc>
                  <a:spcPct val="90000"/>
                </a:lnSpc>
                <a:buFont typeface="+mj-lt"/>
                <a:buAutoNum type="arabicPeriod"/>
              </a:pPr>
              <a:r>
                <a:rPr lang="es-ES_tradnl" sz="1600" dirty="0" smtClean="0"/>
                <a:t>Relación entre variables</a:t>
              </a:r>
            </a:p>
            <a:p>
              <a:pPr marL="342900" indent="-342900" algn="just">
                <a:lnSpc>
                  <a:spcPct val="90000"/>
                </a:lnSpc>
                <a:buFont typeface="+mj-lt"/>
                <a:buAutoNum type="arabicPeriod"/>
              </a:pPr>
              <a:r>
                <a:rPr lang="es-ES_tradnl" sz="1600" dirty="0" smtClean="0"/>
                <a:t>Formular como pregunta</a:t>
              </a:r>
            </a:p>
            <a:p>
              <a:pPr marL="342900" indent="-342900" algn="just">
                <a:lnSpc>
                  <a:spcPct val="90000"/>
                </a:lnSpc>
                <a:buFont typeface="+mj-lt"/>
                <a:buAutoNum type="arabicPeriod"/>
              </a:pPr>
              <a:r>
                <a:rPr lang="es-ES_tradnl" sz="1600" dirty="0" smtClean="0"/>
                <a:t>Tratar un problema medible u observable</a:t>
              </a:r>
            </a:p>
          </p:txBody>
        </p:sp>
        <p:sp>
          <p:nvSpPr>
            <p:cNvPr id="5" name="AutoShape 22"/>
            <p:cNvSpPr>
              <a:spLocks/>
            </p:cNvSpPr>
            <p:nvPr/>
          </p:nvSpPr>
          <p:spPr bwMode="auto">
            <a:xfrm>
              <a:off x="804" y="1099"/>
              <a:ext cx="176" cy="792"/>
            </a:xfrm>
            <a:prstGeom prst="leftBrace">
              <a:avLst>
                <a:gd name="adj1" fmla="val 1095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377358" y="2601265"/>
            <a:ext cx="3583301" cy="3859352"/>
            <a:chOff x="1703" y="1116"/>
            <a:chExt cx="3507" cy="2150"/>
          </a:xfrm>
        </p:grpSpPr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854" y="1116"/>
              <a:ext cx="3356" cy="2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90000"/>
                </a:lnSpc>
              </a:pPr>
              <a:r>
                <a:rPr lang="es-ES_tradnl" sz="1600" dirty="0" smtClean="0">
                  <a:solidFill>
                    <a:srgbClr val="FFC000"/>
                  </a:solidFill>
                </a:rPr>
                <a:t>Y sus elementos son:</a:t>
              </a:r>
            </a:p>
            <a:p>
              <a:pPr marL="342900" indent="-342900" algn="just">
                <a:lnSpc>
                  <a:spcPct val="90000"/>
                </a:lnSpc>
                <a:buFont typeface="+mj-lt"/>
                <a:buAutoNum type="arabicPeriod"/>
              </a:pPr>
              <a:r>
                <a:rPr lang="es-ES_tradnl" sz="1600" dirty="0" smtClean="0"/>
                <a:t>Objetivos: </a:t>
              </a:r>
              <a:r>
                <a:rPr lang="es-ES_tradnl" sz="1600" dirty="0" smtClean="0">
                  <a:solidFill>
                    <a:srgbClr val="00B050"/>
                  </a:solidFill>
                </a:rPr>
                <a:t>que son las guías del estudio</a:t>
              </a:r>
              <a:r>
                <a:rPr lang="es-ES_tradnl" sz="1600" dirty="0" smtClean="0"/>
                <a:t>.</a:t>
              </a:r>
            </a:p>
            <a:p>
              <a:pPr marL="342900" indent="-342900" algn="just">
                <a:lnSpc>
                  <a:spcPct val="90000"/>
                </a:lnSpc>
                <a:buFont typeface="+mj-lt"/>
                <a:buAutoNum type="arabicPeriod"/>
              </a:pPr>
              <a:r>
                <a:rPr lang="es-ES_tradnl" sz="1600" dirty="0" smtClean="0"/>
                <a:t>Preguntas de investigación: que deben ser claras y son </a:t>
              </a:r>
              <a:r>
                <a:rPr lang="es-ES_tradnl" sz="1600" dirty="0" smtClean="0">
                  <a:solidFill>
                    <a:srgbClr val="00B050"/>
                  </a:solidFill>
                </a:rPr>
                <a:t>el qué del estudio</a:t>
              </a:r>
              <a:r>
                <a:rPr lang="es-ES_tradnl" sz="1600" dirty="0" smtClean="0"/>
                <a:t>.</a:t>
              </a:r>
            </a:p>
            <a:p>
              <a:pPr marL="342900" indent="-342900" algn="just">
                <a:lnSpc>
                  <a:spcPct val="90000"/>
                </a:lnSpc>
                <a:buFont typeface="+mj-lt"/>
                <a:buAutoNum type="arabicPeriod"/>
              </a:pPr>
              <a:r>
                <a:rPr lang="es-ES_tradnl" sz="1600" dirty="0" smtClean="0"/>
                <a:t>Justificación del estudio: que es </a:t>
              </a:r>
              <a:r>
                <a:rPr lang="es-ES_tradnl" sz="1600" dirty="0" smtClean="0">
                  <a:solidFill>
                    <a:srgbClr val="00B050"/>
                  </a:solidFill>
                </a:rPr>
                <a:t>el porqué </a:t>
              </a:r>
              <a:r>
                <a:rPr lang="es-ES_tradnl" sz="1600" dirty="0" smtClean="0"/>
                <a:t>y el </a:t>
              </a:r>
              <a:r>
                <a:rPr lang="es-ES_tradnl" sz="1600" dirty="0" smtClean="0">
                  <a:solidFill>
                    <a:srgbClr val="00B050"/>
                  </a:solidFill>
                </a:rPr>
                <a:t>para qué del estudio</a:t>
              </a:r>
              <a:r>
                <a:rPr lang="es-ES_tradnl" sz="1600" dirty="0" smtClean="0"/>
                <a:t>.</a:t>
              </a:r>
            </a:p>
            <a:p>
              <a:pPr marL="342900" indent="-342900" algn="just">
                <a:lnSpc>
                  <a:spcPct val="90000"/>
                </a:lnSpc>
                <a:buFont typeface="+mj-lt"/>
                <a:buAutoNum type="arabicPeriod"/>
              </a:pPr>
              <a:r>
                <a:rPr lang="es-ES_tradnl" sz="1600" dirty="0" smtClean="0"/>
                <a:t>Viabilidad del estudio que implica:</a:t>
              </a:r>
            </a:p>
            <a:p>
              <a:pPr marL="742950" lvl="1" indent="-285750" algn="just">
                <a:lnSpc>
                  <a:spcPct val="90000"/>
                </a:lnSpc>
                <a:buFont typeface="Wingdings" panose="05000000000000000000" pitchFamily="2" charset="2"/>
                <a:buChar char="§"/>
              </a:pPr>
              <a:r>
                <a:rPr lang="es-ES_tradnl" sz="1600" dirty="0" smtClean="0"/>
                <a:t>Disponibilidad de recursos.</a:t>
              </a:r>
            </a:p>
            <a:p>
              <a:pPr marL="742950" lvl="1" indent="-285750" algn="just">
                <a:lnSpc>
                  <a:spcPct val="90000"/>
                </a:lnSpc>
                <a:buFont typeface="Wingdings" panose="05000000000000000000" pitchFamily="2" charset="2"/>
                <a:buChar char="§"/>
              </a:pPr>
              <a:r>
                <a:rPr lang="es-ES_tradnl" sz="1600" dirty="0" smtClean="0"/>
                <a:t>Alcances del estudio.</a:t>
              </a:r>
            </a:p>
            <a:p>
              <a:pPr marL="742950" lvl="1" indent="-285750" algn="just">
                <a:lnSpc>
                  <a:spcPct val="90000"/>
                </a:lnSpc>
                <a:buFont typeface="Wingdings" panose="05000000000000000000" pitchFamily="2" charset="2"/>
                <a:buChar char="§"/>
              </a:pPr>
              <a:r>
                <a:rPr lang="es-ES_tradnl" sz="1600" dirty="0" smtClean="0"/>
                <a:t>Consecuencias del estudio.</a:t>
              </a:r>
            </a:p>
            <a:p>
              <a:pPr marL="342900" indent="-342900" algn="just">
                <a:lnSpc>
                  <a:spcPct val="90000"/>
                </a:lnSpc>
                <a:buFont typeface="+mj-lt"/>
                <a:buAutoNum type="arabicPeriod"/>
              </a:pPr>
              <a:r>
                <a:rPr lang="es-ES_tradnl" sz="1600" dirty="0" smtClean="0"/>
                <a:t>Deficiencias en el conocimiento del problema que orienta al estudio:</a:t>
              </a:r>
            </a:p>
            <a:p>
              <a:pPr marL="742950" lvl="1" indent="-285750" algn="just">
                <a:lnSpc>
                  <a:spcPct val="90000"/>
                </a:lnSpc>
                <a:buFont typeface="Arial" panose="020B0604020202020204" pitchFamily="34" charset="0"/>
                <a:buChar char="•"/>
              </a:pPr>
              <a:r>
                <a:rPr lang="es-ES_tradnl" sz="1600" dirty="0" smtClean="0"/>
                <a:t>Estado del conocimiento.</a:t>
              </a:r>
            </a:p>
            <a:p>
              <a:pPr marL="742950" lvl="1" indent="-285750" algn="just">
                <a:lnSpc>
                  <a:spcPct val="90000"/>
                </a:lnSpc>
                <a:buFont typeface="Arial" panose="020B0604020202020204" pitchFamily="34" charset="0"/>
                <a:buChar char="•"/>
              </a:pPr>
              <a:r>
                <a:rPr lang="es-ES_tradnl" sz="1600" dirty="0" smtClean="0"/>
                <a:t>Nuevas perspectivas a estudiar.</a:t>
              </a:r>
            </a:p>
          </p:txBody>
        </p:sp>
        <p:sp>
          <p:nvSpPr>
            <p:cNvPr id="8" name="AutoShape 22"/>
            <p:cNvSpPr>
              <a:spLocks/>
            </p:cNvSpPr>
            <p:nvPr/>
          </p:nvSpPr>
          <p:spPr bwMode="auto">
            <a:xfrm>
              <a:off x="1703" y="1133"/>
              <a:ext cx="176" cy="792"/>
            </a:xfrm>
            <a:prstGeom prst="leftBrace">
              <a:avLst>
                <a:gd name="adj1" fmla="val 1095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8464567" y="2889341"/>
            <a:ext cx="2978880" cy="1421676"/>
            <a:chOff x="1703" y="1133"/>
            <a:chExt cx="3742" cy="792"/>
          </a:xfrm>
        </p:grpSpPr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089" y="1441"/>
              <a:ext cx="3356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90000"/>
                </a:lnSpc>
              </a:pPr>
              <a:r>
                <a:rPr lang="es-ES_tradnl" sz="1600" dirty="0" smtClean="0">
                  <a:solidFill>
                    <a:srgbClr val="FFC000"/>
                  </a:solidFill>
                </a:rPr>
                <a:t>Implica afinar ideas.</a:t>
              </a:r>
            </a:p>
          </p:txBody>
        </p:sp>
        <p:sp>
          <p:nvSpPr>
            <p:cNvPr id="11" name="AutoShape 22"/>
            <p:cNvSpPr>
              <a:spLocks/>
            </p:cNvSpPr>
            <p:nvPr/>
          </p:nvSpPr>
          <p:spPr bwMode="auto">
            <a:xfrm>
              <a:off x="1703" y="1133"/>
              <a:ext cx="176" cy="792"/>
            </a:xfrm>
            <a:prstGeom prst="leftBrace">
              <a:avLst>
                <a:gd name="adj1" fmla="val 1095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s-ES"/>
            </a:p>
          </p:txBody>
        </p:sp>
      </p:grpSp>
      <p:cxnSp>
        <p:nvCxnSpPr>
          <p:cNvPr id="13" name="Conector recto de flecha 12"/>
          <p:cNvCxnSpPr/>
          <p:nvPr/>
        </p:nvCxnSpPr>
        <p:spPr>
          <a:xfrm flipH="1">
            <a:off x="1675012" y="1519518"/>
            <a:ext cx="3246612" cy="8337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7034987" y="1549707"/>
            <a:ext cx="2593107" cy="10515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6053681" y="1519518"/>
            <a:ext cx="0" cy="9445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Marcador de fech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2853-792D-4C9E-90BB-744D7724ABCB}" type="datetime1">
              <a:rPr lang="es-ES" smtClean="0"/>
              <a:t>16/04/2015</a:t>
            </a:fld>
            <a:endParaRPr lang="es-ES"/>
          </a:p>
        </p:txBody>
      </p:sp>
      <p:sp>
        <p:nvSpPr>
          <p:cNvPr id="14" name="Marcador de pie de pá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84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9965" y="4679576"/>
            <a:ext cx="7839635" cy="1743601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Criterios para evaluar la importancia potencial de una investigación 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investigación llega a ser conveniente por diversos motivos:</a:t>
            </a:r>
            <a:endParaRPr lang="es-E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B5FB-BFA8-40D2-817C-BA94E302B04B}" type="datetime1">
              <a:rPr lang="es-ES" smtClean="0"/>
              <a:t>16/04/2015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221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investigación llega a ser conveniente por diversos motivos:</a:t>
            </a:r>
            <a:br>
              <a:rPr lang="es-E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s-ES" dirty="0" smtClean="0"/>
              <a:t>Tal vez ayude a resolver un problema social, a construir una nueva teoría o a generar nuevas inquietudes de investigación. Lo que algunos consideran relevante para investigar puede no serlo para otros.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Respecto de ello, suele diferir la opinión de las personas. Sin embargo es posible establecer criterios para evaluar la utilidad de un estudio propuesto, los cuales, evidentemente, son flexibles y de ninguna manera exhaustivos. </a:t>
            </a:r>
            <a:endParaRPr lang="es-ES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rgbClr val="FFFF00"/>
                </a:solidFill>
              </a:rPr>
              <a:t>A continuación se indican algunos de estos criterios formulados como preguntas</a:t>
            </a:r>
            <a:r>
              <a:rPr lang="es-ES" dirty="0"/>
              <a:t>, que fueron adaptados de </a:t>
            </a:r>
            <a:r>
              <a:rPr lang="es-ES" dirty="0" err="1"/>
              <a:t>Ackoff</a:t>
            </a:r>
            <a:r>
              <a:rPr lang="es-ES" dirty="0"/>
              <a:t> (1973) y Miller y </a:t>
            </a:r>
            <a:r>
              <a:rPr lang="es-ES" dirty="0" err="1"/>
              <a:t>Salkind</a:t>
            </a:r>
            <a:r>
              <a:rPr lang="es-ES" dirty="0"/>
              <a:t> (2002). También afirmaremos que, cuanto mayor número de respuestas se contesten de manera positiva y satisfactoria, la investigación tendrá bases más sólidas para justificar su realización.</a:t>
            </a:r>
          </a:p>
          <a:p>
            <a:pPr marL="0" indent="0" algn="just">
              <a:buNone/>
            </a:pP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ED56-8902-4DEC-AD97-28D05E4247FD}" type="datetime1">
              <a:rPr lang="es-ES" smtClean="0"/>
              <a:t>16/04/2015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55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47164" y="901713"/>
            <a:ext cx="10219765" cy="5632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Conveniencia.</a:t>
            </a:r>
            <a:r>
              <a:rPr lang="es-ES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tan conveniente es la investigación?; esto es, ¿para qué sirve?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Relevancia social.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¿Cuál es su trascendencia para la sociedad?, ¿Quiénes se beneficiarán con los resultados de la investigación?, ¿de qué modo? En resumen  ¿qué alcance o proyección social tiene?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Implicaciones prácticas.</a:t>
            </a:r>
            <a:r>
              <a:rPr lang="es-ES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¿Ayudará a resolver algún problema real?, ¿tiene implicaciones trascendentales para una amplia gama de problemas prácticos?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 teórico.</a:t>
            </a:r>
            <a:r>
              <a:rPr lang="es-ES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la investigación, ¿se llenará algún vacío de conocimiento?, ¿se podrán generalizar los resultados a principios más amplios?, ¿la información que se obtenga puede servir para revisar, desarrollar o apoyar una teoría?, ¿se podrá conocer en mayor medida el comportamiento de una o de diversas variables o de la relación entre ellas?, ¿se ofrece la posibilidad de una exploración fructífera de algún fenómeno o ambiente?, ¿qué se espera saber con los resultados que no se conociera antes?, ¿se pueden sugerir ideas, recomendaciones o hipótesis para futuros estudios?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Utilidad metodológica.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¿La investigación puede ayudar a crear un nuevo instrumento para recolectar o analizar datos?, ¿contribuye a la definición de un concepto, variable o relación entre variables?, ¿pueden lograrse con ella mejoras en la forma de experimentar con una o más variables?, ¿sugiere cómo estudiar más adecuadamente una población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/>
              <a:t>Ciertamente, es muy difícil que una investigación pueda responder positivamente a todas estas interrogantes; algunas veces sólo cumple un criterio.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54D2-C3A7-48BC-911F-BC4FCF17FC08}" type="datetime1">
              <a:rPr lang="es-ES" smtClean="0"/>
              <a:t>16/04/2015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8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9965" y="4679576"/>
            <a:ext cx="7839635" cy="1743601"/>
          </a:xfrm>
        </p:spPr>
        <p:txBody>
          <a:bodyPr>
            <a:normAutofit/>
          </a:bodyPr>
          <a:lstStyle/>
          <a:p>
            <a:r>
              <a:rPr lang="es-ES" dirty="0" smtClean="0"/>
              <a:t>viabilidad de la investigación 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Además de los elementos :</a:t>
            </a:r>
            <a:endParaRPr lang="es-E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DCAB-5FE9-4B8D-8CC7-2CDD41577026}" type="datetime1">
              <a:rPr lang="es-ES" smtClean="0"/>
              <a:t>16/04/2015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56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85047" y="1604655"/>
            <a:ext cx="9439835" cy="44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necesario considerar otro aspecto importante del planteamiento del problema: </a:t>
            </a:r>
            <a:r>
              <a:rPr lang="es-ES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viabilidad o factibilidad misma del estudio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para ello debemos tomar en cuenta la disponibilidad de recursos financieros, humanos y materiales que determinarán, en última instancia, los alcances de la investigación (Rojas,  2002). Asimismo, resulta indispensable que tengamos acceso al lugar o contexto donde se realizará la investigación. Es decir, tenemos que preguntarnos de manera realista: ¿es posible llevar a cabo esta investigación? y ¿cuánto tiempo tomará realizarla? Dichos cuestionamientos son particularmente importantes cuando se sabe de antemano que se dispondrá de pocos recursos para efectuar la investigación.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FED0-6D28-4C49-A07F-5ED5E2820653}" type="datetime1">
              <a:rPr lang="es-ES" smtClean="0"/>
              <a:t>16/04/2015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CPCC. Yónel Chocano Figueroa. DOCENTE UNHEVAL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C99-A33D-43BC-926F-9AC759BB2523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0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181</TotalTime>
  <Words>854</Words>
  <Application>Microsoft Office PowerPoint</Application>
  <PresentationFormat>Panorámica</PresentationFormat>
  <Paragraphs>73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21" baseType="lpstr">
      <vt:lpstr>Arial</vt:lpstr>
      <vt:lpstr>Arial Narrow</vt:lpstr>
      <vt:lpstr>Calibri</vt:lpstr>
      <vt:lpstr>Courier New</vt:lpstr>
      <vt:lpstr>Monotype Corsiva</vt:lpstr>
      <vt:lpstr>Symbol</vt:lpstr>
      <vt:lpstr>Times New Roman</vt:lpstr>
      <vt:lpstr>Tw Cen MT</vt:lpstr>
      <vt:lpstr>Tw Cen MT Condensed</vt:lpstr>
      <vt:lpstr>Wingdings</vt:lpstr>
      <vt:lpstr>Wingdings 3</vt:lpstr>
      <vt:lpstr>Integral</vt:lpstr>
      <vt:lpstr>El proceso de la investigación cuantitativa</vt:lpstr>
      <vt:lpstr>Kerlinger - Lee  afirma:</vt:lpstr>
      <vt:lpstr>PLANTEAMIENTO DEL PROBLEMA cuantitativo</vt:lpstr>
      <vt:lpstr>Planteamiento del problema cuantitativo</vt:lpstr>
      <vt:lpstr>Criterios para evaluar la importancia potencial de una investigación </vt:lpstr>
      <vt:lpstr>Una investigación llega a ser conveniente por diversos motivos: </vt:lpstr>
      <vt:lpstr>Presentación de PowerPoint</vt:lpstr>
      <vt:lpstr>viabilidad de la investigación </vt:lpstr>
      <vt:lpstr>Presentación de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proceso de la investigación cuantitativa</dc:title>
  <dc:creator>pc</dc:creator>
  <cp:lastModifiedBy>Yónel Chocano Figueroa</cp:lastModifiedBy>
  <cp:revision>17</cp:revision>
  <dcterms:created xsi:type="dcterms:W3CDTF">2013-08-11T21:27:54Z</dcterms:created>
  <dcterms:modified xsi:type="dcterms:W3CDTF">2015-04-16T22:36:28Z</dcterms:modified>
</cp:coreProperties>
</file>