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handoutMasterIdLst>
    <p:handoutMasterId r:id="rId22"/>
  </p:handoutMasterIdLst>
  <p:sldIdLst>
    <p:sldId id="381" r:id="rId2"/>
    <p:sldId id="402" r:id="rId3"/>
    <p:sldId id="429" r:id="rId4"/>
    <p:sldId id="428" r:id="rId5"/>
    <p:sldId id="414" r:id="rId6"/>
    <p:sldId id="430" r:id="rId7"/>
    <p:sldId id="415" r:id="rId8"/>
    <p:sldId id="405" r:id="rId9"/>
    <p:sldId id="416" r:id="rId10"/>
    <p:sldId id="409" r:id="rId11"/>
    <p:sldId id="417" r:id="rId12"/>
    <p:sldId id="418" r:id="rId13"/>
    <p:sldId id="419" r:id="rId14"/>
    <p:sldId id="420" r:id="rId15"/>
    <p:sldId id="421" r:id="rId16"/>
    <p:sldId id="422" r:id="rId17"/>
    <p:sldId id="423" r:id="rId18"/>
    <p:sldId id="427" r:id="rId19"/>
    <p:sldId id="424" r:id="rId20"/>
  </p:sldIdLst>
  <p:sldSz cx="9144000" cy="6858000" type="screen4x3"/>
  <p:notesSz cx="6858000" cy="9872663"/>
  <p:defaultTextStyle>
    <a:defPPr>
      <a:defRPr lang="es-ES"/>
    </a:defPPr>
    <a:lvl1pPr algn="l" rtl="0" fontAlgn="base">
      <a:spcBef>
        <a:spcPct val="50000"/>
      </a:spcBef>
      <a:spcAft>
        <a:spcPct val="0"/>
      </a:spcAft>
      <a:defRPr sz="2000" b="1" kern="1200">
        <a:solidFill>
          <a:schemeClr val="tx1"/>
        </a:solidFill>
        <a:latin typeface="Arial" charset="0"/>
        <a:ea typeface="+mn-ea"/>
        <a:cs typeface="+mn-cs"/>
      </a:defRPr>
    </a:lvl1pPr>
    <a:lvl2pPr marL="457200" algn="l" rtl="0" fontAlgn="base">
      <a:spcBef>
        <a:spcPct val="50000"/>
      </a:spcBef>
      <a:spcAft>
        <a:spcPct val="0"/>
      </a:spcAft>
      <a:defRPr sz="2000" b="1" kern="1200">
        <a:solidFill>
          <a:schemeClr val="tx1"/>
        </a:solidFill>
        <a:latin typeface="Arial" charset="0"/>
        <a:ea typeface="+mn-ea"/>
        <a:cs typeface="+mn-cs"/>
      </a:defRPr>
    </a:lvl2pPr>
    <a:lvl3pPr marL="914400" algn="l" rtl="0" fontAlgn="base">
      <a:spcBef>
        <a:spcPct val="50000"/>
      </a:spcBef>
      <a:spcAft>
        <a:spcPct val="0"/>
      </a:spcAft>
      <a:defRPr sz="2000" b="1" kern="1200">
        <a:solidFill>
          <a:schemeClr val="tx1"/>
        </a:solidFill>
        <a:latin typeface="Arial" charset="0"/>
        <a:ea typeface="+mn-ea"/>
        <a:cs typeface="+mn-cs"/>
      </a:defRPr>
    </a:lvl3pPr>
    <a:lvl4pPr marL="1371600" algn="l" rtl="0" fontAlgn="base">
      <a:spcBef>
        <a:spcPct val="50000"/>
      </a:spcBef>
      <a:spcAft>
        <a:spcPct val="0"/>
      </a:spcAft>
      <a:defRPr sz="2000" b="1" kern="1200">
        <a:solidFill>
          <a:schemeClr val="tx1"/>
        </a:solidFill>
        <a:latin typeface="Arial" charset="0"/>
        <a:ea typeface="+mn-ea"/>
        <a:cs typeface="+mn-cs"/>
      </a:defRPr>
    </a:lvl4pPr>
    <a:lvl5pPr marL="1828800" algn="l" rtl="0" fontAlgn="base">
      <a:spcBef>
        <a:spcPct val="5000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3300"/>
    <a:srgbClr val="7A5128"/>
    <a:srgbClr val="003399"/>
    <a:srgbClr val="FFFF66"/>
    <a:srgbClr val="5F3F1F"/>
    <a:srgbClr val="996633"/>
    <a:srgbClr val="CCFF33"/>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46" d="100"/>
          <a:sy n="46" d="100"/>
        </p:scale>
        <p:origin x="1206" y="6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5" Type="http://schemas.openxmlformats.org/officeDocument/2006/relationships/slide" Target="slides/slide10.xml"/><Relationship Id="rId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b="0" smtClean="0">
                <a:latin typeface="Times New Roman" pitchFamily="18" charset="0"/>
              </a:defRPr>
            </a:lvl1pPr>
          </a:lstStyle>
          <a:p>
            <a:pPr>
              <a:defRPr/>
            </a:pPr>
            <a:r>
              <a:rPr lang="es-ES"/>
              <a:t>Investigación Contable I</a:t>
            </a:r>
          </a:p>
        </p:txBody>
      </p:sp>
      <p:sp>
        <p:nvSpPr>
          <p:cNvPr id="34819" name="Rectangle 3"/>
          <p:cNvSpPr>
            <a:spLocks noGrp="1" noChangeArrowheads="1"/>
          </p:cNvSpPr>
          <p:nvPr>
            <p:ph type="dt" sz="quarter" idx="1"/>
          </p:nvPr>
        </p:nvSpPr>
        <p:spPr bwMode="auto">
          <a:xfrm>
            <a:off x="3884613" y="0"/>
            <a:ext cx="29718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b="0" smtClean="0">
                <a:latin typeface="Times New Roman" pitchFamily="18" charset="0"/>
              </a:defRPr>
            </a:lvl1pPr>
          </a:lstStyle>
          <a:p>
            <a:pPr>
              <a:defRPr/>
            </a:pPr>
            <a:fld id="{2E54248E-DB6D-45B4-BA19-2E27327C2416}" type="datetime1">
              <a:rPr lang="es-PE" smtClean="0"/>
              <a:t>16/04/2015</a:t>
            </a:fld>
            <a:endParaRPr lang="es-ES"/>
          </a:p>
        </p:txBody>
      </p:sp>
      <p:sp>
        <p:nvSpPr>
          <p:cNvPr id="34820" name="Rectangle 4"/>
          <p:cNvSpPr>
            <a:spLocks noGrp="1" noChangeArrowheads="1"/>
          </p:cNvSpPr>
          <p:nvPr>
            <p:ph type="ftr" sz="quarter" idx="2"/>
          </p:nvPr>
        </p:nvSpPr>
        <p:spPr bwMode="auto">
          <a:xfrm>
            <a:off x="0" y="9377363"/>
            <a:ext cx="29718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b="0" smtClean="0">
                <a:latin typeface="Times New Roman" pitchFamily="18" charset="0"/>
              </a:defRPr>
            </a:lvl1pPr>
          </a:lstStyle>
          <a:p>
            <a:pPr>
              <a:defRPr/>
            </a:pPr>
            <a:r>
              <a:rPr lang="es-ES"/>
              <a:t>Cátedra del profesor: CPC. J. Darwin Malpartida M.</a:t>
            </a:r>
          </a:p>
        </p:txBody>
      </p:sp>
      <p:sp>
        <p:nvSpPr>
          <p:cNvPr id="34821" name="Rectangle 5"/>
          <p:cNvSpPr>
            <a:spLocks noGrp="1" noChangeArrowheads="1"/>
          </p:cNvSpPr>
          <p:nvPr>
            <p:ph type="sldNum" sz="quarter" idx="3"/>
          </p:nvPr>
        </p:nvSpPr>
        <p:spPr bwMode="auto">
          <a:xfrm>
            <a:off x="3884613" y="9377363"/>
            <a:ext cx="29718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0" smtClean="0">
                <a:latin typeface="Times New Roman" pitchFamily="18" charset="0"/>
              </a:defRPr>
            </a:lvl1pPr>
          </a:lstStyle>
          <a:p>
            <a:pPr>
              <a:defRPr/>
            </a:pPr>
            <a:fld id="{5AA7B2CA-E9FE-46D5-A6F4-0CDA040E0F54}" type="slidenum">
              <a:rPr lang="es-ES"/>
              <a:pPr>
                <a:defRPr/>
              </a:pPr>
              <a:t>‹Nº›</a:t>
            </a:fld>
            <a:endParaRPr lang="es-ES"/>
          </a:p>
        </p:txBody>
      </p:sp>
    </p:spTree>
    <p:extLst>
      <p:ext uri="{BB962C8B-B14F-4D97-AF65-F5344CB8AC3E}">
        <p14:creationId xmlns:p14="http://schemas.microsoft.com/office/powerpoint/2010/main" val="3844739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b="0" smtClean="0">
                <a:latin typeface="Times New Roman" pitchFamily="18" charset="0"/>
              </a:defRPr>
            </a:lvl1pPr>
          </a:lstStyle>
          <a:p>
            <a:pPr>
              <a:defRPr/>
            </a:pPr>
            <a:r>
              <a:rPr lang="es-ES"/>
              <a:t>Investigación Contable I</a:t>
            </a:r>
          </a:p>
        </p:txBody>
      </p:sp>
      <p:sp>
        <p:nvSpPr>
          <p:cNvPr id="35843" name="Rectangle 3"/>
          <p:cNvSpPr>
            <a:spLocks noGrp="1" noChangeArrowheads="1"/>
          </p:cNvSpPr>
          <p:nvPr>
            <p:ph type="dt" idx="1"/>
          </p:nvPr>
        </p:nvSpPr>
        <p:spPr bwMode="auto">
          <a:xfrm>
            <a:off x="3884613" y="0"/>
            <a:ext cx="29718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b="0" smtClean="0">
                <a:latin typeface="Times New Roman" pitchFamily="18" charset="0"/>
              </a:defRPr>
            </a:lvl1pPr>
          </a:lstStyle>
          <a:p>
            <a:pPr>
              <a:defRPr/>
            </a:pPr>
            <a:fld id="{CAED3A3F-93C9-42AD-A3CD-8C17178F535D}" type="datetime1">
              <a:rPr lang="es-PE" smtClean="0"/>
              <a:t>16/04/2015</a:t>
            </a:fld>
            <a:endParaRPr lang="es-ES"/>
          </a:p>
        </p:txBody>
      </p:sp>
      <p:sp>
        <p:nvSpPr>
          <p:cNvPr id="18436" name="Rectangle 4"/>
          <p:cNvSpPr>
            <a:spLocks noGrp="1" noRot="1" noChangeAspect="1" noChangeArrowheads="1" noTextEdit="1"/>
          </p:cNvSpPr>
          <p:nvPr>
            <p:ph type="sldImg" idx="2"/>
          </p:nvPr>
        </p:nvSpPr>
        <p:spPr bwMode="auto">
          <a:xfrm>
            <a:off x="960438" y="739775"/>
            <a:ext cx="4938712" cy="3703638"/>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685800" y="4689475"/>
            <a:ext cx="5486400" cy="4443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35846" name="Rectangle 6"/>
          <p:cNvSpPr>
            <a:spLocks noGrp="1" noChangeArrowheads="1"/>
          </p:cNvSpPr>
          <p:nvPr>
            <p:ph type="ftr" sz="quarter" idx="4"/>
          </p:nvPr>
        </p:nvSpPr>
        <p:spPr bwMode="auto">
          <a:xfrm>
            <a:off x="0" y="9377363"/>
            <a:ext cx="29718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b="0" smtClean="0">
                <a:latin typeface="Times New Roman" pitchFamily="18" charset="0"/>
              </a:defRPr>
            </a:lvl1pPr>
          </a:lstStyle>
          <a:p>
            <a:pPr>
              <a:defRPr/>
            </a:pPr>
            <a:r>
              <a:rPr lang="es-ES"/>
              <a:t>Cátedra del profesor: CPC. J. Darwin Malpartida M.</a:t>
            </a:r>
          </a:p>
        </p:txBody>
      </p:sp>
      <p:sp>
        <p:nvSpPr>
          <p:cNvPr id="35847" name="Rectangle 7"/>
          <p:cNvSpPr>
            <a:spLocks noGrp="1" noChangeArrowheads="1"/>
          </p:cNvSpPr>
          <p:nvPr>
            <p:ph type="sldNum" sz="quarter" idx="5"/>
          </p:nvPr>
        </p:nvSpPr>
        <p:spPr bwMode="auto">
          <a:xfrm>
            <a:off x="3884613" y="9377363"/>
            <a:ext cx="29718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0" smtClean="0">
                <a:latin typeface="Times New Roman" pitchFamily="18" charset="0"/>
              </a:defRPr>
            </a:lvl1pPr>
          </a:lstStyle>
          <a:p>
            <a:pPr>
              <a:defRPr/>
            </a:pPr>
            <a:fld id="{43639E19-90E3-4BBF-96DB-22C57B66F843}" type="slidenum">
              <a:rPr lang="es-ES"/>
              <a:pPr>
                <a:defRPr/>
              </a:pPr>
              <a:t>‹Nº›</a:t>
            </a:fld>
            <a:endParaRPr lang="es-ES"/>
          </a:p>
        </p:txBody>
      </p:sp>
    </p:spTree>
    <p:extLst>
      <p:ext uri="{BB962C8B-B14F-4D97-AF65-F5344CB8AC3E}">
        <p14:creationId xmlns:p14="http://schemas.microsoft.com/office/powerpoint/2010/main" val="286951378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s-ES"/>
              <a:t>Investigación Contable I</a:t>
            </a:r>
          </a:p>
        </p:txBody>
      </p:sp>
      <p:sp>
        <p:nvSpPr>
          <p:cNvPr id="19459" name="Rectangle 3"/>
          <p:cNvSpPr>
            <a:spLocks noGrp="1" noChangeArrowheads="1"/>
          </p:cNvSpPr>
          <p:nvPr>
            <p:ph type="dt" sz="quarter" idx="1"/>
          </p:nvPr>
        </p:nvSpPr>
        <p:spPr>
          <a:noFill/>
        </p:spPr>
        <p:txBody>
          <a:bodyPr/>
          <a:lstStyle/>
          <a:p>
            <a:fld id="{E0198EE3-96CE-487B-958B-CA994F85A9ED}" type="datetime1">
              <a:rPr lang="es-PE" smtClean="0"/>
              <a:t>16/04/2015</a:t>
            </a:fld>
            <a:endParaRPr lang="es-ES"/>
          </a:p>
        </p:txBody>
      </p:sp>
      <p:sp>
        <p:nvSpPr>
          <p:cNvPr id="19460" name="Rectangle 6"/>
          <p:cNvSpPr>
            <a:spLocks noGrp="1" noChangeArrowheads="1"/>
          </p:cNvSpPr>
          <p:nvPr>
            <p:ph type="ftr" sz="quarter" idx="4"/>
          </p:nvPr>
        </p:nvSpPr>
        <p:spPr>
          <a:noFill/>
        </p:spPr>
        <p:txBody>
          <a:bodyPr/>
          <a:lstStyle/>
          <a:p>
            <a:r>
              <a:rPr lang="es-ES"/>
              <a:t>Cátedra del profesor: CPC. J. Darwin Malpartida M.</a:t>
            </a:r>
          </a:p>
        </p:txBody>
      </p:sp>
      <p:sp>
        <p:nvSpPr>
          <p:cNvPr id="19461" name="Rectangle 7"/>
          <p:cNvSpPr>
            <a:spLocks noGrp="1" noChangeArrowheads="1"/>
          </p:cNvSpPr>
          <p:nvPr>
            <p:ph type="sldNum" sz="quarter" idx="5"/>
          </p:nvPr>
        </p:nvSpPr>
        <p:spPr>
          <a:noFill/>
        </p:spPr>
        <p:txBody>
          <a:bodyPr/>
          <a:lstStyle/>
          <a:p>
            <a:fld id="{63B70924-95B0-4D3E-A666-699B7280B63D}" type="slidenum">
              <a:rPr lang="es-ES"/>
              <a:pPr/>
              <a:t>1</a:t>
            </a:fld>
            <a:endParaRPr lang="es-ES"/>
          </a:p>
        </p:txBody>
      </p:sp>
      <p:sp>
        <p:nvSpPr>
          <p:cNvPr id="19462" name="Rectangle 2"/>
          <p:cNvSpPr>
            <a:spLocks noGrp="1" noRot="1" noChangeAspect="1" noChangeArrowheads="1" noTextEdit="1"/>
          </p:cNvSpPr>
          <p:nvPr>
            <p:ph type="sldImg"/>
          </p:nvPr>
        </p:nvSpPr>
        <p:spPr>
          <a:xfrm>
            <a:off x="962025" y="739775"/>
            <a:ext cx="4935538" cy="3702050"/>
          </a:xfrm>
          <a:ln/>
        </p:spPr>
      </p:sp>
      <p:sp>
        <p:nvSpPr>
          <p:cNvPr id="19463" name="Rectangle 3"/>
          <p:cNvSpPr>
            <a:spLocks noGrp="1" noChangeArrowheads="1"/>
          </p:cNvSpPr>
          <p:nvPr>
            <p:ph type="body" idx="1"/>
          </p:nvPr>
        </p:nvSpPr>
        <p:spPr>
          <a:noFill/>
          <a:ln/>
        </p:spPr>
        <p:txBody>
          <a:bodyPr/>
          <a:lstStyle/>
          <a:p>
            <a:pPr eaLnBrk="1" hangingPunct="1"/>
            <a:endParaRPr lang="es-PE" smtClean="0"/>
          </a:p>
        </p:txBody>
      </p:sp>
    </p:spTree>
    <p:extLst>
      <p:ext uri="{BB962C8B-B14F-4D97-AF65-F5344CB8AC3E}">
        <p14:creationId xmlns:p14="http://schemas.microsoft.com/office/powerpoint/2010/main" val="2900579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pPr>
              <a:defRPr/>
            </a:pPr>
            <a:fld id="{0456D924-06BC-41F0-BD4F-A7458F43C7AB}" type="datetime1">
              <a:rPr lang="es-ES" smtClean="0"/>
              <a:t>16/04/2015</a:t>
            </a:fld>
            <a:endParaRPr lang="es-ES"/>
          </a:p>
        </p:txBody>
      </p:sp>
      <p:sp>
        <p:nvSpPr>
          <p:cNvPr id="17" name="16 Marcador de pie de página"/>
          <p:cNvSpPr>
            <a:spLocks noGrp="1"/>
          </p:cNvSpPr>
          <p:nvPr>
            <p:ph type="ftr" sz="quarter" idx="11"/>
          </p:nvPr>
        </p:nvSpPr>
        <p:spPr/>
        <p:txBody>
          <a:bodyPr/>
          <a:lstStyle>
            <a:extLst/>
          </a:lstStyle>
          <a:p>
            <a:pPr>
              <a:defRPr/>
            </a:pPr>
            <a:r>
              <a:rPr lang="es-ES" smtClean="0"/>
              <a:t>CPCC. Yónel Chocano Figueroa</a:t>
            </a:r>
            <a:endParaRPr lang="es-ES"/>
          </a:p>
        </p:txBody>
      </p:sp>
      <p:sp>
        <p:nvSpPr>
          <p:cNvPr id="29" name="28 Marcador de número de diapositiva"/>
          <p:cNvSpPr>
            <a:spLocks noGrp="1"/>
          </p:cNvSpPr>
          <p:nvPr>
            <p:ph type="sldNum" sz="quarter" idx="12"/>
          </p:nvPr>
        </p:nvSpPr>
        <p:spPr/>
        <p:txBody>
          <a:bodyPr/>
          <a:lstStyle>
            <a:extLst/>
          </a:lstStyle>
          <a:p>
            <a:pPr>
              <a:defRPr/>
            </a:pPr>
            <a:fld id="{58602600-C2CB-4E42-86A2-759F56D65BCB}" type="slidenum">
              <a:rPr lang="es-ES" smtClean="0"/>
              <a:pPr>
                <a:defRPr/>
              </a:pPr>
              <a:t>‹Nº›</a:t>
            </a:fld>
            <a:endParaRPr lang="es-ES"/>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4BDD0D94-716C-4F7C-A0DE-515D83DCCBE7}" type="datetime1">
              <a:rPr lang="es-ES" smtClean="0"/>
              <a:t>16/04/2015</a:t>
            </a:fld>
            <a:endParaRPr lang="es-ES"/>
          </a:p>
        </p:txBody>
      </p:sp>
      <p:sp>
        <p:nvSpPr>
          <p:cNvPr id="5" name="4 Marcador de pie de página"/>
          <p:cNvSpPr>
            <a:spLocks noGrp="1"/>
          </p:cNvSpPr>
          <p:nvPr>
            <p:ph type="ftr" sz="quarter" idx="11"/>
          </p:nvPr>
        </p:nvSpPr>
        <p:spPr/>
        <p:txBody>
          <a:bodyPr/>
          <a:lstStyle>
            <a:extLst/>
          </a:lstStyle>
          <a:p>
            <a:pPr>
              <a:defRPr/>
            </a:pPr>
            <a:r>
              <a:rPr lang="es-ES" smtClean="0"/>
              <a:t>CPCC. Yónel Chocano Figueroa</a:t>
            </a:r>
            <a:endParaRPr lang="es-ES"/>
          </a:p>
        </p:txBody>
      </p:sp>
      <p:sp>
        <p:nvSpPr>
          <p:cNvPr id="6" name="5 Marcador de número de diapositiva"/>
          <p:cNvSpPr>
            <a:spLocks noGrp="1"/>
          </p:cNvSpPr>
          <p:nvPr>
            <p:ph type="sldNum" sz="quarter" idx="12"/>
          </p:nvPr>
        </p:nvSpPr>
        <p:spPr/>
        <p:txBody>
          <a:bodyPr/>
          <a:lstStyle>
            <a:extLst/>
          </a:lstStyle>
          <a:p>
            <a:pPr>
              <a:defRPr/>
            </a:pPr>
            <a:fld id="{D67B95C0-D105-4E8B-AC55-4FBA8752EBF9}" type="slidenum">
              <a:rPr lang="es-ES" smtClean="0"/>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DB797812-5E80-467F-9BD9-947FCFDAF8FC}" type="datetime1">
              <a:rPr lang="es-ES" smtClean="0"/>
              <a:t>16/04/2015</a:t>
            </a:fld>
            <a:endParaRPr lang="es-ES"/>
          </a:p>
        </p:txBody>
      </p:sp>
      <p:sp>
        <p:nvSpPr>
          <p:cNvPr id="5" name="4 Marcador de pie de página"/>
          <p:cNvSpPr>
            <a:spLocks noGrp="1"/>
          </p:cNvSpPr>
          <p:nvPr>
            <p:ph type="ftr" sz="quarter" idx="11"/>
          </p:nvPr>
        </p:nvSpPr>
        <p:spPr/>
        <p:txBody>
          <a:bodyPr/>
          <a:lstStyle>
            <a:extLst/>
          </a:lstStyle>
          <a:p>
            <a:pPr>
              <a:defRPr/>
            </a:pPr>
            <a:r>
              <a:rPr lang="es-ES" smtClean="0"/>
              <a:t>CPCC. Yónel Chocano Figueroa</a:t>
            </a:r>
            <a:endParaRPr lang="es-ES"/>
          </a:p>
        </p:txBody>
      </p:sp>
      <p:sp>
        <p:nvSpPr>
          <p:cNvPr id="6" name="5 Marcador de número de diapositiva"/>
          <p:cNvSpPr>
            <a:spLocks noGrp="1"/>
          </p:cNvSpPr>
          <p:nvPr>
            <p:ph type="sldNum" sz="quarter" idx="12"/>
          </p:nvPr>
        </p:nvSpPr>
        <p:spPr/>
        <p:txBody>
          <a:bodyPr/>
          <a:lstStyle>
            <a:extLst/>
          </a:lstStyle>
          <a:p>
            <a:pPr>
              <a:defRPr/>
            </a:pPr>
            <a:fld id="{E09F99F4-9138-4924-A1CC-1D683FBBB846}" type="slidenum">
              <a:rPr lang="es-ES" smtClean="0"/>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C770ABAC-2018-4688-9720-4D93D37F817C}" type="datetime1">
              <a:rPr lang="es-ES" smtClean="0"/>
              <a:t>16/04/2015</a:t>
            </a:fld>
            <a:endParaRPr lang="es-ES"/>
          </a:p>
        </p:txBody>
      </p:sp>
      <p:sp>
        <p:nvSpPr>
          <p:cNvPr id="5" name="4 Marcador de pie de página"/>
          <p:cNvSpPr>
            <a:spLocks noGrp="1"/>
          </p:cNvSpPr>
          <p:nvPr>
            <p:ph type="ftr" sz="quarter" idx="11"/>
          </p:nvPr>
        </p:nvSpPr>
        <p:spPr/>
        <p:txBody>
          <a:bodyPr/>
          <a:lstStyle>
            <a:extLst/>
          </a:lstStyle>
          <a:p>
            <a:pPr>
              <a:defRPr/>
            </a:pPr>
            <a:r>
              <a:rPr lang="es-ES" smtClean="0"/>
              <a:t>CPCC. Yónel Chocano Figueroa</a:t>
            </a:r>
            <a:endParaRPr lang="es-ES"/>
          </a:p>
        </p:txBody>
      </p:sp>
      <p:sp>
        <p:nvSpPr>
          <p:cNvPr id="6" name="5 Marcador de número de diapositiva"/>
          <p:cNvSpPr>
            <a:spLocks noGrp="1"/>
          </p:cNvSpPr>
          <p:nvPr>
            <p:ph type="sldNum" sz="quarter" idx="12"/>
          </p:nvPr>
        </p:nvSpPr>
        <p:spPr/>
        <p:txBody>
          <a:bodyPr/>
          <a:lstStyle>
            <a:extLst/>
          </a:lstStyle>
          <a:p>
            <a:pPr>
              <a:defRPr/>
            </a:pPr>
            <a:fld id="{B847F14B-52BB-48FB-8799-066809023CF5}" type="slidenum">
              <a:rPr lang="es-ES" smtClean="0"/>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pPr>
              <a:defRPr/>
            </a:pPr>
            <a:fld id="{8ED803CF-3DB1-4B6E-9D2D-7E16D89D4202}" type="datetime1">
              <a:rPr lang="es-ES" smtClean="0"/>
              <a:t>16/04/2015</a:t>
            </a:fld>
            <a:endParaRPr lang="es-ES"/>
          </a:p>
        </p:txBody>
      </p:sp>
      <p:sp>
        <p:nvSpPr>
          <p:cNvPr id="5" name="4 Marcador de pie de página"/>
          <p:cNvSpPr>
            <a:spLocks noGrp="1"/>
          </p:cNvSpPr>
          <p:nvPr>
            <p:ph type="ftr" sz="quarter" idx="11"/>
          </p:nvPr>
        </p:nvSpPr>
        <p:spPr/>
        <p:txBody>
          <a:bodyPr/>
          <a:lstStyle>
            <a:extLst/>
          </a:lstStyle>
          <a:p>
            <a:pPr>
              <a:defRPr/>
            </a:pPr>
            <a:r>
              <a:rPr lang="es-ES" smtClean="0"/>
              <a:t>CPCC. Yónel Chocano Figueroa</a:t>
            </a:r>
            <a:endParaRPr lang="es-ES"/>
          </a:p>
        </p:txBody>
      </p:sp>
      <p:sp>
        <p:nvSpPr>
          <p:cNvPr id="6" name="5 Marcador de número de diapositiva"/>
          <p:cNvSpPr>
            <a:spLocks noGrp="1"/>
          </p:cNvSpPr>
          <p:nvPr>
            <p:ph type="sldNum" sz="quarter" idx="12"/>
          </p:nvPr>
        </p:nvSpPr>
        <p:spPr/>
        <p:txBody>
          <a:bodyPr/>
          <a:lstStyle>
            <a:extLst/>
          </a:lstStyle>
          <a:p>
            <a:pPr>
              <a:defRPr/>
            </a:pPr>
            <a:fld id="{B0B77FDA-6FC7-4A29-A547-430D4B2E107D}" type="slidenum">
              <a:rPr lang="es-ES" smtClean="0"/>
              <a:pPr>
                <a:defRPr/>
              </a:pPr>
              <a:t>‹Nº›</a:t>
            </a:fld>
            <a:endParaRPr lang="es-ES"/>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pPr>
              <a:defRPr/>
            </a:pPr>
            <a:fld id="{7D7076BA-CE46-46C4-8DA7-F5CE6F364830}" type="datetime1">
              <a:rPr lang="es-ES" smtClean="0"/>
              <a:t>16/04/2015</a:t>
            </a:fld>
            <a:endParaRPr lang="es-ES"/>
          </a:p>
        </p:txBody>
      </p:sp>
      <p:sp>
        <p:nvSpPr>
          <p:cNvPr id="6" name="5 Marcador de pie de página"/>
          <p:cNvSpPr>
            <a:spLocks noGrp="1"/>
          </p:cNvSpPr>
          <p:nvPr>
            <p:ph type="ftr" sz="quarter" idx="11"/>
          </p:nvPr>
        </p:nvSpPr>
        <p:spPr/>
        <p:txBody>
          <a:bodyPr/>
          <a:lstStyle>
            <a:extLst/>
          </a:lstStyle>
          <a:p>
            <a:pPr>
              <a:defRPr/>
            </a:pPr>
            <a:r>
              <a:rPr lang="es-ES" smtClean="0"/>
              <a:t>CPCC. Yónel Chocano Figueroa</a:t>
            </a:r>
            <a:endParaRPr lang="es-ES"/>
          </a:p>
        </p:txBody>
      </p:sp>
      <p:sp>
        <p:nvSpPr>
          <p:cNvPr id="7" name="6 Marcador de número de diapositiva"/>
          <p:cNvSpPr>
            <a:spLocks noGrp="1"/>
          </p:cNvSpPr>
          <p:nvPr>
            <p:ph type="sldNum" sz="quarter" idx="12"/>
          </p:nvPr>
        </p:nvSpPr>
        <p:spPr/>
        <p:txBody>
          <a:bodyPr/>
          <a:lstStyle>
            <a:extLst/>
          </a:lstStyle>
          <a:p>
            <a:pPr>
              <a:defRPr/>
            </a:pPr>
            <a:fld id="{3ADE099D-72AC-40DA-BE68-253AD5C14C39}" type="slidenum">
              <a:rPr lang="es-ES" smtClean="0"/>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pPr>
              <a:defRPr/>
            </a:pPr>
            <a:fld id="{A0819B08-07DD-4A15-9C31-957A9D9AB123}" type="datetime1">
              <a:rPr lang="es-ES" smtClean="0"/>
              <a:t>16/04/2015</a:t>
            </a:fld>
            <a:endParaRPr lang="es-ES"/>
          </a:p>
        </p:txBody>
      </p:sp>
      <p:sp>
        <p:nvSpPr>
          <p:cNvPr id="8" name="7 Marcador de pie de página"/>
          <p:cNvSpPr>
            <a:spLocks noGrp="1"/>
          </p:cNvSpPr>
          <p:nvPr>
            <p:ph type="ftr" sz="quarter" idx="11"/>
          </p:nvPr>
        </p:nvSpPr>
        <p:spPr/>
        <p:txBody>
          <a:bodyPr/>
          <a:lstStyle>
            <a:extLst/>
          </a:lstStyle>
          <a:p>
            <a:pPr>
              <a:defRPr/>
            </a:pPr>
            <a:r>
              <a:rPr lang="es-ES" smtClean="0"/>
              <a:t>CPCC. Yónel Chocano Figueroa</a:t>
            </a:r>
            <a:endParaRPr lang="es-ES"/>
          </a:p>
        </p:txBody>
      </p:sp>
      <p:sp>
        <p:nvSpPr>
          <p:cNvPr id="9" name="8 Marcador de número de diapositiva"/>
          <p:cNvSpPr>
            <a:spLocks noGrp="1"/>
          </p:cNvSpPr>
          <p:nvPr>
            <p:ph type="sldNum" sz="quarter" idx="12"/>
          </p:nvPr>
        </p:nvSpPr>
        <p:spPr/>
        <p:txBody>
          <a:bodyPr/>
          <a:lstStyle>
            <a:extLst/>
          </a:lstStyle>
          <a:p>
            <a:pPr>
              <a:defRPr/>
            </a:pPr>
            <a:fld id="{901F4902-3C23-4EAA-BF42-87A965A7898B}" type="slidenum">
              <a:rPr lang="es-ES" smtClean="0"/>
              <a:pPr>
                <a:defRPr/>
              </a:pPr>
              <a:t>‹Nº›</a:t>
            </a:fld>
            <a:endParaRPr lang="es-ES"/>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pPr>
              <a:defRPr/>
            </a:pPr>
            <a:fld id="{466D7725-D57B-4599-9039-3DD3412B194A}" type="datetime1">
              <a:rPr lang="es-ES" smtClean="0"/>
              <a:t>16/04/2015</a:t>
            </a:fld>
            <a:endParaRPr lang="es-ES"/>
          </a:p>
        </p:txBody>
      </p:sp>
      <p:sp>
        <p:nvSpPr>
          <p:cNvPr id="4" name="3 Marcador de pie de página"/>
          <p:cNvSpPr>
            <a:spLocks noGrp="1"/>
          </p:cNvSpPr>
          <p:nvPr>
            <p:ph type="ftr" sz="quarter" idx="11"/>
          </p:nvPr>
        </p:nvSpPr>
        <p:spPr/>
        <p:txBody>
          <a:bodyPr/>
          <a:lstStyle>
            <a:extLst/>
          </a:lstStyle>
          <a:p>
            <a:pPr>
              <a:defRPr/>
            </a:pPr>
            <a:r>
              <a:rPr lang="es-ES" smtClean="0"/>
              <a:t>CPCC. Yónel Chocano Figueroa</a:t>
            </a:r>
            <a:endParaRPr lang="es-ES"/>
          </a:p>
        </p:txBody>
      </p:sp>
      <p:sp>
        <p:nvSpPr>
          <p:cNvPr id="5" name="4 Marcador de número de diapositiva"/>
          <p:cNvSpPr>
            <a:spLocks noGrp="1"/>
          </p:cNvSpPr>
          <p:nvPr>
            <p:ph type="sldNum" sz="quarter" idx="12"/>
          </p:nvPr>
        </p:nvSpPr>
        <p:spPr/>
        <p:txBody>
          <a:bodyPr/>
          <a:lstStyle>
            <a:extLst/>
          </a:lstStyle>
          <a:p>
            <a:pPr>
              <a:defRPr/>
            </a:pPr>
            <a:fld id="{FDB2A3DB-C472-4EEC-B053-3670330150E0}" type="slidenum">
              <a:rPr lang="es-ES" smtClean="0"/>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pPr>
              <a:defRPr/>
            </a:pPr>
            <a:fld id="{B4A1AA14-01C1-4C16-BDA7-A51DA7EE6D66}" type="datetime1">
              <a:rPr lang="es-ES" smtClean="0"/>
              <a:t>16/04/2015</a:t>
            </a:fld>
            <a:endParaRPr lang="es-ES"/>
          </a:p>
        </p:txBody>
      </p:sp>
      <p:sp>
        <p:nvSpPr>
          <p:cNvPr id="3" name="2 Marcador de pie de página"/>
          <p:cNvSpPr>
            <a:spLocks noGrp="1"/>
          </p:cNvSpPr>
          <p:nvPr>
            <p:ph type="ftr" sz="quarter" idx="11"/>
          </p:nvPr>
        </p:nvSpPr>
        <p:spPr/>
        <p:txBody>
          <a:bodyPr/>
          <a:lstStyle>
            <a:extLst/>
          </a:lstStyle>
          <a:p>
            <a:pPr>
              <a:defRPr/>
            </a:pPr>
            <a:r>
              <a:rPr lang="es-ES" smtClean="0"/>
              <a:t>CPCC. Yónel Chocano Figueroa</a:t>
            </a:r>
            <a:endParaRPr lang="es-ES"/>
          </a:p>
        </p:txBody>
      </p:sp>
      <p:sp>
        <p:nvSpPr>
          <p:cNvPr id="4" name="3 Marcador de número de diapositiva"/>
          <p:cNvSpPr>
            <a:spLocks noGrp="1"/>
          </p:cNvSpPr>
          <p:nvPr>
            <p:ph type="sldNum" sz="quarter" idx="12"/>
          </p:nvPr>
        </p:nvSpPr>
        <p:spPr/>
        <p:txBody>
          <a:bodyPr/>
          <a:lstStyle>
            <a:extLst/>
          </a:lstStyle>
          <a:p>
            <a:pPr>
              <a:defRPr/>
            </a:pPr>
            <a:fld id="{BC719EE1-8271-4425-B5D2-1BC0ACC5D550}" type="slidenum">
              <a:rPr lang="es-ES" smtClean="0"/>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pPr>
              <a:defRPr/>
            </a:pPr>
            <a:fld id="{A1FE7C77-D9DF-48EE-BFA3-09A3B0322BE3}" type="datetime1">
              <a:rPr lang="es-ES" smtClean="0"/>
              <a:t>16/04/2015</a:t>
            </a:fld>
            <a:endParaRPr lang="es-ES"/>
          </a:p>
        </p:txBody>
      </p:sp>
      <p:sp>
        <p:nvSpPr>
          <p:cNvPr id="6" name="5 Marcador de pie de página"/>
          <p:cNvSpPr>
            <a:spLocks noGrp="1"/>
          </p:cNvSpPr>
          <p:nvPr>
            <p:ph type="ftr" sz="quarter" idx="11"/>
          </p:nvPr>
        </p:nvSpPr>
        <p:spPr/>
        <p:txBody>
          <a:bodyPr/>
          <a:lstStyle>
            <a:extLst/>
          </a:lstStyle>
          <a:p>
            <a:pPr>
              <a:defRPr/>
            </a:pPr>
            <a:r>
              <a:rPr lang="es-ES" smtClean="0"/>
              <a:t>CPCC. Yónel Chocano Figueroa</a:t>
            </a:r>
            <a:endParaRPr lang="es-ES"/>
          </a:p>
        </p:txBody>
      </p:sp>
      <p:sp>
        <p:nvSpPr>
          <p:cNvPr id="7" name="6 Marcador de número de diapositiva"/>
          <p:cNvSpPr>
            <a:spLocks noGrp="1"/>
          </p:cNvSpPr>
          <p:nvPr>
            <p:ph type="sldNum" sz="quarter" idx="12"/>
          </p:nvPr>
        </p:nvSpPr>
        <p:spPr/>
        <p:txBody>
          <a:bodyPr/>
          <a:lstStyle>
            <a:extLst/>
          </a:lstStyle>
          <a:p>
            <a:pPr>
              <a:defRPr/>
            </a:pPr>
            <a:fld id="{EE9DDA9E-5348-485C-B611-043472538B91}" type="slidenum">
              <a:rPr lang="es-ES" smtClean="0"/>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pPr>
              <a:defRPr/>
            </a:pPr>
            <a:fld id="{E69517E0-8210-4181-A5D1-F48315424C60}" type="datetime1">
              <a:rPr lang="es-ES" smtClean="0"/>
              <a:t>16/04/2015</a:t>
            </a:fld>
            <a:endParaRPr lang="es-ES"/>
          </a:p>
        </p:txBody>
      </p:sp>
      <p:sp>
        <p:nvSpPr>
          <p:cNvPr id="6" name="5 Marcador de pie de página"/>
          <p:cNvSpPr>
            <a:spLocks noGrp="1"/>
          </p:cNvSpPr>
          <p:nvPr>
            <p:ph type="ftr" sz="quarter" idx="11"/>
          </p:nvPr>
        </p:nvSpPr>
        <p:spPr>
          <a:xfrm>
            <a:off x="914400" y="55499"/>
            <a:ext cx="5562600" cy="365125"/>
          </a:xfrm>
        </p:spPr>
        <p:txBody>
          <a:bodyPr/>
          <a:lstStyle>
            <a:extLst/>
          </a:lstStyle>
          <a:p>
            <a:pPr>
              <a:defRPr/>
            </a:pPr>
            <a:r>
              <a:rPr lang="es-ES" smtClean="0"/>
              <a:t>CPCC. Yónel Chocano Figueroa</a:t>
            </a:r>
            <a:endParaRPr lang="es-ES"/>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pPr>
              <a:defRPr/>
            </a:pPr>
            <a:fld id="{BE94104A-74BA-4C54-ADF7-9711509D40C6}" type="slidenum">
              <a:rPr lang="es-ES" smtClean="0"/>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p:cNvSpPr/>
          <p:nvPr/>
        </p:nvSpPr>
        <p:spPr>
          <a:xfrm>
            <a:off x="0" y="-1"/>
            <a:ext cx="181283"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67232" y="332656"/>
            <a:ext cx="8021596" cy="1105222"/>
          </a:xfrm>
          <a:prstGeom prst="rect">
            <a:avLst/>
          </a:prstGeom>
        </p:spPr>
        <p:txBody>
          <a:bodyPr vert="horz" anchor="t">
            <a:noAutofit/>
          </a:bodyPr>
          <a:lstStyle>
            <a:extLst/>
          </a:lstStyle>
          <a:p>
            <a:r>
              <a:rPr kumimoji="0" lang="es-ES" dirty="0" smtClean="0"/>
              <a:t>Haga clic para modificar el estilo de título del patrón</a:t>
            </a:r>
            <a:endParaRPr kumimoji="0" lang="en-US" dirty="0"/>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pPr>
              <a:defRPr/>
            </a:pPr>
            <a:fld id="{619E9B04-0922-40D3-B27E-4B04A97BB5CC}" type="datetime1">
              <a:rPr lang="es-ES" smtClean="0"/>
              <a:t>16/04/2015</a:t>
            </a:fld>
            <a:endParaRPr lang="es-ES"/>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defRPr/>
            </a:pPr>
            <a:r>
              <a:rPr lang="es-ES" smtClean="0"/>
              <a:t>CPCC. Yónel Chocano Figueroa</a:t>
            </a:r>
            <a:endParaRPr lang="es-ES"/>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defRPr/>
            </a:pPr>
            <a:fld id="{271A045F-690B-4C01-874E-65C3009890ED}" type="slidenum">
              <a:rPr lang="es-ES" smtClean="0"/>
              <a:pPr>
                <a:defRPr/>
              </a:pPr>
              <a:t>‹Nº›</a:t>
            </a:fld>
            <a:endParaRPr lang="es-ES"/>
          </a:p>
        </p:txBody>
      </p:sp>
      <p:sp>
        <p:nvSpPr>
          <p:cNvPr id="18" name="Rectangle 40"/>
          <p:cNvSpPr>
            <a:spLocks noChangeArrowheads="1"/>
          </p:cNvSpPr>
          <p:nvPr userDrawn="1"/>
        </p:nvSpPr>
        <p:spPr bwMode="auto">
          <a:xfrm>
            <a:off x="8988828" y="1588"/>
            <a:ext cx="191685" cy="6858000"/>
          </a:xfrm>
          <a:prstGeom prst="rect">
            <a:avLst/>
          </a:prstGeom>
          <a:solidFill>
            <a:srgbClr val="003366"/>
          </a:solidFill>
          <a:ln w="9525" algn="ctr">
            <a:noFill/>
            <a:miter lim="800000"/>
            <a:headEnd/>
            <a:tailEnd/>
          </a:ln>
          <a:effectLst/>
        </p:spPr>
        <p:txBody>
          <a:bodyPr wrap="square" anchor="ctr">
            <a:spAutoFit/>
          </a:bodyPr>
          <a:lstStyle/>
          <a:p>
            <a:pPr>
              <a:defRPr/>
            </a:pPr>
            <a:endParaRPr lang="es-ES"/>
          </a:p>
        </p:txBody>
      </p:sp>
      <p:sp>
        <p:nvSpPr>
          <p:cNvPr id="19" name="Rectangle 42"/>
          <p:cNvSpPr>
            <a:spLocks noChangeArrowheads="1"/>
          </p:cNvSpPr>
          <p:nvPr userDrawn="1"/>
        </p:nvSpPr>
        <p:spPr bwMode="auto">
          <a:xfrm rot="-5400000">
            <a:off x="4529930" y="2234406"/>
            <a:ext cx="103189" cy="9197976"/>
          </a:xfrm>
          <a:prstGeom prst="rect">
            <a:avLst/>
          </a:prstGeom>
          <a:solidFill>
            <a:srgbClr val="003366"/>
          </a:solidFill>
          <a:ln w="9525" algn="ctr">
            <a:noFill/>
            <a:miter lim="800000"/>
            <a:headEnd/>
            <a:tailEnd/>
          </a:ln>
          <a:effectLst/>
        </p:spPr>
        <p:txBody>
          <a:bodyPr wrap="square" anchor="ctr">
            <a:spAutoFit/>
          </a:bodyPr>
          <a:lstStyle/>
          <a:p>
            <a:pPr>
              <a:defRPr/>
            </a:pPr>
            <a:endParaRPr lang="es-ES"/>
          </a:p>
        </p:txBody>
      </p:sp>
      <p:sp>
        <p:nvSpPr>
          <p:cNvPr id="20" name="Rectangle 39"/>
          <p:cNvSpPr>
            <a:spLocks noChangeArrowheads="1"/>
          </p:cNvSpPr>
          <p:nvPr userDrawn="1"/>
        </p:nvSpPr>
        <p:spPr bwMode="auto">
          <a:xfrm>
            <a:off x="1" y="0"/>
            <a:ext cx="77388" cy="6858000"/>
          </a:xfrm>
          <a:prstGeom prst="rect">
            <a:avLst/>
          </a:prstGeom>
          <a:solidFill>
            <a:srgbClr val="003366"/>
          </a:solidFill>
          <a:ln w="9525" algn="ctr">
            <a:noFill/>
            <a:miter lim="800000"/>
            <a:headEnd/>
            <a:tailEnd/>
          </a:ln>
          <a:effectLst/>
        </p:spPr>
        <p:txBody>
          <a:bodyPr wrap="square" anchor="ctr">
            <a:spAutoFit/>
          </a:bodyPr>
          <a:lstStyle/>
          <a:p>
            <a:pPr>
              <a:defRPr/>
            </a:pPr>
            <a:endParaRPr lang="es-ES"/>
          </a:p>
        </p:txBody>
      </p:sp>
      <p:sp>
        <p:nvSpPr>
          <p:cNvPr id="21" name="Rectangle 41"/>
          <p:cNvSpPr>
            <a:spLocks noChangeArrowheads="1"/>
          </p:cNvSpPr>
          <p:nvPr userDrawn="1"/>
        </p:nvSpPr>
        <p:spPr bwMode="auto">
          <a:xfrm rot="-5400000">
            <a:off x="4540672" y="-4540672"/>
            <a:ext cx="116632" cy="9197975"/>
          </a:xfrm>
          <a:prstGeom prst="rect">
            <a:avLst/>
          </a:prstGeom>
          <a:solidFill>
            <a:srgbClr val="003366"/>
          </a:solidFill>
          <a:ln w="9525" algn="ctr">
            <a:noFill/>
            <a:miter lim="800000"/>
            <a:headEnd/>
            <a:tailEnd/>
          </a:ln>
          <a:effectLst/>
        </p:spPr>
        <p:txBody>
          <a:bodyPr wrap="square" anchor="ctr">
            <a:spAutoFit/>
          </a:bodyPr>
          <a:lstStyle/>
          <a:p>
            <a:pPr>
              <a:defRPr/>
            </a:pPr>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DARWIN_ProyectoTesis_LasTICsenContabilidad_CIUNAS2007.pdf"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DARWIN_ProyectoTesis_LasTICsenContabilidad_CIUNAS2007.pdf"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DARWIN_ProyectoTesis_LasTICsenContabilidad_CIUNAS2007.pdf"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DARWIN_ProyectoTesis_LasTICsenContabilidad_CIUNAS2007.pdf"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2" name="Rectangle 2"/>
          <p:cNvSpPr>
            <a:spLocks noGrp="1" noChangeArrowheads="1"/>
          </p:cNvSpPr>
          <p:nvPr>
            <p:ph type="ctrTitle"/>
          </p:nvPr>
        </p:nvSpPr>
        <p:spPr>
          <a:xfrm>
            <a:off x="827088" y="908050"/>
            <a:ext cx="7556500" cy="1295400"/>
          </a:xfrm>
        </p:spPr>
        <p:txBody>
          <a:bodyPr/>
          <a:lstStyle/>
          <a:p>
            <a:pPr algn="ctr" eaLnBrk="1" hangingPunct="1">
              <a:defRPr/>
            </a:pPr>
            <a:r>
              <a:rPr lang="es-MX" sz="2800" b="1" dirty="0" smtClean="0">
                <a:solidFill>
                  <a:srgbClr val="003366"/>
                </a:solidFill>
                <a:effectLst>
                  <a:outerShdw blurRad="38100" dist="38100" dir="2700000" algn="tl">
                    <a:srgbClr val="C0C0C0"/>
                  </a:outerShdw>
                </a:effectLst>
                <a:latin typeface="Arial" charset="0"/>
              </a:rPr>
              <a:t>Capitulo  I</a:t>
            </a:r>
            <a:r>
              <a:rPr lang="es-MX" sz="2800" b="1" dirty="0" smtClean="0">
                <a:solidFill>
                  <a:srgbClr val="FF0000"/>
                </a:solidFill>
                <a:effectLst>
                  <a:outerShdw blurRad="38100" dist="38100" dir="2700000" algn="tl">
                    <a:srgbClr val="C0C0C0"/>
                  </a:outerShdw>
                </a:effectLst>
                <a:latin typeface="Arial" charset="0"/>
              </a:rPr>
              <a:t/>
            </a:r>
            <a:br>
              <a:rPr lang="es-MX" sz="2800" b="1" dirty="0" smtClean="0">
                <a:solidFill>
                  <a:srgbClr val="FF0000"/>
                </a:solidFill>
                <a:effectLst>
                  <a:outerShdw blurRad="38100" dist="38100" dir="2700000" algn="tl">
                    <a:srgbClr val="C0C0C0"/>
                  </a:outerShdw>
                </a:effectLst>
                <a:latin typeface="Arial" charset="0"/>
              </a:rPr>
            </a:br>
            <a:r>
              <a:rPr lang="es-MX" sz="2800" b="1" dirty="0" smtClean="0">
                <a:solidFill>
                  <a:srgbClr val="00B050"/>
                </a:solidFill>
                <a:effectLst>
                  <a:outerShdw blurRad="38100" dist="38100" dir="2700000" algn="tl">
                    <a:srgbClr val="C0C0C0"/>
                  </a:outerShdw>
                </a:effectLst>
                <a:latin typeface="Arial" charset="0"/>
              </a:rPr>
              <a:t>Planteamiento del Problema</a:t>
            </a:r>
            <a:endParaRPr lang="es-ES" sz="2800" b="1" dirty="0" smtClean="0">
              <a:solidFill>
                <a:srgbClr val="00B050"/>
              </a:solidFill>
              <a:effectLst>
                <a:outerShdw blurRad="38100" dist="38100" dir="2700000" algn="tl">
                  <a:srgbClr val="C0C0C0"/>
                </a:outerShdw>
              </a:effectLst>
              <a:latin typeface="Arial" charset="0"/>
            </a:endParaRPr>
          </a:p>
        </p:txBody>
      </p:sp>
      <p:sp>
        <p:nvSpPr>
          <p:cNvPr id="184323" name="Rectangle 3"/>
          <p:cNvSpPr>
            <a:spLocks noGrp="1" noChangeArrowheads="1"/>
          </p:cNvSpPr>
          <p:nvPr>
            <p:ph type="subTitle" idx="1"/>
          </p:nvPr>
        </p:nvSpPr>
        <p:spPr>
          <a:xfrm>
            <a:off x="1371600" y="5589588"/>
            <a:ext cx="6400800" cy="762000"/>
          </a:xfrm>
        </p:spPr>
        <p:txBody>
          <a:bodyPr/>
          <a:lstStyle/>
          <a:p>
            <a:pPr eaLnBrk="1" hangingPunct="1">
              <a:lnSpc>
                <a:spcPct val="80000"/>
              </a:lnSpc>
              <a:defRPr/>
            </a:pPr>
            <a:r>
              <a:rPr lang="es-MX" sz="2000" b="1" dirty="0" smtClean="0">
                <a:effectLst>
                  <a:outerShdw blurRad="38100" dist="38100" dir="2700000" algn="tl">
                    <a:srgbClr val="C0C0C0"/>
                  </a:outerShdw>
                </a:effectLst>
                <a:latin typeface="Arial" charset="0"/>
              </a:rPr>
              <a:t>DOCENTE</a:t>
            </a:r>
          </a:p>
          <a:p>
            <a:pPr algn="ctr" eaLnBrk="1" hangingPunct="1">
              <a:lnSpc>
                <a:spcPct val="80000"/>
              </a:lnSpc>
              <a:defRPr/>
            </a:pPr>
            <a:r>
              <a:rPr lang="es-MX" sz="2000" b="1" dirty="0" smtClean="0">
                <a:solidFill>
                  <a:srgbClr val="003366"/>
                </a:solidFill>
                <a:latin typeface="Arial" charset="0"/>
              </a:rPr>
              <a:t>CPCC. </a:t>
            </a:r>
            <a:r>
              <a:rPr lang="es-MX" b="1" dirty="0" smtClean="0">
                <a:solidFill>
                  <a:srgbClr val="003366"/>
                </a:solidFill>
                <a:latin typeface="Arial" charset="0"/>
              </a:rPr>
              <a:t> Yónel Chocano Figueroa</a:t>
            </a:r>
            <a:endParaRPr lang="es-ES" sz="2000" b="1" dirty="0" smtClean="0">
              <a:solidFill>
                <a:srgbClr val="003366"/>
              </a:solidFill>
              <a:latin typeface="Arial" charset="0"/>
            </a:endParaRP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263127" y="2263014"/>
            <a:ext cx="2117680" cy="2972265"/>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60" name="Text Box 8"/>
          <p:cNvSpPr txBox="1">
            <a:spLocks noChangeArrowheads="1"/>
          </p:cNvSpPr>
          <p:nvPr/>
        </p:nvSpPr>
        <p:spPr bwMode="auto">
          <a:xfrm>
            <a:off x="1330325" y="765175"/>
            <a:ext cx="6337300" cy="1066800"/>
          </a:xfrm>
          <a:prstGeom prst="rect">
            <a:avLst/>
          </a:prstGeom>
          <a:noFill/>
          <a:ln w="9525">
            <a:noFill/>
            <a:miter lim="800000"/>
            <a:headEnd/>
            <a:tailEnd/>
          </a:ln>
          <a:effectLst/>
        </p:spPr>
        <p:txBody>
          <a:bodyPr>
            <a:spAutoFit/>
          </a:bodyPr>
          <a:lstStyle/>
          <a:p>
            <a:pPr algn="ctr">
              <a:defRPr/>
            </a:pPr>
            <a:r>
              <a:rPr lang="es-ES" sz="3200">
                <a:solidFill>
                  <a:srgbClr val="FF9900"/>
                </a:solidFill>
                <a:effectLst>
                  <a:outerShdw blurRad="38100" dist="38100" dir="2700000" algn="tl">
                    <a:srgbClr val="C0C0C0"/>
                  </a:outerShdw>
                </a:effectLst>
              </a:rPr>
              <a:t>¿Qué es el </a:t>
            </a:r>
            <a:r>
              <a:rPr lang="es-ES" sz="3200">
                <a:solidFill>
                  <a:srgbClr val="2A547E"/>
                </a:solidFill>
                <a:effectLst>
                  <a:outerShdw blurRad="38100" dist="38100" dir="2700000" algn="tl">
                    <a:srgbClr val="C0C0C0"/>
                  </a:outerShdw>
                </a:effectLst>
              </a:rPr>
              <a:t>planteamiento del problema?</a:t>
            </a:r>
            <a:endParaRPr lang="es-ES" sz="3200">
              <a:solidFill>
                <a:srgbClr val="FF0000"/>
              </a:solidFill>
              <a:effectLst>
                <a:outerShdw blurRad="38100" dist="38100" dir="2700000" algn="tl">
                  <a:srgbClr val="C0C0C0"/>
                </a:outerShdw>
              </a:effectLst>
            </a:endParaRPr>
          </a:p>
        </p:txBody>
      </p:sp>
      <p:sp>
        <p:nvSpPr>
          <p:cNvPr id="279561" name="Text Box 9"/>
          <p:cNvSpPr txBox="1">
            <a:spLocks noChangeArrowheads="1"/>
          </p:cNvSpPr>
          <p:nvPr/>
        </p:nvSpPr>
        <p:spPr bwMode="auto">
          <a:xfrm>
            <a:off x="1187450" y="2408238"/>
            <a:ext cx="6911975" cy="2465387"/>
          </a:xfrm>
          <a:prstGeom prst="rect">
            <a:avLst/>
          </a:prstGeom>
          <a:noFill/>
          <a:ln w="9525" algn="ctr">
            <a:noFill/>
            <a:miter lim="800000"/>
            <a:headEnd/>
            <a:tailEnd/>
          </a:ln>
          <a:effectLst/>
        </p:spPr>
        <p:txBody>
          <a:bodyPr>
            <a:spAutoFit/>
          </a:bodyPr>
          <a:lstStyle/>
          <a:p>
            <a:pPr algn="ctr">
              <a:defRPr/>
            </a:pPr>
            <a:r>
              <a:rPr lang="es-ES_tradnl" sz="2400"/>
              <a:t>Consiste en la formulación del problema a investigarse. Viene a ser el </a:t>
            </a:r>
            <a:r>
              <a:rPr lang="es-ES_tradnl" sz="2400">
                <a:solidFill>
                  <a:srgbClr val="FF9900"/>
                </a:solidFill>
                <a:effectLst>
                  <a:outerShdw blurRad="38100" dist="38100" dir="2700000" algn="tl">
                    <a:srgbClr val="C0C0C0"/>
                  </a:outerShdw>
                </a:effectLst>
              </a:rPr>
              <a:t>punto de partida</a:t>
            </a:r>
            <a:r>
              <a:rPr lang="es-ES_tradnl" sz="2400"/>
              <a:t> del proyecto de investigación. Comprende:</a:t>
            </a:r>
          </a:p>
          <a:p>
            <a:pPr algn="ctr">
              <a:defRPr/>
            </a:pPr>
            <a:r>
              <a:rPr lang="es-ES_tradnl" sz="2400">
                <a:solidFill>
                  <a:srgbClr val="FF0000"/>
                </a:solidFill>
              </a:rPr>
              <a:t>El contexto, el problema de investigación </a:t>
            </a:r>
            <a:r>
              <a:rPr lang="es-ES_tradnl" sz="2400"/>
              <a:t>(descripción, explicación y perspectivas)</a:t>
            </a:r>
            <a:r>
              <a:rPr lang="es-ES_tradnl" sz="2400">
                <a:solidFill>
                  <a:srgbClr val="FF0000"/>
                </a:solidFill>
              </a:rPr>
              <a:t> y las interrogantes.</a:t>
            </a:r>
            <a:endParaRPr lang="es-ES_tradnl" sz="2400"/>
          </a:p>
        </p:txBody>
      </p:sp>
      <p:sp>
        <p:nvSpPr>
          <p:cNvPr id="2" name="Marcador de fecha 1"/>
          <p:cNvSpPr>
            <a:spLocks noGrp="1"/>
          </p:cNvSpPr>
          <p:nvPr>
            <p:ph type="dt" sz="half" idx="10"/>
          </p:nvPr>
        </p:nvSpPr>
        <p:spPr/>
        <p:txBody>
          <a:bodyPr/>
          <a:lstStyle/>
          <a:p>
            <a:pPr>
              <a:defRPr/>
            </a:pPr>
            <a:fld id="{D472180F-4839-45DB-920F-4030CB5BEF33}" type="datetime1">
              <a:rPr lang="es-ES" smtClean="0"/>
              <a:t>16/04/2015</a:t>
            </a:fld>
            <a:endParaRPr lang="es-ES"/>
          </a:p>
        </p:txBody>
      </p:sp>
      <p:sp>
        <p:nvSpPr>
          <p:cNvPr id="3" name="Marcador de pie de página 2"/>
          <p:cNvSpPr>
            <a:spLocks noGrp="1"/>
          </p:cNvSpPr>
          <p:nvPr>
            <p:ph type="ftr" sz="quarter" idx="11"/>
          </p:nvPr>
        </p:nvSpPr>
        <p:spPr/>
        <p:txBody>
          <a:bodyPr/>
          <a:lstStyle/>
          <a:p>
            <a:pPr>
              <a:defRPr/>
            </a:pPr>
            <a:r>
              <a:rPr lang="es-ES" smtClean="0"/>
              <a:t>CPCC. Yónel Chocano Figueroa</a:t>
            </a:r>
            <a:endParaRPr lang="es-ES"/>
          </a:p>
        </p:txBody>
      </p:sp>
      <p:sp>
        <p:nvSpPr>
          <p:cNvPr id="4" name="Marcador de número de diapositiva 3"/>
          <p:cNvSpPr>
            <a:spLocks noGrp="1"/>
          </p:cNvSpPr>
          <p:nvPr>
            <p:ph type="sldNum" sz="quarter" idx="12"/>
          </p:nvPr>
        </p:nvSpPr>
        <p:spPr/>
        <p:txBody>
          <a:bodyPr/>
          <a:lstStyle/>
          <a:p>
            <a:pPr>
              <a:defRPr/>
            </a:pPr>
            <a:fld id="{B847F14B-52BB-48FB-8799-066809023CF5}" type="slidenum">
              <a:rPr lang="es-ES" smtClean="0"/>
              <a:pPr>
                <a:defRPr/>
              </a:pPr>
              <a:t>10</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79561">
                                            <p:txEl>
                                              <p:pRg st="0" end="0"/>
                                            </p:txEl>
                                          </p:spTgt>
                                        </p:tgtEl>
                                        <p:attrNameLst>
                                          <p:attrName>style.visibility</p:attrName>
                                        </p:attrNameLst>
                                      </p:cBhvr>
                                      <p:to>
                                        <p:strVal val="visible"/>
                                      </p:to>
                                    </p:set>
                                    <p:animEffect transition="in" filter="diamond(in)">
                                      <p:cBhvr>
                                        <p:cTn id="7" dur="2000"/>
                                        <p:tgtEl>
                                          <p:spTgt spid="2795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79561">
                                            <p:txEl>
                                              <p:pRg st="1" end="1"/>
                                            </p:txEl>
                                          </p:spTgt>
                                        </p:tgtEl>
                                        <p:attrNameLst>
                                          <p:attrName>style.visibility</p:attrName>
                                        </p:attrNameLst>
                                      </p:cBhvr>
                                      <p:to>
                                        <p:strVal val="visible"/>
                                      </p:to>
                                    </p:set>
                                    <p:animEffect transition="in" filter="diamond(in)">
                                      <p:cBhvr>
                                        <p:cTn id="12" dur="2000"/>
                                        <p:tgtEl>
                                          <p:spTgt spid="2795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6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2" name="Text Box 4"/>
          <p:cNvSpPr txBox="1">
            <a:spLocks noChangeArrowheads="1"/>
          </p:cNvSpPr>
          <p:nvPr/>
        </p:nvSpPr>
        <p:spPr bwMode="auto">
          <a:xfrm>
            <a:off x="1330325" y="904875"/>
            <a:ext cx="6337300" cy="579438"/>
          </a:xfrm>
          <a:prstGeom prst="rect">
            <a:avLst/>
          </a:prstGeom>
          <a:noFill/>
          <a:ln w="9525">
            <a:noFill/>
            <a:miter lim="800000"/>
            <a:headEnd/>
            <a:tailEnd/>
          </a:ln>
          <a:effectLst/>
        </p:spPr>
        <p:txBody>
          <a:bodyPr>
            <a:spAutoFit/>
          </a:bodyPr>
          <a:lstStyle/>
          <a:p>
            <a:pPr algn="ctr">
              <a:defRPr/>
            </a:pPr>
            <a:r>
              <a:rPr lang="es-ES" sz="3200">
                <a:solidFill>
                  <a:srgbClr val="FF9900"/>
                </a:solidFill>
                <a:effectLst>
                  <a:outerShdw blurRad="38100" dist="38100" dir="2700000" algn="tl">
                    <a:srgbClr val="C0C0C0"/>
                  </a:outerShdw>
                </a:effectLst>
              </a:rPr>
              <a:t>¿Qué es el </a:t>
            </a:r>
            <a:r>
              <a:rPr lang="es-ES" sz="3200">
                <a:solidFill>
                  <a:srgbClr val="2A547E"/>
                </a:solidFill>
                <a:effectLst>
                  <a:outerShdw blurRad="38100" dist="38100" dir="2700000" algn="tl">
                    <a:srgbClr val="C0C0C0"/>
                  </a:outerShdw>
                </a:effectLst>
              </a:rPr>
              <a:t>contexto?</a:t>
            </a:r>
            <a:endParaRPr lang="es-ES" sz="3200">
              <a:solidFill>
                <a:srgbClr val="FF0000"/>
              </a:solidFill>
              <a:effectLst>
                <a:outerShdw blurRad="38100" dist="38100" dir="2700000" algn="tl">
                  <a:srgbClr val="C0C0C0"/>
                </a:outerShdw>
              </a:effectLst>
            </a:endParaRPr>
          </a:p>
        </p:txBody>
      </p:sp>
      <p:sp>
        <p:nvSpPr>
          <p:cNvPr id="288773" name="Text Box 5"/>
          <p:cNvSpPr txBox="1">
            <a:spLocks noChangeArrowheads="1"/>
          </p:cNvSpPr>
          <p:nvPr/>
        </p:nvSpPr>
        <p:spPr bwMode="auto">
          <a:xfrm>
            <a:off x="1187450" y="2182813"/>
            <a:ext cx="6911975" cy="2830512"/>
          </a:xfrm>
          <a:prstGeom prst="rect">
            <a:avLst/>
          </a:prstGeom>
          <a:noFill/>
          <a:ln w="9525" algn="ctr">
            <a:noFill/>
            <a:miter lim="800000"/>
            <a:headEnd/>
            <a:tailEnd/>
          </a:ln>
          <a:effectLst/>
        </p:spPr>
        <p:txBody>
          <a:bodyPr>
            <a:spAutoFit/>
          </a:bodyPr>
          <a:lstStyle/>
          <a:p>
            <a:pPr algn="ctr">
              <a:defRPr/>
            </a:pPr>
            <a:r>
              <a:rPr lang="es-ES_tradnl" sz="2400"/>
              <a:t>Aquí se expone el problema en un marco más amplio, puede ser nacional o internacional. Se deberá hacer uso de </a:t>
            </a:r>
            <a:r>
              <a:rPr lang="es-ES_tradnl" sz="2400">
                <a:solidFill>
                  <a:srgbClr val="FF9900"/>
                </a:solidFill>
                <a:effectLst>
                  <a:outerShdw blurRad="38100" dist="38100" dir="2700000" algn="tl">
                    <a:srgbClr val="C0C0C0"/>
                  </a:outerShdw>
                </a:effectLst>
              </a:rPr>
              <a:t>datos estadísticos</a:t>
            </a:r>
            <a:r>
              <a:rPr lang="es-ES_tradnl" sz="2400"/>
              <a:t>, para reforzar la exposición.</a:t>
            </a:r>
          </a:p>
          <a:p>
            <a:pPr algn="ctr">
              <a:defRPr/>
            </a:pPr>
            <a:r>
              <a:rPr lang="es-ES_tradnl" sz="2400"/>
              <a:t>Se toma en cuenta los </a:t>
            </a:r>
            <a:r>
              <a:rPr lang="es-ES_tradnl" sz="2400">
                <a:solidFill>
                  <a:srgbClr val="FF0000"/>
                </a:solidFill>
              </a:rPr>
              <a:t>referentes empíricos observados preliminarmente</a:t>
            </a:r>
            <a:r>
              <a:rPr lang="es-ES_tradnl" sz="2400"/>
              <a:t> del objeto de estudio.</a:t>
            </a:r>
          </a:p>
        </p:txBody>
      </p:sp>
      <p:sp>
        <p:nvSpPr>
          <p:cNvPr id="9220" name="Rectangle 7">
            <a:hlinkClick r:id="rId2" action="ppaction://hlinkfile" tooltip="Ejemplo"/>
          </p:cNvPr>
          <p:cNvSpPr>
            <a:spLocks noChangeArrowheads="1"/>
          </p:cNvSpPr>
          <p:nvPr/>
        </p:nvSpPr>
        <p:spPr bwMode="auto">
          <a:xfrm>
            <a:off x="6804025" y="5516563"/>
            <a:ext cx="1704975" cy="376237"/>
          </a:xfrm>
          <a:prstGeom prst="rect">
            <a:avLst/>
          </a:prstGeom>
          <a:solidFill>
            <a:srgbClr val="003399"/>
          </a:solidFill>
          <a:ln w="9525" algn="ctr">
            <a:solidFill>
              <a:srgbClr val="003399"/>
            </a:solidFill>
            <a:miter lim="800000"/>
            <a:headEnd/>
            <a:tailEnd/>
          </a:ln>
        </p:spPr>
        <p:txBody>
          <a:bodyPr anchor="ctr">
            <a:spAutoFit/>
          </a:bodyPr>
          <a:lstStyle/>
          <a:p>
            <a:pPr algn="ctr"/>
            <a:r>
              <a:rPr lang="es-ES_tradnl" sz="1800" b="0">
                <a:solidFill>
                  <a:schemeClr val="bg1"/>
                </a:solidFill>
                <a:latin typeface="Arial Black" pitchFamily="34" charset="0"/>
              </a:rPr>
              <a:t>Ver Ejemplo</a:t>
            </a:r>
          </a:p>
        </p:txBody>
      </p:sp>
      <p:sp>
        <p:nvSpPr>
          <p:cNvPr id="2" name="Marcador de fecha 1"/>
          <p:cNvSpPr>
            <a:spLocks noGrp="1"/>
          </p:cNvSpPr>
          <p:nvPr>
            <p:ph type="dt" sz="half" idx="10"/>
          </p:nvPr>
        </p:nvSpPr>
        <p:spPr/>
        <p:txBody>
          <a:bodyPr/>
          <a:lstStyle/>
          <a:p>
            <a:pPr>
              <a:defRPr/>
            </a:pPr>
            <a:fld id="{BF42CCCB-2EEA-405E-BB90-1F4D5D689919}" type="datetime1">
              <a:rPr lang="es-ES" smtClean="0"/>
              <a:t>16/04/2015</a:t>
            </a:fld>
            <a:endParaRPr lang="es-ES"/>
          </a:p>
        </p:txBody>
      </p:sp>
      <p:sp>
        <p:nvSpPr>
          <p:cNvPr id="3" name="Marcador de pie de página 2"/>
          <p:cNvSpPr>
            <a:spLocks noGrp="1"/>
          </p:cNvSpPr>
          <p:nvPr>
            <p:ph type="ftr" sz="quarter" idx="11"/>
          </p:nvPr>
        </p:nvSpPr>
        <p:spPr/>
        <p:txBody>
          <a:bodyPr/>
          <a:lstStyle/>
          <a:p>
            <a:pPr>
              <a:defRPr/>
            </a:pPr>
            <a:r>
              <a:rPr lang="es-ES" dirty="0" smtClean="0"/>
              <a:t>CPCC. </a:t>
            </a:r>
            <a:r>
              <a:rPr lang="es-ES" dirty="0" err="1" smtClean="0"/>
              <a:t>Yónel</a:t>
            </a:r>
            <a:r>
              <a:rPr lang="es-ES" dirty="0" smtClean="0"/>
              <a:t> Chocano Figueroa</a:t>
            </a:r>
            <a:endParaRPr lang="es-ES" dirty="0"/>
          </a:p>
        </p:txBody>
      </p:sp>
      <p:sp>
        <p:nvSpPr>
          <p:cNvPr id="4" name="Marcador de número de diapositiva 3"/>
          <p:cNvSpPr>
            <a:spLocks noGrp="1"/>
          </p:cNvSpPr>
          <p:nvPr>
            <p:ph type="sldNum" sz="quarter" idx="12"/>
          </p:nvPr>
        </p:nvSpPr>
        <p:spPr/>
        <p:txBody>
          <a:bodyPr/>
          <a:lstStyle/>
          <a:p>
            <a:pPr>
              <a:defRPr/>
            </a:pPr>
            <a:fld id="{BC719EE1-8271-4425-B5D2-1BC0ACC5D550}" type="slidenum">
              <a:rPr lang="es-ES" smtClean="0"/>
              <a:pPr>
                <a:defRPr/>
              </a:pPr>
              <a:t>11</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88773">
                                            <p:txEl>
                                              <p:pRg st="0" end="0"/>
                                            </p:txEl>
                                          </p:spTgt>
                                        </p:tgtEl>
                                        <p:attrNameLst>
                                          <p:attrName>style.visibility</p:attrName>
                                        </p:attrNameLst>
                                      </p:cBhvr>
                                      <p:to>
                                        <p:strVal val="visible"/>
                                      </p:to>
                                    </p:set>
                                    <p:animEffect transition="in" filter="diamond(in)">
                                      <p:cBhvr>
                                        <p:cTn id="7" dur="2000"/>
                                        <p:tgtEl>
                                          <p:spTgt spid="2887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88773">
                                            <p:txEl>
                                              <p:pRg st="1" end="1"/>
                                            </p:txEl>
                                          </p:spTgt>
                                        </p:tgtEl>
                                        <p:attrNameLst>
                                          <p:attrName>style.visibility</p:attrName>
                                        </p:attrNameLst>
                                      </p:cBhvr>
                                      <p:to>
                                        <p:strVal val="visible"/>
                                      </p:to>
                                    </p:set>
                                    <p:animEffect transition="in" filter="diamond(in)">
                                      <p:cBhvr>
                                        <p:cTn id="12" dur="2000"/>
                                        <p:tgtEl>
                                          <p:spTgt spid="28877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6" name="Text Box 4"/>
          <p:cNvSpPr txBox="1">
            <a:spLocks noChangeArrowheads="1"/>
          </p:cNvSpPr>
          <p:nvPr/>
        </p:nvSpPr>
        <p:spPr bwMode="auto">
          <a:xfrm>
            <a:off x="1403350" y="692150"/>
            <a:ext cx="6337300" cy="946150"/>
          </a:xfrm>
          <a:prstGeom prst="rect">
            <a:avLst/>
          </a:prstGeom>
          <a:noFill/>
          <a:ln w="9525">
            <a:noFill/>
            <a:miter lim="800000"/>
            <a:headEnd/>
            <a:tailEnd/>
          </a:ln>
          <a:effectLst/>
        </p:spPr>
        <p:txBody>
          <a:bodyPr>
            <a:spAutoFit/>
          </a:bodyPr>
          <a:lstStyle/>
          <a:p>
            <a:pPr algn="ctr">
              <a:defRPr/>
            </a:pPr>
            <a:r>
              <a:rPr lang="es-ES" sz="2800">
                <a:solidFill>
                  <a:srgbClr val="2A547E"/>
                </a:solidFill>
                <a:effectLst>
                  <a:outerShdw blurRad="38100" dist="38100" dir="2700000" algn="tl">
                    <a:srgbClr val="C0C0C0"/>
                  </a:outerShdw>
                </a:effectLst>
              </a:rPr>
              <a:t>¿Qué es el </a:t>
            </a:r>
            <a:r>
              <a:rPr lang="es-ES" sz="2800">
                <a:solidFill>
                  <a:srgbClr val="FF9900"/>
                </a:solidFill>
                <a:effectLst>
                  <a:outerShdw blurRad="38100" dist="38100" dir="2700000" algn="tl">
                    <a:srgbClr val="C0C0C0"/>
                  </a:outerShdw>
                </a:effectLst>
              </a:rPr>
              <a:t>planteamiento del problema?</a:t>
            </a:r>
            <a:endParaRPr lang="es-ES" sz="2800">
              <a:effectLst>
                <a:outerShdw blurRad="38100" dist="38100" dir="2700000" algn="tl">
                  <a:srgbClr val="C0C0C0"/>
                </a:outerShdw>
              </a:effectLst>
            </a:endParaRPr>
          </a:p>
        </p:txBody>
      </p:sp>
      <p:sp>
        <p:nvSpPr>
          <p:cNvPr id="10243" name="Text Box 5"/>
          <p:cNvSpPr txBox="1">
            <a:spLocks noChangeArrowheads="1"/>
          </p:cNvSpPr>
          <p:nvPr/>
        </p:nvSpPr>
        <p:spPr bwMode="auto">
          <a:xfrm>
            <a:off x="1116013" y="1949450"/>
            <a:ext cx="6985000" cy="831850"/>
          </a:xfrm>
          <a:prstGeom prst="rect">
            <a:avLst/>
          </a:prstGeom>
          <a:noFill/>
          <a:ln w="9525" algn="ctr">
            <a:solidFill>
              <a:srgbClr val="003399"/>
            </a:solidFill>
            <a:miter lim="800000"/>
            <a:headEnd/>
            <a:tailEnd/>
          </a:ln>
        </p:spPr>
        <p:txBody>
          <a:bodyPr>
            <a:spAutoFit/>
          </a:bodyPr>
          <a:lstStyle/>
          <a:p>
            <a:pPr algn="ctr"/>
            <a:r>
              <a:rPr lang="es-ES_tradnl" sz="2400">
                <a:solidFill>
                  <a:srgbClr val="003399"/>
                </a:solidFill>
              </a:rPr>
              <a:t>Se trata de exponer el problema de investigación en sus tres dimensiones:</a:t>
            </a:r>
          </a:p>
        </p:txBody>
      </p:sp>
      <p:sp>
        <p:nvSpPr>
          <p:cNvPr id="10244" name="Text Box 6"/>
          <p:cNvSpPr txBox="1">
            <a:spLocks noChangeArrowheads="1"/>
          </p:cNvSpPr>
          <p:nvPr/>
        </p:nvSpPr>
        <p:spPr bwMode="auto">
          <a:xfrm>
            <a:off x="755650" y="3141663"/>
            <a:ext cx="1800225" cy="396875"/>
          </a:xfrm>
          <a:prstGeom prst="rect">
            <a:avLst/>
          </a:prstGeom>
          <a:noFill/>
          <a:ln w="9525" algn="ctr">
            <a:noFill/>
            <a:miter lim="800000"/>
            <a:headEnd/>
            <a:tailEnd/>
          </a:ln>
        </p:spPr>
        <p:txBody>
          <a:bodyPr>
            <a:spAutoFit/>
          </a:bodyPr>
          <a:lstStyle/>
          <a:p>
            <a:r>
              <a:rPr lang="es-ES_tradnl" u="sng">
                <a:solidFill>
                  <a:srgbClr val="003399"/>
                </a:solidFill>
              </a:rPr>
              <a:t>Descripción:</a:t>
            </a:r>
          </a:p>
        </p:txBody>
      </p:sp>
      <p:sp>
        <p:nvSpPr>
          <p:cNvPr id="10245" name="Text Box 7"/>
          <p:cNvSpPr txBox="1">
            <a:spLocks noChangeArrowheads="1"/>
          </p:cNvSpPr>
          <p:nvPr/>
        </p:nvSpPr>
        <p:spPr bwMode="auto">
          <a:xfrm>
            <a:off x="755650" y="3970338"/>
            <a:ext cx="1728788" cy="396875"/>
          </a:xfrm>
          <a:prstGeom prst="rect">
            <a:avLst/>
          </a:prstGeom>
          <a:noFill/>
          <a:ln w="9525" algn="ctr">
            <a:noFill/>
            <a:miter lim="800000"/>
            <a:headEnd/>
            <a:tailEnd/>
          </a:ln>
        </p:spPr>
        <p:txBody>
          <a:bodyPr>
            <a:spAutoFit/>
          </a:bodyPr>
          <a:lstStyle/>
          <a:p>
            <a:r>
              <a:rPr lang="es-ES_tradnl" u="sng">
                <a:solidFill>
                  <a:srgbClr val="003399"/>
                </a:solidFill>
              </a:rPr>
              <a:t>Explicación:</a:t>
            </a:r>
          </a:p>
        </p:txBody>
      </p:sp>
      <p:sp>
        <p:nvSpPr>
          <p:cNvPr id="10246" name="Text Box 8"/>
          <p:cNvSpPr txBox="1">
            <a:spLocks noChangeArrowheads="1"/>
          </p:cNvSpPr>
          <p:nvPr/>
        </p:nvSpPr>
        <p:spPr bwMode="auto">
          <a:xfrm>
            <a:off x="755650" y="5300663"/>
            <a:ext cx="1728788" cy="396875"/>
          </a:xfrm>
          <a:prstGeom prst="rect">
            <a:avLst/>
          </a:prstGeom>
          <a:noFill/>
          <a:ln w="9525" algn="ctr">
            <a:noFill/>
            <a:miter lim="800000"/>
            <a:headEnd/>
            <a:tailEnd/>
          </a:ln>
        </p:spPr>
        <p:txBody>
          <a:bodyPr>
            <a:spAutoFit/>
          </a:bodyPr>
          <a:lstStyle/>
          <a:p>
            <a:r>
              <a:rPr lang="es-ES_tradnl" u="sng">
                <a:solidFill>
                  <a:srgbClr val="003399"/>
                </a:solidFill>
              </a:rPr>
              <a:t>Perspectiva:</a:t>
            </a:r>
          </a:p>
        </p:txBody>
      </p:sp>
      <p:sp>
        <p:nvSpPr>
          <p:cNvPr id="289801" name="Text Box 9"/>
          <p:cNvSpPr txBox="1">
            <a:spLocks noChangeArrowheads="1"/>
          </p:cNvSpPr>
          <p:nvPr/>
        </p:nvSpPr>
        <p:spPr bwMode="auto">
          <a:xfrm>
            <a:off x="2555875" y="3176588"/>
            <a:ext cx="6048375" cy="396875"/>
          </a:xfrm>
          <a:prstGeom prst="rect">
            <a:avLst/>
          </a:prstGeom>
          <a:noFill/>
          <a:ln w="9525" algn="ctr">
            <a:noFill/>
            <a:miter lim="800000"/>
            <a:headEnd/>
            <a:tailEnd/>
          </a:ln>
        </p:spPr>
        <p:txBody>
          <a:bodyPr>
            <a:spAutoFit/>
          </a:bodyPr>
          <a:lstStyle/>
          <a:p>
            <a:r>
              <a:rPr lang="es-ES_tradnl"/>
              <a:t>¿Cómo es el problema? </a:t>
            </a:r>
            <a:r>
              <a:rPr lang="es-ES_tradnl">
                <a:solidFill>
                  <a:srgbClr val="FF0000"/>
                </a:solidFill>
              </a:rPr>
              <a:t>(caracterización)</a:t>
            </a:r>
          </a:p>
        </p:txBody>
      </p:sp>
      <p:sp>
        <p:nvSpPr>
          <p:cNvPr id="289802" name="Text Box 10"/>
          <p:cNvSpPr txBox="1">
            <a:spLocks noChangeArrowheads="1"/>
          </p:cNvSpPr>
          <p:nvPr/>
        </p:nvSpPr>
        <p:spPr bwMode="auto">
          <a:xfrm>
            <a:off x="2555875" y="3933825"/>
            <a:ext cx="6048375" cy="1220788"/>
          </a:xfrm>
          <a:prstGeom prst="rect">
            <a:avLst/>
          </a:prstGeom>
          <a:noFill/>
          <a:ln w="9525" algn="ctr">
            <a:noFill/>
            <a:miter lim="800000"/>
            <a:headEnd/>
            <a:tailEnd/>
          </a:ln>
        </p:spPr>
        <p:txBody>
          <a:bodyPr>
            <a:spAutoFit/>
          </a:bodyPr>
          <a:lstStyle/>
          <a:p>
            <a:r>
              <a:rPr lang="es-ES_tradnl"/>
              <a:t>¿Por qué es así el problema? </a:t>
            </a:r>
            <a:r>
              <a:rPr lang="es-ES_tradnl">
                <a:solidFill>
                  <a:srgbClr val="FF0000"/>
                </a:solidFill>
              </a:rPr>
              <a:t>(definición)</a:t>
            </a:r>
            <a:r>
              <a:rPr lang="es-ES_tradnl"/>
              <a:t> – </a:t>
            </a:r>
            <a:r>
              <a:rPr lang="es-ES_tradnl" sz="1800"/>
              <a:t>constituye una proposición dialéctica, determina las relaciones, propiedades y las conexiones internas del fenómeno.</a:t>
            </a:r>
          </a:p>
        </p:txBody>
      </p:sp>
      <p:sp>
        <p:nvSpPr>
          <p:cNvPr id="289803" name="Text Box 11"/>
          <p:cNvSpPr txBox="1">
            <a:spLocks noChangeArrowheads="1"/>
          </p:cNvSpPr>
          <p:nvPr/>
        </p:nvSpPr>
        <p:spPr bwMode="auto">
          <a:xfrm>
            <a:off x="2555875" y="5300663"/>
            <a:ext cx="5903913" cy="396875"/>
          </a:xfrm>
          <a:prstGeom prst="rect">
            <a:avLst/>
          </a:prstGeom>
          <a:noFill/>
          <a:ln w="9525" algn="ctr">
            <a:noFill/>
            <a:miter lim="800000"/>
            <a:headEnd/>
            <a:tailEnd/>
          </a:ln>
        </p:spPr>
        <p:txBody>
          <a:bodyPr>
            <a:spAutoFit/>
          </a:bodyPr>
          <a:lstStyle/>
          <a:p>
            <a:r>
              <a:rPr lang="es-ES_tradnl"/>
              <a:t>¿Cómo será el problema? </a:t>
            </a:r>
            <a:r>
              <a:rPr lang="es-ES_tradnl">
                <a:solidFill>
                  <a:srgbClr val="FF0000"/>
                </a:solidFill>
              </a:rPr>
              <a:t>(predicción)</a:t>
            </a:r>
            <a:r>
              <a:rPr lang="es-ES_tradnl"/>
              <a:t> – </a:t>
            </a:r>
            <a:endParaRPr lang="es-ES_tradnl" sz="1800"/>
          </a:p>
        </p:txBody>
      </p:sp>
      <p:sp>
        <p:nvSpPr>
          <p:cNvPr id="10250" name="Rectangle 14">
            <a:hlinkClick r:id="rId2" tooltip="Ejemplo"/>
          </p:cNvPr>
          <p:cNvSpPr>
            <a:spLocks noChangeArrowheads="1"/>
          </p:cNvSpPr>
          <p:nvPr/>
        </p:nvSpPr>
        <p:spPr bwMode="auto">
          <a:xfrm>
            <a:off x="6827838" y="5861050"/>
            <a:ext cx="1704975" cy="376238"/>
          </a:xfrm>
          <a:prstGeom prst="rect">
            <a:avLst/>
          </a:prstGeom>
          <a:solidFill>
            <a:srgbClr val="003399"/>
          </a:solidFill>
          <a:ln w="9525" algn="ctr">
            <a:solidFill>
              <a:srgbClr val="003399"/>
            </a:solidFill>
            <a:miter lim="800000"/>
            <a:headEnd/>
            <a:tailEnd/>
          </a:ln>
        </p:spPr>
        <p:txBody>
          <a:bodyPr anchor="ctr">
            <a:spAutoFit/>
          </a:bodyPr>
          <a:lstStyle/>
          <a:p>
            <a:pPr algn="ctr"/>
            <a:r>
              <a:rPr lang="es-ES_tradnl" sz="1800" b="0">
                <a:solidFill>
                  <a:schemeClr val="bg1"/>
                </a:solidFill>
                <a:latin typeface="Arial Black" pitchFamily="34" charset="0"/>
              </a:rPr>
              <a:t>Ver Ejemplo</a:t>
            </a:r>
          </a:p>
        </p:txBody>
      </p:sp>
      <p:sp>
        <p:nvSpPr>
          <p:cNvPr id="2" name="Marcador de fecha 1"/>
          <p:cNvSpPr>
            <a:spLocks noGrp="1"/>
          </p:cNvSpPr>
          <p:nvPr>
            <p:ph type="dt" sz="half" idx="10"/>
          </p:nvPr>
        </p:nvSpPr>
        <p:spPr/>
        <p:txBody>
          <a:bodyPr/>
          <a:lstStyle/>
          <a:p>
            <a:pPr>
              <a:defRPr/>
            </a:pPr>
            <a:fld id="{B1E87FD0-39D0-4D16-A516-D186F9014C9A}" type="datetime1">
              <a:rPr lang="es-ES" smtClean="0"/>
              <a:t>16/04/2015</a:t>
            </a:fld>
            <a:endParaRPr lang="es-ES"/>
          </a:p>
        </p:txBody>
      </p:sp>
      <p:sp>
        <p:nvSpPr>
          <p:cNvPr id="3" name="Marcador de pie de página 2"/>
          <p:cNvSpPr>
            <a:spLocks noGrp="1"/>
          </p:cNvSpPr>
          <p:nvPr>
            <p:ph type="ftr" sz="quarter" idx="11"/>
          </p:nvPr>
        </p:nvSpPr>
        <p:spPr/>
        <p:txBody>
          <a:bodyPr/>
          <a:lstStyle/>
          <a:p>
            <a:pPr>
              <a:defRPr/>
            </a:pPr>
            <a:r>
              <a:rPr lang="es-ES" smtClean="0"/>
              <a:t>CPCC. Yónel Chocano Figueroa</a:t>
            </a:r>
            <a:endParaRPr lang="es-ES"/>
          </a:p>
        </p:txBody>
      </p:sp>
      <p:sp>
        <p:nvSpPr>
          <p:cNvPr id="4" name="Marcador de número de diapositiva 3"/>
          <p:cNvSpPr>
            <a:spLocks noGrp="1"/>
          </p:cNvSpPr>
          <p:nvPr>
            <p:ph type="sldNum" sz="quarter" idx="12"/>
          </p:nvPr>
        </p:nvSpPr>
        <p:spPr/>
        <p:txBody>
          <a:bodyPr/>
          <a:lstStyle/>
          <a:p>
            <a:pPr>
              <a:defRPr/>
            </a:pPr>
            <a:fld id="{BC719EE1-8271-4425-B5D2-1BC0ACC5D550}" type="slidenum">
              <a:rPr lang="es-ES" smtClean="0"/>
              <a:pPr>
                <a:defRPr/>
              </a:pPr>
              <a:t>12</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9801"/>
                                        </p:tgtEl>
                                        <p:attrNameLst>
                                          <p:attrName>style.visibility</p:attrName>
                                        </p:attrNameLst>
                                      </p:cBhvr>
                                      <p:to>
                                        <p:strVal val="visible"/>
                                      </p:to>
                                    </p:set>
                                    <p:animEffect transition="in" filter="dissolve">
                                      <p:cBhvr>
                                        <p:cTn id="7" dur="500"/>
                                        <p:tgtEl>
                                          <p:spTgt spid="28980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9802"/>
                                        </p:tgtEl>
                                        <p:attrNameLst>
                                          <p:attrName>style.visibility</p:attrName>
                                        </p:attrNameLst>
                                      </p:cBhvr>
                                      <p:to>
                                        <p:strVal val="visible"/>
                                      </p:to>
                                    </p:set>
                                    <p:animEffect transition="in" filter="dissolve">
                                      <p:cBhvr>
                                        <p:cTn id="12" dur="500"/>
                                        <p:tgtEl>
                                          <p:spTgt spid="28980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9803"/>
                                        </p:tgtEl>
                                        <p:attrNameLst>
                                          <p:attrName>style.visibility</p:attrName>
                                        </p:attrNameLst>
                                      </p:cBhvr>
                                      <p:to>
                                        <p:strVal val="visible"/>
                                      </p:to>
                                    </p:set>
                                    <p:animEffect transition="in" filter="dissolve">
                                      <p:cBhvr>
                                        <p:cTn id="17" dur="500"/>
                                        <p:tgtEl>
                                          <p:spTgt spid="2898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801" grpId="0"/>
      <p:bldP spid="289802" grpId="0"/>
      <p:bldP spid="28980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20" name="Text Box 4"/>
          <p:cNvSpPr txBox="1">
            <a:spLocks noChangeArrowheads="1"/>
          </p:cNvSpPr>
          <p:nvPr/>
        </p:nvSpPr>
        <p:spPr bwMode="auto">
          <a:xfrm>
            <a:off x="1403350" y="977900"/>
            <a:ext cx="6337300" cy="579438"/>
          </a:xfrm>
          <a:prstGeom prst="rect">
            <a:avLst/>
          </a:prstGeom>
          <a:noFill/>
          <a:ln w="9525">
            <a:noFill/>
            <a:miter lim="800000"/>
            <a:headEnd/>
            <a:tailEnd/>
          </a:ln>
          <a:effectLst/>
        </p:spPr>
        <p:txBody>
          <a:bodyPr>
            <a:spAutoFit/>
          </a:bodyPr>
          <a:lstStyle/>
          <a:p>
            <a:pPr algn="ctr">
              <a:defRPr/>
            </a:pPr>
            <a:r>
              <a:rPr lang="es-ES" sz="3200">
                <a:solidFill>
                  <a:srgbClr val="2A547E"/>
                </a:solidFill>
                <a:effectLst>
                  <a:outerShdw blurRad="38100" dist="38100" dir="2700000" algn="tl">
                    <a:srgbClr val="C0C0C0"/>
                  </a:outerShdw>
                </a:effectLst>
              </a:rPr>
              <a:t>¿Qué son las </a:t>
            </a:r>
            <a:r>
              <a:rPr lang="es-ES" sz="3200">
                <a:solidFill>
                  <a:srgbClr val="FF9900"/>
                </a:solidFill>
                <a:effectLst>
                  <a:outerShdw blurRad="38100" dist="38100" dir="2700000" algn="tl">
                    <a:srgbClr val="C0C0C0"/>
                  </a:outerShdw>
                </a:effectLst>
              </a:rPr>
              <a:t>interrogantes?</a:t>
            </a:r>
            <a:endParaRPr lang="es-ES" sz="3200">
              <a:effectLst>
                <a:outerShdw blurRad="38100" dist="38100" dir="2700000" algn="tl">
                  <a:srgbClr val="C0C0C0"/>
                </a:outerShdw>
              </a:effectLst>
            </a:endParaRPr>
          </a:p>
        </p:txBody>
      </p:sp>
      <p:sp>
        <p:nvSpPr>
          <p:cNvPr id="290821" name="Text Box 5"/>
          <p:cNvSpPr txBox="1">
            <a:spLocks noChangeArrowheads="1"/>
          </p:cNvSpPr>
          <p:nvPr/>
        </p:nvSpPr>
        <p:spPr bwMode="auto">
          <a:xfrm>
            <a:off x="898525" y="1990725"/>
            <a:ext cx="7345363" cy="3743325"/>
          </a:xfrm>
          <a:prstGeom prst="rect">
            <a:avLst/>
          </a:prstGeom>
          <a:noFill/>
          <a:ln w="9525" algn="ctr">
            <a:noFill/>
            <a:miter lim="800000"/>
            <a:headEnd/>
            <a:tailEnd/>
          </a:ln>
          <a:effectLst/>
        </p:spPr>
        <p:txBody>
          <a:bodyPr>
            <a:spAutoFit/>
          </a:bodyPr>
          <a:lstStyle/>
          <a:p>
            <a:pPr algn="ctr">
              <a:defRPr/>
            </a:pPr>
            <a:r>
              <a:rPr lang="es-ES_tradnl" sz="2400">
                <a:solidFill>
                  <a:srgbClr val="003366"/>
                </a:solidFill>
                <a:effectLst>
                  <a:outerShdw blurRad="38100" dist="38100" dir="2700000" algn="tl">
                    <a:srgbClr val="C0C0C0"/>
                  </a:outerShdw>
                </a:effectLst>
              </a:rPr>
              <a:t>Comprenden un </a:t>
            </a:r>
            <a:r>
              <a:rPr lang="es-ES_tradnl" sz="2400">
                <a:solidFill>
                  <a:srgbClr val="FF0000"/>
                </a:solidFill>
                <a:effectLst>
                  <a:outerShdw blurRad="38100" dist="38100" dir="2700000" algn="tl">
                    <a:srgbClr val="C0C0C0"/>
                  </a:outerShdw>
                </a:effectLst>
              </a:rPr>
              <a:t>conjunto de preguntas</a:t>
            </a:r>
            <a:r>
              <a:rPr lang="es-ES_tradnl" sz="2400">
                <a:solidFill>
                  <a:srgbClr val="003366"/>
                </a:solidFill>
                <a:effectLst>
                  <a:outerShdw blurRad="38100" dist="38100" dir="2700000" algn="tl">
                    <a:srgbClr val="C0C0C0"/>
                  </a:outerShdw>
                </a:effectLst>
              </a:rPr>
              <a:t> que tratan sobre cuestiones especificas del problema. Se clasifican en </a:t>
            </a:r>
            <a:r>
              <a:rPr lang="es-ES_tradnl" sz="2400">
                <a:solidFill>
                  <a:srgbClr val="FF9900"/>
                </a:solidFill>
                <a:effectLst>
                  <a:outerShdw blurRad="38100" dist="38100" dir="2700000" algn="tl">
                    <a:srgbClr val="C0C0C0"/>
                  </a:outerShdw>
                </a:effectLst>
              </a:rPr>
              <a:t>problema principal</a:t>
            </a:r>
            <a:r>
              <a:rPr lang="es-ES_tradnl" sz="2400">
                <a:solidFill>
                  <a:srgbClr val="003366"/>
                </a:solidFill>
                <a:effectLst>
                  <a:outerShdw blurRad="38100" dist="38100" dir="2700000" algn="tl">
                    <a:srgbClr val="C0C0C0"/>
                  </a:outerShdw>
                </a:effectLst>
              </a:rPr>
              <a:t> y </a:t>
            </a:r>
            <a:r>
              <a:rPr lang="es-ES_tradnl" sz="2400">
                <a:solidFill>
                  <a:srgbClr val="FF9900"/>
                </a:solidFill>
                <a:effectLst>
                  <a:outerShdw blurRad="38100" dist="38100" dir="2700000" algn="tl">
                    <a:srgbClr val="C0C0C0"/>
                  </a:outerShdw>
                </a:effectLst>
              </a:rPr>
              <a:t>problemas específicos</a:t>
            </a:r>
            <a:r>
              <a:rPr lang="es-ES_tradnl" sz="2400">
                <a:solidFill>
                  <a:srgbClr val="003366"/>
                </a:solidFill>
                <a:effectLst>
                  <a:outerShdw blurRad="38100" dist="38100" dir="2700000" algn="tl">
                    <a:srgbClr val="C0C0C0"/>
                  </a:outerShdw>
                </a:effectLst>
              </a:rPr>
              <a:t>.</a:t>
            </a:r>
          </a:p>
          <a:p>
            <a:pPr algn="ctr">
              <a:defRPr/>
            </a:pPr>
            <a:r>
              <a:rPr lang="es-ES_tradnl" sz="2400">
                <a:solidFill>
                  <a:srgbClr val="003366"/>
                </a:solidFill>
                <a:effectLst>
                  <a:outerShdw blurRad="38100" dist="38100" dir="2700000" algn="tl">
                    <a:srgbClr val="C0C0C0"/>
                  </a:outerShdw>
                </a:effectLst>
              </a:rPr>
              <a:t>El problema principal es el </a:t>
            </a:r>
            <a:r>
              <a:rPr lang="es-ES_tradnl" sz="2400">
                <a:solidFill>
                  <a:srgbClr val="FF0000"/>
                </a:solidFill>
                <a:effectLst>
                  <a:outerShdw blurRad="38100" dist="38100" dir="2700000" algn="tl">
                    <a:srgbClr val="C0C0C0"/>
                  </a:outerShdw>
                </a:effectLst>
              </a:rPr>
              <a:t>titulo del proyecto convertido en preguntas</a:t>
            </a:r>
            <a:r>
              <a:rPr lang="es-ES_tradnl" sz="2400">
                <a:solidFill>
                  <a:srgbClr val="003366"/>
                </a:solidFill>
                <a:effectLst>
                  <a:outerShdw blurRad="38100" dist="38100" dir="2700000" algn="tl">
                    <a:srgbClr val="C0C0C0"/>
                  </a:outerShdw>
                </a:effectLst>
              </a:rPr>
              <a:t>.</a:t>
            </a:r>
          </a:p>
          <a:p>
            <a:pPr algn="ctr">
              <a:defRPr/>
            </a:pPr>
            <a:r>
              <a:rPr lang="es-ES_tradnl" sz="2400">
                <a:solidFill>
                  <a:srgbClr val="003366"/>
                </a:solidFill>
                <a:effectLst>
                  <a:outerShdw blurRad="38100" dist="38100" dir="2700000" algn="tl">
                    <a:srgbClr val="C0C0C0"/>
                  </a:outerShdw>
                </a:effectLst>
              </a:rPr>
              <a:t>Para determinar los problemas específicos se hace una </a:t>
            </a:r>
            <a:r>
              <a:rPr lang="es-ES_tradnl" sz="2400">
                <a:solidFill>
                  <a:srgbClr val="FF0000"/>
                </a:solidFill>
                <a:effectLst>
                  <a:outerShdw blurRad="38100" dist="38100" dir="2700000" algn="tl">
                    <a:srgbClr val="C0C0C0"/>
                  </a:outerShdw>
                </a:effectLst>
              </a:rPr>
              <a:t>operacionalización de las variables</a:t>
            </a:r>
            <a:r>
              <a:rPr lang="es-ES_tradnl" sz="2400">
                <a:solidFill>
                  <a:srgbClr val="003366"/>
                </a:solidFill>
                <a:effectLst>
                  <a:outerShdw blurRad="38100" dist="38100" dir="2700000" algn="tl">
                    <a:srgbClr val="C0C0C0"/>
                  </a:outerShdw>
                </a:effectLst>
              </a:rPr>
              <a:t> generales.  </a:t>
            </a:r>
          </a:p>
        </p:txBody>
      </p:sp>
      <p:sp>
        <p:nvSpPr>
          <p:cNvPr id="11268" name="Rectangle 6">
            <a:hlinkClick r:id="rId2" tooltip="Ejemplo"/>
          </p:cNvPr>
          <p:cNvSpPr>
            <a:spLocks noChangeArrowheads="1"/>
          </p:cNvSpPr>
          <p:nvPr/>
        </p:nvSpPr>
        <p:spPr bwMode="auto">
          <a:xfrm>
            <a:off x="6827838" y="5861050"/>
            <a:ext cx="1704975" cy="376238"/>
          </a:xfrm>
          <a:prstGeom prst="rect">
            <a:avLst/>
          </a:prstGeom>
          <a:solidFill>
            <a:srgbClr val="003399"/>
          </a:solidFill>
          <a:ln w="9525" algn="ctr">
            <a:solidFill>
              <a:srgbClr val="003399"/>
            </a:solidFill>
            <a:miter lim="800000"/>
            <a:headEnd/>
            <a:tailEnd/>
          </a:ln>
        </p:spPr>
        <p:txBody>
          <a:bodyPr anchor="ctr">
            <a:spAutoFit/>
          </a:bodyPr>
          <a:lstStyle/>
          <a:p>
            <a:pPr algn="ctr"/>
            <a:r>
              <a:rPr lang="es-ES_tradnl" sz="1800" b="0">
                <a:solidFill>
                  <a:schemeClr val="bg1"/>
                </a:solidFill>
                <a:latin typeface="Arial Black" pitchFamily="34" charset="0"/>
              </a:rPr>
              <a:t>Ver Ejemplo</a:t>
            </a:r>
          </a:p>
        </p:txBody>
      </p:sp>
      <p:sp>
        <p:nvSpPr>
          <p:cNvPr id="2" name="Marcador de fecha 1"/>
          <p:cNvSpPr>
            <a:spLocks noGrp="1"/>
          </p:cNvSpPr>
          <p:nvPr>
            <p:ph type="dt" sz="half" idx="10"/>
          </p:nvPr>
        </p:nvSpPr>
        <p:spPr/>
        <p:txBody>
          <a:bodyPr/>
          <a:lstStyle/>
          <a:p>
            <a:pPr>
              <a:defRPr/>
            </a:pPr>
            <a:fld id="{93407557-F727-4EAA-9EFB-24F91E4DD57B}" type="datetime1">
              <a:rPr lang="es-ES" smtClean="0"/>
              <a:t>16/04/2015</a:t>
            </a:fld>
            <a:endParaRPr lang="es-ES"/>
          </a:p>
        </p:txBody>
      </p:sp>
      <p:sp>
        <p:nvSpPr>
          <p:cNvPr id="3" name="Marcador de pie de página 2"/>
          <p:cNvSpPr>
            <a:spLocks noGrp="1"/>
          </p:cNvSpPr>
          <p:nvPr>
            <p:ph type="ftr" sz="quarter" idx="11"/>
          </p:nvPr>
        </p:nvSpPr>
        <p:spPr/>
        <p:txBody>
          <a:bodyPr/>
          <a:lstStyle/>
          <a:p>
            <a:pPr>
              <a:defRPr/>
            </a:pPr>
            <a:r>
              <a:rPr lang="es-ES" smtClean="0"/>
              <a:t>CPCC. Yónel Chocano Figueroa</a:t>
            </a:r>
            <a:endParaRPr lang="es-ES"/>
          </a:p>
        </p:txBody>
      </p:sp>
      <p:sp>
        <p:nvSpPr>
          <p:cNvPr id="4" name="Marcador de número de diapositiva 3"/>
          <p:cNvSpPr>
            <a:spLocks noGrp="1"/>
          </p:cNvSpPr>
          <p:nvPr>
            <p:ph type="sldNum" sz="quarter" idx="12"/>
          </p:nvPr>
        </p:nvSpPr>
        <p:spPr/>
        <p:txBody>
          <a:bodyPr/>
          <a:lstStyle/>
          <a:p>
            <a:pPr>
              <a:defRPr/>
            </a:pPr>
            <a:fld id="{BC719EE1-8271-4425-B5D2-1BC0ACC5D550}" type="slidenum">
              <a:rPr lang="es-ES" smtClean="0"/>
              <a:pPr>
                <a:defRPr/>
              </a:pPr>
              <a:t>13</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0821">
                                            <p:txEl>
                                              <p:pRg st="0" end="0"/>
                                            </p:txEl>
                                          </p:spTgt>
                                        </p:tgtEl>
                                        <p:attrNameLst>
                                          <p:attrName>style.visibility</p:attrName>
                                        </p:attrNameLst>
                                      </p:cBhvr>
                                      <p:to>
                                        <p:strVal val="visible"/>
                                      </p:to>
                                    </p:set>
                                    <p:animEffect transition="in" filter="blinds(horizontal)">
                                      <p:cBhvr>
                                        <p:cTn id="7" dur="500"/>
                                        <p:tgtEl>
                                          <p:spTgt spid="2908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0821">
                                            <p:txEl>
                                              <p:pRg st="1" end="1"/>
                                            </p:txEl>
                                          </p:spTgt>
                                        </p:tgtEl>
                                        <p:attrNameLst>
                                          <p:attrName>style.visibility</p:attrName>
                                        </p:attrNameLst>
                                      </p:cBhvr>
                                      <p:to>
                                        <p:strVal val="visible"/>
                                      </p:to>
                                    </p:set>
                                    <p:animEffect transition="in" filter="blinds(horizontal)">
                                      <p:cBhvr>
                                        <p:cTn id="12" dur="500"/>
                                        <p:tgtEl>
                                          <p:spTgt spid="29082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90821">
                                            <p:txEl>
                                              <p:pRg st="2" end="2"/>
                                            </p:txEl>
                                          </p:spTgt>
                                        </p:tgtEl>
                                        <p:attrNameLst>
                                          <p:attrName>style.visibility</p:attrName>
                                        </p:attrNameLst>
                                      </p:cBhvr>
                                      <p:to>
                                        <p:strVal val="visible"/>
                                      </p:to>
                                    </p:set>
                                    <p:animEffect transition="in" filter="blinds(horizontal)">
                                      <p:cBhvr>
                                        <p:cTn id="17" dur="500"/>
                                        <p:tgtEl>
                                          <p:spTgt spid="2908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2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4" name="Text Box 4"/>
          <p:cNvSpPr txBox="1">
            <a:spLocks noChangeArrowheads="1"/>
          </p:cNvSpPr>
          <p:nvPr/>
        </p:nvSpPr>
        <p:spPr bwMode="auto">
          <a:xfrm>
            <a:off x="1403350" y="765175"/>
            <a:ext cx="6337300" cy="579438"/>
          </a:xfrm>
          <a:prstGeom prst="rect">
            <a:avLst/>
          </a:prstGeom>
          <a:noFill/>
          <a:ln w="9525">
            <a:noFill/>
            <a:miter lim="800000"/>
            <a:headEnd/>
            <a:tailEnd/>
          </a:ln>
          <a:effectLst/>
        </p:spPr>
        <p:txBody>
          <a:bodyPr>
            <a:spAutoFit/>
          </a:bodyPr>
          <a:lstStyle/>
          <a:p>
            <a:pPr algn="ctr">
              <a:defRPr/>
            </a:pPr>
            <a:r>
              <a:rPr lang="es-ES" sz="3200">
                <a:solidFill>
                  <a:srgbClr val="2A547E"/>
                </a:solidFill>
                <a:effectLst>
                  <a:outerShdw blurRad="38100" dist="38100" dir="2700000" algn="tl">
                    <a:srgbClr val="C0C0C0"/>
                  </a:outerShdw>
                </a:effectLst>
              </a:rPr>
              <a:t>¿Qué es la </a:t>
            </a:r>
            <a:r>
              <a:rPr lang="es-ES" sz="3200">
                <a:solidFill>
                  <a:srgbClr val="FF9900"/>
                </a:solidFill>
                <a:effectLst>
                  <a:outerShdw blurRad="38100" dist="38100" dir="2700000" algn="tl">
                    <a:srgbClr val="C0C0C0"/>
                  </a:outerShdw>
                </a:effectLst>
              </a:rPr>
              <a:t>justificación?</a:t>
            </a:r>
            <a:endParaRPr lang="es-ES" sz="3200">
              <a:effectLst>
                <a:outerShdw blurRad="38100" dist="38100" dir="2700000" algn="tl">
                  <a:srgbClr val="C0C0C0"/>
                </a:outerShdw>
              </a:effectLst>
            </a:endParaRPr>
          </a:p>
        </p:txBody>
      </p:sp>
      <p:sp>
        <p:nvSpPr>
          <p:cNvPr id="291845" name="Text Box 5"/>
          <p:cNvSpPr txBox="1">
            <a:spLocks noChangeArrowheads="1"/>
          </p:cNvSpPr>
          <p:nvPr/>
        </p:nvSpPr>
        <p:spPr bwMode="auto">
          <a:xfrm>
            <a:off x="898525" y="1557338"/>
            <a:ext cx="7345363" cy="1187450"/>
          </a:xfrm>
          <a:prstGeom prst="rect">
            <a:avLst/>
          </a:prstGeom>
          <a:noFill/>
          <a:ln w="9525" algn="ctr">
            <a:noFill/>
            <a:miter lim="800000"/>
            <a:headEnd/>
            <a:tailEnd/>
          </a:ln>
          <a:effectLst/>
        </p:spPr>
        <p:txBody>
          <a:bodyPr>
            <a:spAutoFit/>
          </a:bodyPr>
          <a:lstStyle/>
          <a:p>
            <a:pPr algn="ctr">
              <a:defRPr/>
            </a:pPr>
            <a:r>
              <a:rPr lang="es-ES_tradnl" sz="2400">
                <a:solidFill>
                  <a:srgbClr val="003366"/>
                </a:solidFill>
                <a:effectLst>
                  <a:outerShdw blurRad="38100" dist="38100" dir="2700000" algn="tl">
                    <a:srgbClr val="C0C0C0"/>
                  </a:outerShdw>
                </a:effectLst>
              </a:rPr>
              <a:t>Consiste en señalar la importancia del problema de investigación, ya que la justificación se da en la medida de su importancia. Comprende:</a:t>
            </a:r>
          </a:p>
        </p:txBody>
      </p:sp>
      <p:sp>
        <p:nvSpPr>
          <p:cNvPr id="291846" name="Text Box 6"/>
          <p:cNvSpPr txBox="1">
            <a:spLocks noChangeArrowheads="1"/>
          </p:cNvSpPr>
          <p:nvPr/>
        </p:nvSpPr>
        <p:spPr bwMode="auto">
          <a:xfrm>
            <a:off x="755650" y="2852738"/>
            <a:ext cx="7704138" cy="2976562"/>
          </a:xfrm>
          <a:prstGeom prst="rect">
            <a:avLst/>
          </a:prstGeom>
          <a:noFill/>
          <a:ln w="9525" algn="ctr">
            <a:noFill/>
            <a:miter lim="800000"/>
            <a:headEnd/>
            <a:tailEnd/>
          </a:ln>
        </p:spPr>
        <p:txBody>
          <a:bodyPr>
            <a:spAutoFit/>
          </a:bodyPr>
          <a:lstStyle/>
          <a:p>
            <a:pPr marL="457200" indent="-457200">
              <a:buFontTx/>
              <a:buAutoNum type="alphaLcPeriod"/>
            </a:pPr>
            <a:r>
              <a:rPr lang="es-ES_tradnl" sz="1800" u="sng"/>
              <a:t>Teórica</a:t>
            </a:r>
            <a:r>
              <a:rPr lang="es-ES_tradnl" sz="1800" b="0"/>
              <a:t>. Se trata de señalar la importancia teórica del trabajo. Se plantea en función a los enfoques teóricos que asumiremos, en base a los alcances teóricos del estudio. Aquí se señala el problema teórico del conocimiento que pretendemos enfrentar, señalando los vacíos que quedan por estudiar.  </a:t>
            </a:r>
          </a:p>
          <a:p>
            <a:pPr marL="457200" indent="-457200">
              <a:buFontTx/>
              <a:buAutoNum type="alphaLcPeriod"/>
            </a:pPr>
            <a:r>
              <a:rPr lang="es-ES_tradnl" sz="1800" u="sng"/>
              <a:t>Práctica</a:t>
            </a:r>
            <a:r>
              <a:rPr lang="es-ES_tradnl" sz="1800"/>
              <a:t>. </a:t>
            </a:r>
            <a:r>
              <a:rPr lang="es-ES_tradnl" sz="1800" b="0"/>
              <a:t>Se trata de señalar la importancia práctica de nuestro problema. Se plantea en función de sus futuras aplicaciones. Un trabajo de investigación social no resuelve problemas, sino sirve de base para la formulación de propuestas; es en esa medida que alcanza importancia práctica.</a:t>
            </a:r>
            <a:endParaRPr lang="es-ES_tradnl" sz="1800"/>
          </a:p>
        </p:txBody>
      </p:sp>
      <p:sp>
        <p:nvSpPr>
          <p:cNvPr id="2" name="Marcador de fecha 1"/>
          <p:cNvSpPr>
            <a:spLocks noGrp="1"/>
          </p:cNvSpPr>
          <p:nvPr>
            <p:ph type="dt" sz="half" idx="10"/>
          </p:nvPr>
        </p:nvSpPr>
        <p:spPr/>
        <p:txBody>
          <a:bodyPr/>
          <a:lstStyle/>
          <a:p>
            <a:pPr>
              <a:defRPr/>
            </a:pPr>
            <a:fld id="{81D93274-0D76-4096-97CC-FE8A3DFEC3F1}" type="datetime1">
              <a:rPr lang="es-ES" smtClean="0"/>
              <a:t>16/04/2015</a:t>
            </a:fld>
            <a:endParaRPr lang="es-ES"/>
          </a:p>
        </p:txBody>
      </p:sp>
      <p:sp>
        <p:nvSpPr>
          <p:cNvPr id="3" name="Marcador de pie de página 2"/>
          <p:cNvSpPr>
            <a:spLocks noGrp="1"/>
          </p:cNvSpPr>
          <p:nvPr>
            <p:ph type="ftr" sz="quarter" idx="11"/>
          </p:nvPr>
        </p:nvSpPr>
        <p:spPr/>
        <p:txBody>
          <a:bodyPr/>
          <a:lstStyle/>
          <a:p>
            <a:pPr>
              <a:defRPr/>
            </a:pPr>
            <a:r>
              <a:rPr lang="es-ES" smtClean="0"/>
              <a:t>CPCC. Yónel Chocano Figueroa</a:t>
            </a:r>
            <a:endParaRPr lang="es-ES"/>
          </a:p>
        </p:txBody>
      </p:sp>
      <p:sp>
        <p:nvSpPr>
          <p:cNvPr id="4" name="Marcador de número de diapositiva 3"/>
          <p:cNvSpPr>
            <a:spLocks noGrp="1"/>
          </p:cNvSpPr>
          <p:nvPr>
            <p:ph type="sldNum" sz="quarter" idx="12"/>
          </p:nvPr>
        </p:nvSpPr>
        <p:spPr/>
        <p:txBody>
          <a:bodyPr/>
          <a:lstStyle/>
          <a:p>
            <a:pPr>
              <a:defRPr/>
            </a:pPr>
            <a:fld id="{BC719EE1-8271-4425-B5D2-1BC0ACC5D550}" type="slidenum">
              <a:rPr lang="es-ES" smtClean="0"/>
              <a:pPr>
                <a:defRPr/>
              </a:pPr>
              <a:t>14</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1845">
                                            <p:txEl>
                                              <p:pRg st="0" end="0"/>
                                            </p:txEl>
                                          </p:spTgt>
                                        </p:tgtEl>
                                        <p:attrNameLst>
                                          <p:attrName>style.visibility</p:attrName>
                                        </p:attrNameLst>
                                      </p:cBhvr>
                                      <p:to>
                                        <p:strVal val="visible"/>
                                      </p:to>
                                    </p:set>
                                    <p:animEffect transition="in" filter="blinds(horizontal)">
                                      <p:cBhvr>
                                        <p:cTn id="7" dur="500"/>
                                        <p:tgtEl>
                                          <p:spTgt spid="2918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1846">
                                            <p:txEl>
                                              <p:pRg st="0" end="0"/>
                                            </p:txEl>
                                          </p:spTgt>
                                        </p:tgtEl>
                                        <p:attrNameLst>
                                          <p:attrName>style.visibility</p:attrName>
                                        </p:attrNameLst>
                                      </p:cBhvr>
                                      <p:to>
                                        <p:strVal val="visible"/>
                                      </p:to>
                                    </p:set>
                                    <p:animEffect transition="in" filter="dissolve">
                                      <p:cBhvr>
                                        <p:cTn id="12" dur="500"/>
                                        <p:tgtEl>
                                          <p:spTgt spid="29184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91846">
                                            <p:txEl>
                                              <p:pRg st="1" end="1"/>
                                            </p:txEl>
                                          </p:spTgt>
                                        </p:tgtEl>
                                        <p:attrNameLst>
                                          <p:attrName>style.visibility</p:attrName>
                                        </p:attrNameLst>
                                      </p:cBhvr>
                                      <p:to>
                                        <p:strVal val="visible"/>
                                      </p:to>
                                    </p:set>
                                    <p:animEffect transition="in" filter="dissolve">
                                      <p:cBhvr>
                                        <p:cTn id="17" dur="500"/>
                                        <p:tgtEl>
                                          <p:spTgt spid="29184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5" grpId="0" build="p"/>
      <p:bldP spid="29184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9" name="Text Box 5"/>
          <p:cNvSpPr txBox="1">
            <a:spLocks noChangeArrowheads="1"/>
          </p:cNvSpPr>
          <p:nvPr/>
        </p:nvSpPr>
        <p:spPr bwMode="auto">
          <a:xfrm>
            <a:off x="684213" y="1628775"/>
            <a:ext cx="7704137" cy="4467225"/>
          </a:xfrm>
          <a:prstGeom prst="rect">
            <a:avLst/>
          </a:prstGeom>
          <a:noFill/>
          <a:ln w="9525">
            <a:noFill/>
            <a:miter lim="800000"/>
            <a:headEnd/>
            <a:tailEnd/>
          </a:ln>
          <a:effectLst/>
        </p:spPr>
        <p:txBody>
          <a:bodyPr>
            <a:spAutoFit/>
          </a:bodyPr>
          <a:lstStyle/>
          <a:p>
            <a:pPr marL="365125" indent="-365125">
              <a:lnSpc>
                <a:spcPct val="85000"/>
              </a:lnSpc>
              <a:spcBef>
                <a:spcPct val="45000"/>
              </a:spcBef>
              <a:buFontTx/>
              <a:buChar char="•"/>
              <a:defRPr/>
            </a:pPr>
            <a:r>
              <a:rPr lang="es-ES" sz="2400" b="0"/>
              <a:t>Un objetivo consiste en </a:t>
            </a:r>
            <a:r>
              <a:rPr lang="es-ES" sz="2400" b="0">
                <a:solidFill>
                  <a:srgbClr val="FF0000"/>
                </a:solidFill>
              </a:rPr>
              <a:t>un deseo</a:t>
            </a:r>
            <a:r>
              <a:rPr lang="es-ES" sz="2400" b="0"/>
              <a:t> de lo que se quiere lograr. Este propósito debe ser expresado en </a:t>
            </a:r>
            <a:r>
              <a:rPr lang="es-ES" sz="2400" b="0">
                <a:solidFill>
                  <a:srgbClr val="FF3300"/>
                </a:solidFill>
              </a:rPr>
              <a:t>forma clara y concisa</a:t>
            </a:r>
            <a:r>
              <a:rPr lang="es-ES" sz="2400" b="0"/>
              <a:t>. Todo objetivo debe responder la pregunta: ¿para qué?.</a:t>
            </a:r>
          </a:p>
          <a:p>
            <a:pPr marL="365125" indent="-365125">
              <a:lnSpc>
                <a:spcPct val="85000"/>
              </a:lnSpc>
              <a:spcBef>
                <a:spcPct val="45000"/>
              </a:spcBef>
              <a:buFontTx/>
              <a:buChar char="•"/>
              <a:defRPr/>
            </a:pPr>
            <a:r>
              <a:rPr lang="es-ES" sz="2400">
                <a:solidFill>
                  <a:srgbClr val="5F3F1F"/>
                </a:solidFill>
              </a:rPr>
              <a:t>Son los resultados que pensamos obtener, los logros que esperamos alcanzar. Orientan el trabajo de investigación y hacen posible evaluarlo.</a:t>
            </a:r>
            <a:endParaRPr lang="es-ES" sz="2400" b="0">
              <a:solidFill>
                <a:srgbClr val="996633"/>
              </a:solidFill>
            </a:endParaRPr>
          </a:p>
          <a:p>
            <a:pPr marL="365125" indent="-365125">
              <a:lnSpc>
                <a:spcPct val="85000"/>
              </a:lnSpc>
              <a:spcBef>
                <a:spcPct val="45000"/>
              </a:spcBef>
              <a:buFontTx/>
              <a:buChar char="•"/>
              <a:defRPr/>
            </a:pPr>
            <a:r>
              <a:rPr lang="es-ES" sz="2400" b="0">
                <a:solidFill>
                  <a:srgbClr val="FF3300"/>
                </a:solidFill>
              </a:rPr>
              <a:t>Todo objetivo ya sea general o específico, debe ser </a:t>
            </a:r>
            <a:r>
              <a:rPr lang="es-ES" sz="2400">
                <a:solidFill>
                  <a:srgbClr val="FF3300"/>
                </a:solidFill>
                <a:effectLst>
                  <a:outerShdw blurRad="38100" dist="38100" dir="2700000" algn="tl">
                    <a:srgbClr val="C0C0C0"/>
                  </a:outerShdw>
                </a:effectLst>
              </a:rPr>
              <a:t>redactado en infinitivo</a:t>
            </a:r>
            <a:r>
              <a:rPr lang="es-ES" sz="2400" b="0">
                <a:solidFill>
                  <a:srgbClr val="FF3300"/>
                </a:solidFill>
              </a:rPr>
              <a:t>, debido a que implica una acción o compromiso. </a:t>
            </a:r>
            <a:r>
              <a:rPr lang="es-ES" sz="2400">
                <a:solidFill>
                  <a:srgbClr val="663300"/>
                </a:solidFill>
                <a:effectLst>
                  <a:outerShdw blurRad="38100" dist="38100" dir="2700000" algn="tl">
                    <a:srgbClr val="C0C0C0"/>
                  </a:outerShdw>
                </a:effectLst>
              </a:rPr>
              <a:t>Por ejemplo</a:t>
            </a:r>
            <a:r>
              <a:rPr lang="es-ES" sz="2400" b="0">
                <a:solidFill>
                  <a:srgbClr val="663300"/>
                </a:solidFill>
              </a:rPr>
              <a:t>: estudiar, aceler</a:t>
            </a:r>
            <a:r>
              <a:rPr lang="es-ES" sz="2400" i="1">
                <a:solidFill>
                  <a:srgbClr val="663300"/>
                </a:solidFill>
              </a:rPr>
              <a:t>ar</a:t>
            </a:r>
            <a:r>
              <a:rPr lang="es-ES" sz="2400" b="0">
                <a:solidFill>
                  <a:srgbClr val="663300"/>
                </a:solidFill>
              </a:rPr>
              <a:t>, analizar, investigar, actualiz</a:t>
            </a:r>
            <a:r>
              <a:rPr lang="es-ES" sz="2400" i="1">
                <a:solidFill>
                  <a:srgbClr val="663300"/>
                </a:solidFill>
              </a:rPr>
              <a:t>ar</a:t>
            </a:r>
            <a:r>
              <a:rPr lang="es-ES" sz="2400" b="0">
                <a:solidFill>
                  <a:srgbClr val="663300"/>
                </a:solidFill>
              </a:rPr>
              <a:t>, adecu</a:t>
            </a:r>
            <a:r>
              <a:rPr lang="es-ES" sz="2400" i="1">
                <a:solidFill>
                  <a:srgbClr val="663300"/>
                </a:solidFill>
              </a:rPr>
              <a:t>ar</a:t>
            </a:r>
            <a:r>
              <a:rPr lang="es-ES" sz="2400" b="0">
                <a:solidFill>
                  <a:srgbClr val="663300"/>
                </a:solidFill>
              </a:rPr>
              <a:t>, atend</a:t>
            </a:r>
            <a:r>
              <a:rPr lang="es-ES" sz="2400" i="1">
                <a:solidFill>
                  <a:srgbClr val="663300"/>
                </a:solidFill>
              </a:rPr>
              <a:t>er</a:t>
            </a:r>
            <a:r>
              <a:rPr lang="es-ES" sz="2400" b="0">
                <a:solidFill>
                  <a:srgbClr val="663300"/>
                </a:solidFill>
              </a:rPr>
              <a:t>, establec</a:t>
            </a:r>
            <a:r>
              <a:rPr lang="es-ES" sz="2400" i="1">
                <a:solidFill>
                  <a:srgbClr val="663300"/>
                </a:solidFill>
              </a:rPr>
              <a:t>er, </a:t>
            </a:r>
            <a:r>
              <a:rPr lang="es-ES" sz="2400" b="0">
                <a:solidFill>
                  <a:srgbClr val="663300"/>
                </a:solidFill>
              </a:rPr>
              <a:t>favorec</a:t>
            </a:r>
            <a:r>
              <a:rPr lang="es-ES" sz="2400" i="1">
                <a:solidFill>
                  <a:srgbClr val="663300"/>
                </a:solidFill>
              </a:rPr>
              <a:t>er</a:t>
            </a:r>
            <a:r>
              <a:rPr lang="es-ES" sz="2400" b="0">
                <a:solidFill>
                  <a:srgbClr val="663300"/>
                </a:solidFill>
              </a:rPr>
              <a:t>, etc.</a:t>
            </a:r>
          </a:p>
        </p:txBody>
      </p:sp>
      <p:sp>
        <p:nvSpPr>
          <p:cNvPr id="292870" name="Text Box 6"/>
          <p:cNvSpPr txBox="1">
            <a:spLocks noChangeArrowheads="1"/>
          </p:cNvSpPr>
          <p:nvPr/>
        </p:nvSpPr>
        <p:spPr bwMode="auto">
          <a:xfrm>
            <a:off x="1474788" y="765175"/>
            <a:ext cx="6337300" cy="579438"/>
          </a:xfrm>
          <a:prstGeom prst="rect">
            <a:avLst/>
          </a:prstGeom>
          <a:noFill/>
          <a:ln w="9525">
            <a:noFill/>
            <a:miter lim="800000"/>
            <a:headEnd/>
            <a:tailEnd/>
          </a:ln>
          <a:effectLst/>
        </p:spPr>
        <p:txBody>
          <a:bodyPr>
            <a:spAutoFit/>
          </a:bodyPr>
          <a:lstStyle/>
          <a:p>
            <a:pPr algn="ctr">
              <a:defRPr/>
            </a:pPr>
            <a:r>
              <a:rPr lang="es-ES" sz="3200">
                <a:solidFill>
                  <a:srgbClr val="2A547E"/>
                </a:solidFill>
                <a:effectLst>
                  <a:outerShdw blurRad="38100" dist="38100" dir="2700000" algn="tl">
                    <a:srgbClr val="C0C0C0"/>
                  </a:outerShdw>
                </a:effectLst>
              </a:rPr>
              <a:t>¿Qué son los </a:t>
            </a:r>
            <a:r>
              <a:rPr lang="es-ES" sz="3200">
                <a:solidFill>
                  <a:srgbClr val="FF9900"/>
                </a:solidFill>
                <a:effectLst>
                  <a:outerShdw blurRad="38100" dist="38100" dir="2700000" algn="tl">
                    <a:srgbClr val="C0C0C0"/>
                  </a:outerShdw>
                </a:effectLst>
              </a:rPr>
              <a:t>objetivos?</a:t>
            </a:r>
            <a:endParaRPr lang="es-ES" sz="3200">
              <a:effectLst>
                <a:outerShdw blurRad="38100" dist="38100" dir="2700000" algn="tl">
                  <a:srgbClr val="C0C0C0"/>
                </a:outerShdw>
              </a:effectLst>
            </a:endParaRPr>
          </a:p>
        </p:txBody>
      </p:sp>
      <p:sp>
        <p:nvSpPr>
          <p:cNvPr id="2" name="Marcador de fecha 1"/>
          <p:cNvSpPr>
            <a:spLocks noGrp="1"/>
          </p:cNvSpPr>
          <p:nvPr>
            <p:ph type="dt" sz="half" idx="10"/>
          </p:nvPr>
        </p:nvSpPr>
        <p:spPr/>
        <p:txBody>
          <a:bodyPr/>
          <a:lstStyle/>
          <a:p>
            <a:pPr>
              <a:defRPr/>
            </a:pPr>
            <a:fld id="{4C00B6BA-0CDB-4DE7-8820-579408F9874E}" type="datetime1">
              <a:rPr lang="es-ES" smtClean="0"/>
              <a:t>16/04/2015</a:t>
            </a:fld>
            <a:endParaRPr lang="es-ES"/>
          </a:p>
        </p:txBody>
      </p:sp>
      <p:sp>
        <p:nvSpPr>
          <p:cNvPr id="3" name="Marcador de pie de página 2"/>
          <p:cNvSpPr>
            <a:spLocks noGrp="1"/>
          </p:cNvSpPr>
          <p:nvPr>
            <p:ph type="ftr" sz="quarter" idx="11"/>
          </p:nvPr>
        </p:nvSpPr>
        <p:spPr/>
        <p:txBody>
          <a:bodyPr/>
          <a:lstStyle/>
          <a:p>
            <a:pPr>
              <a:defRPr/>
            </a:pPr>
            <a:r>
              <a:rPr lang="es-ES" smtClean="0"/>
              <a:t>CPCC. Yónel Chocano Figueroa</a:t>
            </a:r>
            <a:endParaRPr lang="es-ES"/>
          </a:p>
        </p:txBody>
      </p:sp>
      <p:sp>
        <p:nvSpPr>
          <p:cNvPr id="4" name="Marcador de número de diapositiva 3"/>
          <p:cNvSpPr>
            <a:spLocks noGrp="1"/>
          </p:cNvSpPr>
          <p:nvPr>
            <p:ph type="sldNum" sz="quarter" idx="12"/>
          </p:nvPr>
        </p:nvSpPr>
        <p:spPr/>
        <p:txBody>
          <a:bodyPr/>
          <a:lstStyle/>
          <a:p>
            <a:pPr>
              <a:defRPr/>
            </a:pPr>
            <a:fld id="{BC719EE1-8271-4425-B5D2-1BC0ACC5D550}" type="slidenum">
              <a:rPr lang="es-ES" smtClean="0"/>
              <a:pPr>
                <a:defRPr/>
              </a:pPr>
              <a:t>15</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2869">
                                            <p:txEl>
                                              <p:pRg st="0" end="0"/>
                                            </p:txEl>
                                          </p:spTgt>
                                        </p:tgtEl>
                                        <p:attrNameLst>
                                          <p:attrName>style.visibility</p:attrName>
                                        </p:attrNameLst>
                                      </p:cBhvr>
                                      <p:to>
                                        <p:strVal val="visible"/>
                                      </p:to>
                                    </p:set>
                                    <p:animEffect transition="in" filter="blinds(horizontal)">
                                      <p:cBhvr>
                                        <p:cTn id="7" dur="500"/>
                                        <p:tgtEl>
                                          <p:spTgt spid="2928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2869">
                                            <p:txEl>
                                              <p:pRg st="1" end="1"/>
                                            </p:txEl>
                                          </p:spTgt>
                                        </p:tgtEl>
                                        <p:attrNameLst>
                                          <p:attrName>style.visibility</p:attrName>
                                        </p:attrNameLst>
                                      </p:cBhvr>
                                      <p:to>
                                        <p:strVal val="visible"/>
                                      </p:to>
                                    </p:set>
                                    <p:animEffect transition="in" filter="blinds(horizontal)">
                                      <p:cBhvr>
                                        <p:cTn id="12" dur="500"/>
                                        <p:tgtEl>
                                          <p:spTgt spid="29286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92869">
                                            <p:txEl>
                                              <p:pRg st="2" end="2"/>
                                            </p:txEl>
                                          </p:spTgt>
                                        </p:tgtEl>
                                        <p:attrNameLst>
                                          <p:attrName>style.visibility</p:attrName>
                                        </p:attrNameLst>
                                      </p:cBhvr>
                                      <p:to>
                                        <p:strVal val="visible"/>
                                      </p:to>
                                    </p:set>
                                    <p:animEffect transition="in" filter="blinds(horizontal)">
                                      <p:cBhvr>
                                        <p:cTn id="17" dur="500"/>
                                        <p:tgtEl>
                                          <p:spTgt spid="29286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3" name="Text Box 5"/>
          <p:cNvSpPr txBox="1">
            <a:spLocks noChangeArrowheads="1"/>
          </p:cNvSpPr>
          <p:nvPr/>
        </p:nvSpPr>
        <p:spPr bwMode="auto">
          <a:xfrm>
            <a:off x="1117600" y="833438"/>
            <a:ext cx="6983413" cy="579437"/>
          </a:xfrm>
          <a:prstGeom prst="rect">
            <a:avLst/>
          </a:prstGeom>
          <a:noFill/>
          <a:ln w="9525">
            <a:noFill/>
            <a:miter lim="800000"/>
            <a:headEnd/>
            <a:tailEnd/>
          </a:ln>
          <a:effectLst/>
        </p:spPr>
        <p:txBody>
          <a:bodyPr>
            <a:spAutoFit/>
          </a:bodyPr>
          <a:lstStyle/>
          <a:p>
            <a:pPr algn="ctr">
              <a:defRPr/>
            </a:pPr>
            <a:r>
              <a:rPr lang="es-ES" sz="3200">
                <a:solidFill>
                  <a:srgbClr val="2A547E"/>
                </a:solidFill>
                <a:effectLst>
                  <a:outerShdw blurRad="38100" dist="38100" dir="2700000" algn="tl">
                    <a:srgbClr val="C0C0C0"/>
                  </a:outerShdw>
                </a:effectLst>
              </a:rPr>
              <a:t>¿Cómo se clasifican los </a:t>
            </a:r>
            <a:r>
              <a:rPr lang="es-ES" sz="3200">
                <a:solidFill>
                  <a:srgbClr val="FF9900"/>
                </a:solidFill>
                <a:effectLst>
                  <a:outerShdw blurRad="38100" dist="38100" dir="2700000" algn="tl">
                    <a:srgbClr val="C0C0C0"/>
                  </a:outerShdw>
                </a:effectLst>
              </a:rPr>
              <a:t>objetivos?</a:t>
            </a:r>
            <a:endParaRPr lang="es-ES" sz="3200">
              <a:effectLst>
                <a:outerShdw blurRad="38100" dist="38100" dir="2700000" algn="tl">
                  <a:srgbClr val="C0C0C0"/>
                </a:outerShdw>
              </a:effectLst>
            </a:endParaRPr>
          </a:p>
        </p:txBody>
      </p:sp>
      <p:sp>
        <p:nvSpPr>
          <p:cNvPr id="293895" name="Rectangle 7"/>
          <p:cNvSpPr>
            <a:spLocks noGrp="1" noChangeArrowheads="1"/>
          </p:cNvSpPr>
          <p:nvPr>
            <p:ph idx="1"/>
          </p:nvPr>
        </p:nvSpPr>
        <p:spPr>
          <a:xfrm>
            <a:off x="971550" y="1773238"/>
            <a:ext cx="7345363" cy="3097212"/>
          </a:xfrm>
        </p:spPr>
        <p:txBody>
          <a:bodyPr/>
          <a:lstStyle/>
          <a:p>
            <a:pPr eaLnBrk="1" hangingPunct="1"/>
            <a:r>
              <a:rPr lang="es-ES_tradnl" sz="2400" b="1" smtClean="0">
                <a:solidFill>
                  <a:srgbClr val="FF3300"/>
                </a:solidFill>
                <a:latin typeface="Arial" charset="0"/>
              </a:rPr>
              <a:t>Objetivo general:</a:t>
            </a:r>
          </a:p>
          <a:p>
            <a:pPr lvl="1" eaLnBrk="1" hangingPunct="1"/>
            <a:r>
              <a:rPr lang="es-ES_tradnl" sz="2000" b="1" smtClean="0">
                <a:solidFill>
                  <a:srgbClr val="003399"/>
                </a:solidFill>
                <a:latin typeface="Arial" charset="0"/>
              </a:rPr>
              <a:t>Se trata de señalar un objetivo que tenga carácter englobante.</a:t>
            </a:r>
          </a:p>
          <a:p>
            <a:pPr lvl="1" eaLnBrk="1" hangingPunct="1"/>
            <a:r>
              <a:rPr lang="es-ES_tradnl" sz="2000" b="1" smtClean="0">
                <a:solidFill>
                  <a:srgbClr val="003399"/>
                </a:solidFill>
                <a:latin typeface="Arial" charset="0"/>
              </a:rPr>
              <a:t>Se determina cambiando el problema principal cambiando a verbo infinitivo. </a:t>
            </a:r>
            <a:endParaRPr lang="es-ES_tradnl" sz="2000" b="1" smtClean="0">
              <a:latin typeface="Arial" charset="0"/>
            </a:endParaRPr>
          </a:p>
          <a:p>
            <a:pPr eaLnBrk="1" hangingPunct="1"/>
            <a:r>
              <a:rPr lang="es-ES_tradnl" sz="2400" b="1" smtClean="0">
                <a:solidFill>
                  <a:srgbClr val="FF3300"/>
                </a:solidFill>
                <a:latin typeface="Arial" charset="0"/>
              </a:rPr>
              <a:t>Objetivo específicos:</a:t>
            </a:r>
          </a:p>
          <a:p>
            <a:pPr lvl="1" eaLnBrk="1" hangingPunct="1"/>
            <a:r>
              <a:rPr lang="es-ES_tradnl" sz="2000" b="1" smtClean="0">
                <a:solidFill>
                  <a:srgbClr val="003399"/>
                </a:solidFill>
                <a:latin typeface="Arial" charset="0"/>
              </a:rPr>
              <a:t>Son desagregados del objetivo general.</a:t>
            </a:r>
          </a:p>
          <a:p>
            <a:pPr lvl="1" eaLnBrk="1" hangingPunct="1"/>
            <a:r>
              <a:rPr lang="es-ES_tradnl" sz="2000" b="1" smtClean="0">
                <a:solidFill>
                  <a:srgbClr val="003399"/>
                </a:solidFill>
                <a:latin typeface="Arial" charset="0"/>
              </a:rPr>
              <a:t>Se determinan de los problemas específicos.</a:t>
            </a:r>
          </a:p>
        </p:txBody>
      </p:sp>
      <p:sp>
        <p:nvSpPr>
          <p:cNvPr id="293896" name="Text Box 8"/>
          <p:cNvSpPr txBox="1">
            <a:spLocks noChangeArrowheads="1"/>
          </p:cNvSpPr>
          <p:nvPr/>
        </p:nvSpPr>
        <p:spPr bwMode="auto">
          <a:xfrm>
            <a:off x="755650" y="5248275"/>
            <a:ext cx="7632700" cy="711200"/>
          </a:xfrm>
          <a:prstGeom prst="rect">
            <a:avLst/>
          </a:prstGeom>
          <a:noFill/>
          <a:ln w="9525" algn="ctr">
            <a:solidFill>
              <a:schemeClr val="tx1"/>
            </a:solidFill>
            <a:miter lim="800000"/>
            <a:headEnd/>
            <a:tailEnd/>
          </a:ln>
        </p:spPr>
        <p:txBody>
          <a:bodyPr>
            <a:spAutoFit/>
          </a:bodyPr>
          <a:lstStyle/>
          <a:p>
            <a:pPr algn="ctr"/>
            <a:r>
              <a:rPr lang="es-ES_tradnl"/>
              <a:t>Esta relacionado al problema de investigación, a las causas, consecuencias, interrelación entre variables, propuestas.</a:t>
            </a:r>
          </a:p>
        </p:txBody>
      </p:sp>
      <p:sp>
        <p:nvSpPr>
          <p:cNvPr id="2" name="Marcador de fecha 1"/>
          <p:cNvSpPr>
            <a:spLocks noGrp="1"/>
          </p:cNvSpPr>
          <p:nvPr>
            <p:ph type="dt" sz="half" idx="10"/>
          </p:nvPr>
        </p:nvSpPr>
        <p:spPr/>
        <p:txBody>
          <a:bodyPr/>
          <a:lstStyle/>
          <a:p>
            <a:pPr>
              <a:defRPr/>
            </a:pPr>
            <a:fld id="{79E20E17-FB9B-4E3B-BEB2-C1CBB6680D59}" type="datetime1">
              <a:rPr lang="es-ES" smtClean="0"/>
              <a:t>16/04/2015</a:t>
            </a:fld>
            <a:endParaRPr lang="es-ES"/>
          </a:p>
        </p:txBody>
      </p:sp>
      <p:sp>
        <p:nvSpPr>
          <p:cNvPr id="3" name="Marcador de pie de página 2"/>
          <p:cNvSpPr>
            <a:spLocks noGrp="1"/>
          </p:cNvSpPr>
          <p:nvPr>
            <p:ph type="ftr" sz="quarter" idx="11"/>
          </p:nvPr>
        </p:nvSpPr>
        <p:spPr/>
        <p:txBody>
          <a:bodyPr/>
          <a:lstStyle/>
          <a:p>
            <a:pPr>
              <a:defRPr/>
            </a:pPr>
            <a:r>
              <a:rPr lang="es-ES" smtClean="0"/>
              <a:t>CPCC. Yónel Chocano Figueroa</a:t>
            </a:r>
            <a:endParaRPr lang="es-ES"/>
          </a:p>
        </p:txBody>
      </p:sp>
      <p:sp>
        <p:nvSpPr>
          <p:cNvPr id="4" name="Marcador de número de diapositiva 3"/>
          <p:cNvSpPr>
            <a:spLocks noGrp="1"/>
          </p:cNvSpPr>
          <p:nvPr>
            <p:ph type="sldNum" sz="quarter" idx="12"/>
          </p:nvPr>
        </p:nvSpPr>
        <p:spPr/>
        <p:txBody>
          <a:bodyPr/>
          <a:lstStyle/>
          <a:p>
            <a:pPr>
              <a:defRPr/>
            </a:pPr>
            <a:fld id="{B847F14B-52BB-48FB-8799-066809023CF5}" type="slidenum">
              <a:rPr lang="es-ES" smtClean="0"/>
              <a:pPr>
                <a:defRPr/>
              </a:pPr>
              <a:t>16</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3895">
                                            <p:txEl>
                                              <p:pRg st="0" end="0"/>
                                            </p:txEl>
                                          </p:spTgt>
                                        </p:tgtEl>
                                        <p:attrNameLst>
                                          <p:attrName>style.visibility</p:attrName>
                                        </p:attrNameLst>
                                      </p:cBhvr>
                                      <p:to>
                                        <p:strVal val="visible"/>
                                      </p:to>
                                    </p:set>
                                    <p:animEffect transition="in" filter="dissolve">
                                      <p:cBhvr>
                                        <p:cTn id="7" dur="500"/>
                                        <p:tgtEl>
                                          <p:spTgt spid="2938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3895">
                                            <p:txEl>
                                              <p:pRg st="1" end="1"/>
                                            </p:txEl>
                                          </p:spTgt>
                                        </p:tgtEl>
                                        <p:attrNameLst>
                                          <p:attrName>style.visibility</p:attrName>
                                        </p:attrNameLst>
                                      </p:cBhvr>
                                      <p:to>
                                        <p:strVal val="visible"/>
                                      </p:to>
                                    </p:set>
                                    <p:animEffect transition="in" filter="dissolve">
                                      <p:cBhvr>
                                        <p:cTn id="12" dur="500"/>
                                        <p:tgtEl>
                                          <p:spTgt spid="2938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93895">
                                            <p:txEl>
                                              <p:pRg st="2" end="2"/>
                                            </p:txEl>
                                          </p:spTgt>
                                        </p:tgtEl>
                                        <p:attrNameLst>
                                          <p:attrName>style.visibility</p:attrName>
                                        </p:attrNameLst>
                                      </p:cBhvr>
                                      <p:to>
                                        <p:strVal val="visible"/>
                                      </p:to>
                                    </p:set>
                                    <p:animEffect transition="in" filter="dissolve">
                                      <p:cBhvr>
                                        <p:cTn id="17" dur="500"/>
                                        <p:tgtEl>
                                          <p:spTgt spid="2938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93895">
                                            <p:txEl>
                                              <p:pRg st="3" end="3"/>
                                            </p:txEl>
                                          </p:spTgt>
                                        </p:tgtEl>
                                        <p:attrNameLst>
                                          <p:attrName>style.visibility</p:attrName>
                                        </p:attrNameLst>
                                      </p:cBhvr>
                                      <p:to>
                                        <p:strVal val="visible"/>
                                      </p:to>
                                    </p:set>
                                    <p:animEffect transition="in" filter="dissolve">
                                      <p:cBhvr>
                                        <p:cTn id="22" dur="500"/>
                                        <p:tgtEl>
                                          <p:spTgt spid="2938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93895">
                                            <p:txEl>
                                              <p:pRg st="4" end="4"/>
                                            </p:txEl>
                                          </p:spTgt>
                                        </p:tgtEl>
                                        <p:attrNameLst>
                                          <p:attrName>style.visibility</p:attrName>
                                        </p:attrNameLst>
                                      </p:cBhvr>
                                      <p:to>
                                        <p:strVal val="visible"/>
                                      </p:to>
                                    </p:set>
                                    <p:animEffect transition="in" filter="dissolve">
                                      <p:cBhvr>
                                        <p:cTn id="27" dur="500"/>
                                        <p:tgtEl>
                                          <p:spTgt spid="2938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93895">
                                            <p:txEl>
                                              <p:pRg st="5" end="5"/>
                                            </p:txEl>
                                          </p:spTgt>
                                        </p:tgtEl>
                                        <p:attrNameLst>
                                          <p:attrName>style.visibility</p:attrName>
                                        </p:attrNameLst>
                                      </p:cBhvr>
                                      <p:to>
                                        <p:strVal val="visible"/>
                                      </p:to>
                                    </p:set>
                                    <p:animEffect transition="in" filter="dissolve">
                                      <p:cBhvr>
                                        <p:cTn id="32" dur="500"/>
                                        <p:tgtEl>
                                          <p:spTgt spid="29389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93896"/>
                                        </p:tgtEl>
                                        <p:attrNameLst>
                                          <p:attrName>style.visibility</p:attrName>
                                        </p:attrNameLst>
                                      </p:cBhvr>
                                      <p:to>
                                        <p:strVal val="visible"/>
                                      </p:to>
                                    </p:set>
                                    <p:animEffect transition="in" filter="dissolve">
                                      <p:cBhvr>
                                        <p:cTn id="37" dur="500"/>
                                        <p:tgtEl>
                                          <p:spTgt spid="2938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5" grpId="0" build="p" bldLvl="2"/>
      <p:bldP spid="29389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40" name="Text Box 4"/>
          <p:cNvSpPr txBox="1">
            <a:spLocks noChangeArrowheads="1"/>
          </p:cNvSpPr>
          <p:nvPr/>
        </p:nvSpPr>
        <p:spPr bwMode="auto">
          <a:xfrm>
            <a:off x="1117600" y="692150"/>
            <a:ext cx="6983413" cy="519113"/>
          </a:xfrm>
          <a:prstGeom prst="rect">
            <a:avLst/>
          </a:prstGeom>
          <a:noFill/>
          <a:ln w="9525">
            <a:noFill/>
            <a:miter lim="800000"/>
            <a:headEnd/>
            <a:tailEnd/>
          </a:ln>
          <a:effectLst/>
        </p:spPr>
        <p:txBody>
          <a:bodyPr>
            <a:spAutoFit/>
          </a:bodyPr>
          <a:lstStyle/>
          <a:p>
            <a:pPr algn="ctr">
              <a:defRPr/>
            </a:pPr>
            <a:r>
              <a:rPr lang="es-ES" sz="2800">
                <a:solidFill>
                  <a:srgbClr val="2A547E"/>
                </a:solidFill>
                <a:effectLst>
                  <a:outerShdw blurRad="38100" dist="38100" dir="2700000" algn="tl">
                    <a:srgbClr val="C0C0C0"/>
                  </a:outerShdw>
                </a:effectLst>
              </a:rPr>
              <a:t>¿Qué son los </a:t>
            </a:r>
            <a:r>
              <a:rPr lang="es-ES" sz="2800">
                <a:solidFill>
                  <a:srgbClr val="FF9900"/>
                </a:solidFill>
                <a:effectLst>
                  <a:outerShdw blurRad="38100" dist="38100" dir="2700000" algn="tl">
                    <a:srgbClr val="C0C0C0"/>
                  </a:outerShdw>
                </a:effectLst>
              </a:rPr>
              <a:t>antecedentes?</a:t>
            </a:r>
            <a:endParaRPr lang="es-ES" sz="2800">
              <a:effectLst>
                <a:outerShdw blurRad="38100" dist="38100" dir="2700000" algn="tl">
                  <a:srgbClr val="C0C0C0"/>
                </a:outerShdw>
              </a:effectLst>
            </a:endParaRPr>
          </a:p>
        </p:txBody>
      </p:sp>
      <p:sp>
        <p:nvSpPr>
          <p:cNvPr id="295941" name="Text Box 5"/>
          <p:cNvSpPr txBox="1">
            <a:spLocks noChangeArrowheads="1"/>
          </p:cNvSpPr>
          <p:nvPr/>
        </p:nvSpPr>
        <p:spPr bwMode="auto">
          <a:xfrm>
            <a:off x="1042988" y="1484313"/>
            <a:ext cx="7200900" cy="396875"/>
          </a:xfrm>
          <a:prstGeom prst="rect">
            <a:avLst/>
          </a:prstGeom>
          <a:noFill/>
          <a:ln w="9525" algn="ctr">
            <a:noFill/>
            <a:miter lim="800000"/>
            <a:headEnd/>
            <a:tailEnd/>
          </a:ln>
        </p:spPr>
        <p:txBody>
          <a:bodyPr>
            <a:spAutoFit/>
          </a:bodyPr>
          <a:lstStyle/>
          <a:p>
            <a:pPr algn="ctr"/>
            <a:r>
              <a:rPr lang="es-ES_tradnl">
                <a:solidFill>
                  <a:srgbClr val="FF3300"/>
                </a:solidFill>
              </a:rPr>
              <a:t>NINGUNA INVESTIGACION PARTE DE “CERO” </a:t>
            </a:r>
          </a:p>
        </p:txBody>
      </p:sp>
      <p:sp>
        <p:nvSpPr>
          <p:cNvPr id="295942" name="Text Box 6"/>
          <p:cNvSpPr txBox="1">
            <a:spLocks noChangeArrowheads="1"/>
          </p:cNvSpPr>
          <p:nvPr/>
        </p:nvSpPr>
        <p:spPr bwMode="auto">
          <a:xfrm>
            <a:off x="1116013" y="2276475"/>
            <a:ext cx="7200900" cy="3444875"/>
          </a:xfrm>
          <a:prstGeom prst="rect">
            <a:avLst/>
          </a:prstGeom>
          <a:noFill/>
          <a:ln w="9525" algn="ctr">
            <a:noFill/>
            <a:miter lim="800000"/>
            <a:headEnd/>
            <a:tailEnd/>
          </a:ln>
        </p:spPr>
        <p:txBody>
          <a:bodyPr>
            <a:spAutoFit/>
          </a:bodyPr>
          <a:lstStyle/>
          <a:p>
            <a:pPr algn="ctr"/>
            <a:r>
              <a:rPr lang="es-ES_tradnl"/>
              <a:t>Se refiere al conjunto de trabajos de investigación, realizados hasta la actualidad. Permite determinar </a:t>
            </a:r>
            <a:r>
              <a:rPr lang="es-ES_tradnl">
                <a:solidFill>
                  <a:srgbClr val="CC3300"/>
                </a:solidFill>
              </a:rPr>
              <a:t>cuánto se conoce del problema</a:t>
            </a:r>
            <a:r>
              <a:rPr lang="es-ES_tradnl"/>
              <a:t> y </a:t>
            </a:r>
            <a:r>
              <a:rPr lang="es-ES_tradnl">
                <a:solidFill>
                  <a:srgbClr val="CC3300"/>
                </a:solidFill>
              </a:rPr>
              <a:t>qué falta por conocer</a:t>
            </a:r>
            <a:r>
              <a:rPr lang="es-ES_tradnl"/>
              <a:t>. Estos pueden ser trabajos de tesis pregrado o doctoral, investigación, publicaciones científicas, etc. </a:t>
            </a:r>
          </a:p>
          <a:p>
            <a:pPr algn="ctr"/>
            <a:r>
              <a:rPr lang="es-ES_tradnl"/>
              <a:t>Es decir se glosan las investigaciones que han antecedido a la que ahora de proyecta.</a:t>
            </a:r>
          </a:p>
          <a:p>
            <a:pPr algn="ctr"/>
            <a:r>
              <a:rPr lang="es-ES_tradnl"/>
              <a:t>Sin embargo, </a:t>
            </a:r>
            <a:r>
              <a:rPr lang="es-ES_tradnl">
                <a:solidFill>
                  <a:srgbClr val="CC3300"/>
                </a:solidFill>
              </a:rPr>
              <a:t>si no se encontrara trabajos anteriores</a:t>
            </a:r>
            <a:r>
              <a:rPr lang="es-ES_tradnl"/>
              <a:t> que abordaron el mismo problema, debe buscarse los que </a:t>
            </a:r>
            <a:r>
              <a:rPr lang="es-ES_tradnl">
                <a:solidFill>
                  <a:srgbClr val="CC3300"/>
                </a:solidFill>
              </a:rPr>
              <a:t>pertenecen al área</a:t>
            </a:r>
            <a:r>
              <a:rPr lang="es-ES_tradnl"/>
              <a:t> en que la investigación se encuadra. </a:t>
            </a:r>
          </a:p>
        </p:txBody>
      </p:sp>
      <p:sp>
        <p:nvSpPr>
          <p:cNvPr id="2" name="Marcador de fecha 1"/>
          <p:cNvSpPr>
            <a:spLocks noGrp="1"/>
          </p:cNvSpPr>
          <p:nvPr>
            <p:ph type="dt" sz="half" idx="10"/>
          </p:nvPr>
        </p:nvSpPr>
        <p:spPr/>
        <p:txBody>
          <a:bodyPr/>
          <a:lstStyle/>
          <a:p>
            <a:pPr>
              <a:defRPr/>
            </a:pPr>
            <a:fld id="{B21842CC-6FAE-4802-A01E-11B92713E02F}" type="datetime1">
              <a:rPr lang="es-ES" smtClean="0"/>
              <a:t>16/04/2015</a:t>
            </a:fld>
            <a:endParaRPr lang="es-ES"/>
          </a:p>
        </p:txBody>
      </p:sp>
      <p:sp>
        <p:nvSpPr>
          <p:cNvPr id="3" name="Marcador de pie de página 2"/>
          <p:cNvSpPr>
            <a:spLocks noGrp="1"/>
          </p:cNvSpPr>
          <p:nvPr>
            <p:ph type="ftr" sz="quarter" idx="11"/>
          </p:nvPr>
        </p:nvSpPr>
        <p:spPr/>
        <p:txBody>
          <a:bodyPr/>
          <a:lstStyle/>
          <a:p>
            <a:pPr>
              <a:defRPr/>
            </a:pPr>
            <a:r>
              <a:rPr lang="es-ES" smtClean="0"/>
              <a:t>CPCC. Yónel Chocano Figueroa</a:t>
            </a:r>
            <a:endParaRPr lang="es-ES"/>
          </a:p>
        </p:txBody>
      </p:sp>
      <p:sp>
        <p:nvSpPr>
          <p:cNvPr id="4" name="Marcador de número de diapositiva 3"/>
          <p:cNvSpPr>
            <a:spLocks noGrp="1"/>
          </p:cNvSpPr>
          <p:nvPr>
            <p:ph type="sldNum" sz="quarter" idx="12"/>
          </p:nvPr>
        </p:nvSpPr>
        <p:spPr/>
        <p:txBody>
          <a:bodyPr/>
          <a:lstStyle/>
          <a:p>
            <a:pPr>
              <a:defRPr/>
            </a:pPr>
            <a:fld id="{BC719EE1-8271-4425-B5D2-1BC0ACC5D550}" type="slidenum">
              <a:rPr lang="es-ES" smtClean="0"/>
              <a:pPr>
                <a:defRPr/>
              </a:pPr>
              <a:t>17</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5941"/>
                                        </p:tgtEl>
                                        <p:attrNameLst>
                                          <p:attrName>style.visibility</p:attrName>
                                        </p:attrNameLst>
                                      </p:cBhvr>
                                      <p:to>
                                        <p:strVal val="visible"/>
                                      </p:to>
                                    </p:set>
                                    <p:animEffect transition="in" filter="dissolve">
                                      <p:cBhvr>
                                        <p:cTn id="7" dur="500"/>
                                        <p:tgtEl>
                                          <p:spTgt spid="29594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5942">
                                            <p:txEl>
                                              <p:pRg st="0" end="0"/>
                                            </p:txEl>
                                          </p:spTgt>
                                        </p:tgtEl>
                                        <p:attrNameLst>
                                          <p:attrName>style.visibility</p:attrName>
                                        </p:attrNameLst>
                                      </p:cBhvr>
                                      <p:to>
                                        <p:strVal val="visible"/>
                                      </p:to>
                                    </p:set>
                                    <p:animEffect transition="in" filter="dissolve">
                                      <p:cBhvr>
                                        <p:cTn id="12" dur="500"/>
                                        <p:tgtEl>
                                          <p:spTgt spid="29594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95942">
                                            <p:txEl>
                                              <p:pRg st="1" end="1"/>
                                            </p:txEl>
                                          </p:spTgt>
                                        </p:tgtEl>
                                        <p:attrNameLst>
                                          <p:attrName>style.visibility</p:attrName>
                                        </p:attrNameLst>
                                      </p:cBhvr>
                                      <p:to>
                                        <p:strVal val="visible"/>
                                      </p:to>
                                    </p:set>
                                    <p:animEffect transition="in" filter="dissolve">
                                      <p:cBhvr>
                                        <p:cTn id="17" dur="500"/>
                                        <p:tgtEl>
                                          <p:spTgt spid="29594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95942">
                                            <p:txEl>
                                              <p:pRg st="2" end="2"/>
                                            </p:txEl>
                                          </p:spTgt>
                                        </p:tgtEl>
                                        <p:attrNameLst>
                                          <p:attrName>style.visibility</p:attrName>
                                        </p:attrNameLst>
                                      </p:cBhvr>
                                      <p:to>
                                        <p:strVal val="visible"/>
                                      </p:to>
                                    </p:set>
                                    <p:animEffect transition="in" filter="dissolve">
                                      <p:cBhvr>
                                        <p:cTn id="22" dur="500"/>
                                        <p:tgtEl>
                                          <p:spTgt spid="29594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41" grpId="0"/>
      <p:bldP spid="29594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60" name="Text Box 4"/>
          <p:cNvSpPr txBox="1">
            <a:spLocks noChangeArrowheads="1"/>
          </p:cNvSpPr>
          <p:nvPr/>
        </p:nvSpPr>
        <p:spPr bwMode="auto">
          <a:xfrm>
            <a:off x="1117600" y="620713"/>
            <a:ext cx="6983413" cy="946150"/>
          </a:xfrm>
          <a:prstGeom prst="rect">
            <a:avLst/>
          </a:prstGeom>
          <a:noFill/>
          <a:ln w="9525">
            <a:noFill/>
            <a:miter lim="800000"/>
            <a:headEnd/>
            <a:tailEnd/>
          </a:ln>
          <a:effectLst/>
        </p:spPr>
        <p:txBody>
          <a:bodyPr>
            <a:spAutoFit/>
          </a:bodyPr>
          <a:lstStyle/>
          <a:p>
            <a:pPr algn="ctr">
              <a:defRPr/>
            </a:pPr>
            <a:r>
              <a:rPr lang="es-ES" sz="2800">
                <a:solidFill>
                  <a:srgbClr val="2A547E"/>
                </a:solidFill>
                <a:effectLst>
                  <a:outerShdw blurRad="38100" dist="38100" dir="2700000" algn="tl">
                    <a:srgbClr val="C0C0C0"/>
                  </a:outerShdw>
                </a:effectLst>
              </a:rPr>
              <a:t>¿Cuáles son las partes de los </a:t>
            </a:r>
            <a:r>
              <a:rPr lang="es-ES" sz="2800">
                <a:solidFill>
                  <a:srgbClr val="FF9900"/>
                </a:solidFill>
                <a:effectLst>
                  <a:outerShdw blurRad="38100" dist="38100" dir="2700000" algn="tl">
                    <a:srgbClr val="C0C0C0"/>
                  </a:outerShdw>
                </a:effectLst>
              </a:rPr>
              <a:t>antecedentes?</a:t>
            </a:r>
            <a:endParaRPr lang="es-ES" sz="2800">
              <a:effectLst>
                <a:outerShdw blurRad="38100" dist="38100" dir="2700000" algn="tl">
                  <a:srgbClr val="C0C0C0"/>
                </a:outerShdw>
              </a:effectLst>
            </a:endParaRPr>
          </a:p>
        </p:txBody>
      </p:sp>
      <p:sp>
        <p:nvSpPr>
          <p:cNvPr id="301061" name="Text Box 5"/>
          <p:cNvSpPr txBox="1">
            <a:spLocks noChangeArrowheads="1"/>
          </p:cNvSpPr>
          <p:nvPr/>
        </p:nvSpPr>
        <p:spPr bwMode="auto">
          <a:xfrm>
            <a:off x="755650" y="1874838"/>
            <a:ext cx="7488238" cy="4291012"/>
          </a:xfrm>
          <a:prstGeom prst="rect">
            <a:avLst/>
          </a:prstGeom>
          <a:noFill/>
          <a:ln w="9525" algn="ctr">
            <a:noFill/>
            <a:miter lim="800000"/>
            <a:headEnd/>
            <a:tailEnd/>
          </a:ln>
          <a:effectLst/>
        </p:spPr>
        <p:txBody>
          <a:bodyPr>
            <a:spAutoFit/>
          </a:bodyPr>
          <a:lstStyle/>
          <a:p>
            <a:pPr marL="274638" indent="-274638" algn="just">
              <a:buFontTx/>
              <a:buChar char="•"/>
              <a:defRPr/>
            </a:pPr>
            <a:r>
              <a:rPr lang="es-ES_tradnl" sz="2400">
                <a:solidFill>
                  <a:srgbClr val="FF3300"/>
                </a:solidFill>
                <a:effectLst>
                  <a:outerShdw blurRad="38100" dist="38100" dir="2700000" algn="tl">
                    <a:srgbClr val="C0C0C0"/>
                  </a:outerShdw>
                </a:effectLst>
              </a:rPr>
              <a:t>Antecedentes generales:</a:t>
            </a:r>
          </a:p>
          <a:p>
            <a:pPr marL="274638" indent="-274638" algn="just">
              <a:defRPr/>
            </a:pPr>
            <a:r>
              <a:rPr lang="es-ES_tradnl" sz="2400"/>
              <a:t>	</a:t>
            </a:r>
            <a:r>
              <a:rPr lang="es-ES_tradnl" sz="2400">
                <a:solidFill>
                  <a:srgbClr val="003399"/>
                </a:solidFill>
              </a:rPr>
              <a:t>Comprende trabajos de investigación más amplios, sea por el espacio geográfico o por el contenido temático. Se expone señalando autor, titulo del trabajo y logros más importantes. </a:t>
            </a:r>
          </a:p>
          <a:p>
            <a:pPr marL="274638" indent="-274638" algn="just">
              <a:buFontTx/>
              <a:buChar char="•"/>
              <a:defRPr/>
            </a:pPr>
            <a:r>
              <a:rPr lang="es-ES_tradnl" sz="2400"/>
              <a:t> </a:t>
            </a:r>
            <a:r>
              <a:rPr lang="es-ES_tradnl" sz="2400">
                <a:solidFill>
                  <a:srgbClr val="FF3300"/>
                </a:solidFill>
                <a:effectLst>
                  <a:outerShdw blurRad="38100" dist="38100" dir="2700000" algn="tl">
                    <a:srgbClr val="C0C0C0"/>
                  </a:outerShdw>
                </a:effectLst>
              </a:rPr>
              <a:t>Antecedentes específicos</a:t>
            </a:r>
            <a:r>
              <a:rPr lang="es-ES_tradnl" sz="2400"/>
              <a:t>:</a:t>
            </a:r>
          </a:p>
          <a:p>
            <a:pPr marL="274638" indent="-274638" algn="just">
              <a:defRPr/>
            </a:pPr>
            <a:r>
              <a:rPr lang="es-ES_tradnl" sz="2400"/>
              <a:t>	</a:t>
            </a:r>
            <a:r>
              <a:rPr lang="es-ES_tradnl" sz="2400">
                <a:solidFill>
                  <a:srgbClr val="003399"/>
                </a:solidFill>
              </a:rPr>
              <a:t>Comprende trabajos de investigación que tengan una relación más directa con el tema a estudiar. Se expone igual que en el caso anterior. </a:t>
            </a:r>
          </a:p>
        </p:txBody>
      </p:sp>
      <p:sp>
        <p:nvSpPr>
          <p:cNvPr id="16388" name="Rectangle 6">
            <a:hlinkClick r:id="rId2" tooltip="Ejemplo"/>
          </p:cNvPr>
          <p:cNvSpPr>
            <a:spLocks noChangeArrowheads="1"/>
          </p:cNvSpPr>
          <p:nvPr/>
        </p:nvSpPr>
        <p:spPr bwMode="auto">
          <a:xfrm>
            <a:off x="6827838" y="5861050"/>
            <a:ext cx="1704975" cy="376238"/>
          </a:xfrm>
          <a:prstGeom prst="rect">
            <a:avLst/>
          </a:prstGeom>
          <a:solidFill>
            <a:srgbClr val="003399"/>
          </a:solidFill>
          <a:ln w="9525" algn="ctr">
            <a:solidFill>
              <a:srgbClr val="003399"/>
            </a:solidFill>
            <a:miter lim="800000"/>
            <a:headEnd/>
            <a:tailEnd/>
          </a:ln>
        </p:spPr>
        <p:txBody>
          <a:bodyPr anchor="ctr">
            <a:spAutoFit/>
          </a:bodyPr>
          <a:lstStyle/>
          <a:p>
            <a:pPr algn="ctr"/>
            <a:r>
              <a:rPr lang="es-ES_tradnl" sz="1800" b="0">
                <a:solidFill>
                  <a:schemeClr val="bg1"/>
                </a:solidFill>
                <a:latin typeface="Arial Black" pitchFamily="34" charset="0"/>
              </a:rPr>
              <a:t>Ver Ejemplo</a:t>
            </a:r>
          </a:p>
        </p:txBody>
      </p:sp>
      <p:sp>
        <p:nvSpPr>
          <p:cNvPr id="2" name="Marcador de fecha 1"/>
          <p:cNvSpPr>
            <a:spLocks noGrp="1"/>
          </p:cNvSpPr>
          <p:nvPr>
            <p:ph type="dt" sz="half" idx="10"/>
          </p:nvPr>
        </p:nvSpPr>
        <p:spPr/>
        <p:txBody>
          <a:bodyPr/>
          <a:lstStyle/>
          <a:p>
            <a:pPr>
              <a:defRPr/>
            </a:pPr>
            <a:fld id="{87F015D8-63C2-4083-88CE-929BF14B5FE6}" type="datetime1">
              <a:rPr lang="es-ES" smtClean="0"/>
              <a:t>16/04/2015</a:t>
            </a:fld>
            <a:endParaRPr lang="es-ES"/>
          </a:p>
        </p:txBody>
      </p:sp>
      <p:sp>
        <p:nvSpPr>
          <p:cNvPr id="3" name="Marcador de pie de página 2"/>
          <p:cNvSpPr>
            <a:spLocks noGrp="1"/>
          </p:cNvSpPr>
          <p:nvPr>
            <p:ph type="ftr" sz="quarter" idx="11"/>
          </p:nvPr>
        </p:nvSpPr>
        <p:spPr/>
        <p:txBody>
          <a:bodyPr/>
          <a:lstStyle/>
          <a:p>
            <a:pPr>
              <a:defRPr/>
            </a:pPr>
            <a:r>
              <a:rPr lang="es-ES" smtClean="0"/>
              <a:t>CPCC. Yónel Chocano Figueroa</a:t>
            </a:r>
            <a:endParaRPr lang="es-ES"/>
          </a:p>
        </p:txBody>
      </p:sp>
      <p:sp>
        <p:nvSpPr>
          <p:cNvPr id="4" name="Marcador de número de diapositiva 3"/>
          <p:cNvSpPr>
            <a:spLocks noGrp="1"/>
          </p:cNvSpPr>
          <p:nvPr>
            <p:ph type="sldNum" sz="quarter" idx="12"/>
          </p:nvPr>
        </p:nvSpPr>
        <p:spPr/>
        <p:txBody>
          <a:bodyPr/>
          <a:lstStyle/>
          <a:p>
            <a:pPr>
              <a:defRPr/>
            </a:pPr>
            <a:fld id="{BC719EE1-8271-4425-B5D2-1BC0ACC5D550}" type="slidenum">
              <a:rPr lang="es-ES" smtClean="0"/>
              <a:pPr>
                <a:defRPr/>
              </a:pPr>
              <a:t>18</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1061">
                                            <p:txEl>
                                              <p:pRg st="0" end="0"/>
                                            </p:txEl>
                                          </p:spTgt>
                                        </p:tgtEl>
                                        <p:attrNameLst>
                                          <p:attrName>style.visibility</p:attrName>
                                        </p:attrNameLst>
                                      </p:cBhvr>
                                      <p:to>
                                        <p:strVal val="visible"/>
                                      </p:to>
                                    </p:set>
                                    <p:animEffect transition="in" filter="dissolve">
                                      <p:cBhvr>
                                        <p:cTn id="7" dur="500"/>
                                        <p:tgtEl>
                                          <p:spTgt spid="3010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1061">
                                            <p:txEl>
                                              <p:pRg st="1" end="1"/>
                                            </p:txEl>
                                          </p:spTgt>
                                        </p:tgtEl>
                                        <p:attrNameLst>
                                          <p:attrName>style.visibility</p:attrName>
                                        </p:attrNameLst>
                                      </p:cBhvr>
                                      <p:to>
                                        <p:strVal val="visible"/>
                                      </p:to>
                                    </p:set>
                                    <p:animEffect transition="in" filter="dissolve">
                                      <p:cBhvr>
                                        <p:cTn id="12" dur="500"/>
                                        <p:tgtEl>
                                          <p:spTgt spid="30106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01061">
                                            <p:txEl>
                                              <p:pRg st="2" end="2"/>
                                            </p:txEl>
                                          </p:spTgt>
                                        </p:tgtEl>
                                        <p:attrNameLst>
                                          <p:attrName>style.visibility</p:attrName>
                                        </p:attrNameLst>
                                      </p:cBhvr>
                                      <p:to>
                                        <p:strVal val="visible"/>
                                      </p:to>
                                    </p:set>
                                    <p:animEffect transition="in" filter="dissolve">
                                      <p:cBhvr>
                                        <p:cTn id="17" dur="500"/>
                                        <p:tgtEl>
                                          <p:spTgt spid="30106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01061">
                                            <p:txEl>
                                              <p:pRg st="3" end="3"/>
                                            </p:txEl>
                                          </p:spTgt>
                                        </p:tgtEl>
                                        <p:attrNameLst>
                                          <p:attrName>style.visibility</p:attrName>
                                        </p:attrNameLst>
                                      </p:cBhvr>
                                      <p:to>
                                        <p:strVal val="visible"/>
                                      </p:to>
                                    </p:set>
                                    <p:animEffect transition="in" filter="dissolve">
                                      <p:cBhvr>
                                        <p:cTn id="22" dur="500"/>
                                        <p:tgtEl>
                                          <p:spTgt spid="30106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1" nodeType="clickEffect">
                                  <p:stCondLst>
                                    <p:cond delay="0"/>
                                  </p:stCondLst>
                                  <p:childTnLst>
                                    <p:set>
                                      <p:cBhvr>
                                        <p:cTn id="26" dur="1" fill="hold">
                                          <p:stCondLst>
                                            <p:cond delay="0"/>
                                          </p:stCondLst>
                                        </p:cTn>
                                        <p:tgtEl>
                                          <p:spTgt spid="301061">
                                            <p:txEl>
                                              <p:pRg st="0" end="0"/>
                                            </p:txEl>
                                          </p:spTgt>
                                        </p:tgtEl>
                                        <p:attrNameLst>
                                          <p:attrName>style.visibility</p:attrName>
                                        </p:attrNameLst>
                                      </p:cBhvr>
                                      <p:to>
                                        <p:strVal val="visible"/>
                                      </p:to>
                                    </p:set>
                                    <p:animEffect transition="in" filter="dissolve">
                                      <p:cBhvr>
                                        <p:cTn id="27" dur="500"/>
                                        <p:tgtEl>
                                          <p:spTgt spid="301061">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1" nodeType="clickEffect">
                                  <p:stCondLst>
                                    <p:cond delay="0"/>
                                  </p:stCondLst>
                                  <p:childTnLst>
                                    <p:set>
                                      <p:cBhvr>
                                        <p:cTn id="31" dur="1" fill="hold">
                                          <p:stCondLst>
                                            <p:cond delay="0"/>
                                          </p:stCondLst>
                                        </p:cTn>
                                        <p:tgtEl>
                                          <p:spTgt spid="301061">
                                            <p:txEl>
                                              <p:pRg st="1" end="1"/>
                                            </p:txEl>
                                          </p:spTgt>
                                        </p:tgtEl>
                                        <p:attrNameLst>
                                          <p:attrName>style.visibility</p:attrName>
                                        </p:attrNameLst>
                                      </p:cBhvr>
                                      <p:to>
                                        <p:strVal val="visible"/>
                                      </p:to>
                                    </p:set>
                                    <p:animEffect transition="in" filter="dissolve">
                                      <p:cBhvr>
                                        <p:cTn id="32" dur="500"/>
                                        <p:tgtEl>
                                          <p:spTgt spid="301061">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1" nodeType="clickEffect">
                                  <p:stCondLst>
                                    <p:cond delay="0"/>
                                  </p:stCondLst>
                                  <p:childTnLst>
                                    <p:set>
                                      <p:cBhvr>
                                        <p:cTn id="36" dur="1" fill="hold">
                                          <p:stCondLst>
                                            <p:cond delay="0"/>
                                          </p:stCondLst>
                                        </p:cTn>
                                        <p:tgtEl>
                                          <p:spTgt spid="301061">
                                            <p:txEl>
                                              <p:pRg st="2" end="2"/>
                                            </p:txEl>
                                          </p:spTgt>
                                        </p:tgtEl>
                                        <p:attrNameLst>
                                          <p:attrName>style.visibility</p:attrName>
                                        </p:attrNameLst>
                                      </p:cBhvr>
                                      <p:to>
                                        <p:strVal val="visible"/>
                                      </p:to>
                                    </p:set>
                                    <p:animEffect transition="in" filter="dissolve">
                                      <p:cBhvr>
                                        <p:cTn id="37" dur="500"/>
                                        <p:tgtEl>
                                          <p:spTgt spid="301061">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1" nodeType="clickEffect">
                                  <p:stCondLst>
                                    <p:cond delay="0"/>
                                  </p:stCondLst>
                                  <p:childTnLst>
                                    <p:set>
                                      <p:cBhvr>
                                        <p:cTn id="41" dur="1" fill="hold">
                                          <p:stCondLst>
                                            <p:cond delay="0"/>
                                          </p:stCondLst>
                                        </p:cTn>
                                        <p:tgtEl>
                                          <p:spTgt spid="301061">
                                            <p:txEl>
                                              <p:pRg st="3" end="3"/>
                                            </p:txEl>
                                          </p:spTgt>
                                        </p:tgtEl>
                                        <p:attrNameLst>
                                          <p:attrName>style.visibility</p:attrName>
                                        </p:attrNameLst>
                                      </p:cBhvr>
                                      <p:to>
                                        <p:strVal val="visible"/>
                                      </p:to>
                                    </p:set>
                                    <p:animEffect transition="in" filter="dissolve">
                                      <p:cBhvr>
                                        <p:cTn id="42" dur="500"/>
                                        <p:tgtEl>
                                          <p:spTgt spid="30106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61" grpId="0" build="p"/>
      <p:bldP spid="301061" grpI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4" name="Text Box 4"/>
          <p:cNvSpPr txBox="1">
            <a:spLocks noChangeArrowheads="1"/>
          </p:cNvSpPr>
          <p:nvPr/>
        </p:nvSpPr>
        <p:spPr bwMode="auto">
          <a:xfrm>
            <a:off x="1116013" y="1409700"/>
            <a:ext cx="6983412" cy="579438"/>
          </a:xfrm>
          <a:prstGeom prst="rect">
            <a:avLst/>
          </a:prstGeom>
          <a:noFill/>
          <a:ln w="9525">
            <a:noFill/>
            <a:miter lim="800000"/>
            <a:headEnd/>
            <a:tailEnd/>
          </a:ln>
          <a:effectLst/>
        </p:spPr>
        <p:txBody>
          <a:bodyPr>
            <a:spAutoFit/>
          </a:bodyPr>
          <a:lstStyle/>
          <a:p>
            <a:pPr algn="ctr">
              <a:defRPr/>
            </a:pPr>
            <a:r>
              <a:rPr lang="es-ES" sz="3200">
                <a:solidFill>
                  <a:srgbClr val="FF3300"/>
                </a:solidFill>
                <a:effectLst>
                  <a:outerShdw blurRad="38100" dist="38100" dir="2700000" algn="tl">
                    <a:srgbClr val="C0C0C0"/>
                  </a:outerShdw>
                </a:effectLst>
              </a:rPr>
              <a:t>Criterios para plantear problemas</a:t>
            </a:r>
          </a:p>
        </p:txBody>
      </p:sp>
      <p:sp>
        <p:nvSpPr>
          <p:cNvPr id="17411" name="Rectangle 6"/>
          <p:cNvSpPr>
            <a:spLocks noGrp="1" noChangeArrowheads="1"/>
          </p:cNvSpPr>
          <p:nvPr>
            <p:ph idx="1"/>
          </p:nvPr>
        </p:nvSpPr>
        <p:spPr>
          <a:xfrm>
            <a:off x="755650" y="2420938"/>
            <a:ext cx="7627938" cy="3816350"/>
          </a:xfrm>
        </p:spPr>
        <p:txBody>
          <a:bodyPr/>
          <a:lstStyle/>
          <a:p>
            <a:pPr eaLnBrk="1" hangingPunct="1">
              <a:lnSpc>
                <a:spcPct val="90000"/>
              </a:lnSpc>
              <a:spcBef>
                <a:spcPct val="35000"/>
              </a:spcBef>
            </a:pPr>
            <a:r>
              <a:rPr lang="es-ES_tradnl" sz="2400" b="1" smtClean="0">
                <a:solidFill>
                  <a:srgbClr val="003399"/>
                </a:solidFill>
                <a:latin typeface="Arial" charset="0"/>
              </a:rPr>
              <a:t>El problema debe expresar una relación entre dos o más variables.</a:t>
            </a:r>
          </a:p>
          <a:p>
            <a:pPr eaLnBrk="1" hangingPunct="1">
              <a:lnSpc>
                <a:spcPct val="90000"/>
              </a:lnSpc>
              <a:spcBef>
                <a:spcPct val="35000"/>
              </a:spcBef>
            </a:pPr>
            <a:r>
              <a:rPr lang="es-ES_tradnl" sz="2400" b="1" smtClean="0">
                <a:solidFill>
                  <a:srgbClr val="003399"/>
                </a:solidFill>
                <a:latin typeface="Arial" charset="0"/>
              </a:rPr>
              <a:t>Debe estar formulado claramente y sin ambigüedad como pregunta </a:t>
            </a:r>
            <a:r>
              <a:rPr lang="es-ES_tradnl" sz="2400" b="1" i="1" smtClean="0">
                <a:solidFill>
                  <a:srgbClr val="CC3300"/>
                </a:solidFill>
                <a:latin typeface="Arial" charset="0"/>
              </a:rPr>
              <a:t>(¿qué efectos?, ¿en qué condiciones?, ¿cuál es la probabilidad de?, ¿cómo se relaciona…con…?, ¿de que manera…influye…?, ¿en que médida…?)</a:t>
            </a:r>
          </a:p>
          <a:p>
            <a:pPr eaLnBrk="1" hangingPunct="1">
              <a:lnSpc>
                <a:spcPct val="90000"/>
              </a:lnSpc>
              <a:spcBef>
                <a:spcPct val="35000"/>
              </a:spcBef>
            </a:pPr>
            <a:r>
              <a:rPr lang="es-ES_tradnl" sz="2400" b="1" smtClean="0">
                <a:solidFill>
                  <a:srgbClr val="003399"/>
                </a:solidFill>
                <a:latin typeface="Arial" charset="0"/>
              </a:rPr>
              <a:t>El planteamiento debe asegurar la posibilidad de realizar una prueba empírica o una recolección de datos </a:t>
            </a:r>
          </a:p>
        </p:txBody>
      </p:sp>
      <p:grpSp>
        <p:nvGrpSpPr>
          <p:cNvPr id="17412" name="Group 9"/>
          <p:cNvGrpSpPr>
            <a:grpSpLocks/>
          </p:cNvGrpSpPr>
          <p:nvPr/>
        </p:nvGrpSpPr>
        <p:grpSpPr bwMode="auto">
          <a:xfrm>
            <a:off x="468313" y="333375"/>
            <a:ext cx="1908175" cy="965200"/>
            <a:chOff x="317" y="346"/>
            <a:chExt cx="1202" cy="608"/>
          </a:xfrm>
        </p:grpSpPr>
        <p:sp>
          <p:nvSpPr>
            <p:cNvPr id="17413" name="AutoShape 8"/>
            <p:cNvSpPr>
              <a:spLocks noChangeArrowheads="1"/>
            </p:cNvSpPr>
            <p:nvPr/>
          </p:nvSpPr>
          <p:spPr bwMode="auto">
            <a:xfrm>
              <a:off x="317" y="346"/>
              <a:ext cx="1202" cy="608"/>
            </a:xfrm>
            <a:prstGeom prst="irregularSeal1">
              <a:avLst/>
            </a:prstGeom>
            <a:solidFill>
              <a:srgbClr val="CCFF33"/>
            </a:solidFill>
            <a:ln w="9525" algn="ctr">
              <a:solidFill>
                <a:schemeClr val="tx1"/>
              </a:solidFill>
              <a:miter lim="800000"/>
              <a:headEnd/>
              <a:tailEnd/>
            </a:ln>
          </p:spPr>
          <p:txBody>
            <a:bodyPr anchor="ctr">
              <a:spAutoFit/>
            </a:bodyPr>
            <a:lstStyle/>
            <a:p>
              <a:pPr algn="ctr"/>
              <a:endParaRPr lang="es-ES_tradnl"/>
            </a:p>
          </p:txBody>
        </p:sp>
        <p:sp>
          <p:nvSpPr>
            <p:cNvPr id="17414" name="Text Box 7"/>
            <p:cNvSpPr txBox="1">
              <a:spLocks noChangeArrowheads="1"/>
            </p:cNvSpPr>
            <p:nvPr/>
          </p:nvSpPr>
          <p:spPr bwMode="auto">
            <a:xfrm>
              <a:off x="612" y="562"/>
              <a:ext cx="907" cy="192"/>
            </a:xfrm>
            <a:prstGeom prst="rect">
              <a:avLst/>
            </a:prstGeom>
            <a:noFill/>
            <a:ln w="9525" algn="ctr">
              <a:noFill/>
              <a:miter lim="800000"/>
              <a:headEnd/>
              <a:tailEnd/>
            </a:ln>
          </p:spPr>
          <p:txBody>
            <a:bodyPr>
              <a:spAutoFit/>
            </a:bodyPr>
            <a:lstStyle/>
            <a:p>
              <a:r>
                <a:rPr lang="es-ES_tradnl" sz="1400"/>
                <a:t>RESUMEN</a:t>
              </a:r>
            </a:p>
          </p:txBody>
        </p:sp>
      </p:grpSp>
      <p:sp>
        <p:nvSpPr>
          <p:cNvPr id="2" name="Marcador de fecha 1"/>
          <p:cNvSpPr>
            <a:spLocks noGrp="1"/>
          </p:cNvSpPr>
          <p:nvPr>
            <p:ph type="dt" sz="half" idx="10"/>
          </p:nvPr>
        </p:nvSpPr>
        <p:spPr/>
        <p:txBody>
          <a:bodyPr/>
          <a:lstStyle/>
          <a:p>
            <a:pPr>
              <a:defRPr/>
            </a:pPr>
            <a:fld id="{C19FB83B-FB82-43EC-8C24-FA2A65950974}" type="datetime1">
              <a:rPr lang="es-ES" smtClean="0"/>
              <a:t>16/04/2015</a:t>
            </a:fld>
            <a:endParaRPr lang="es-ES"/>
          </a:p>
        </p:txBody>
      </p:sp>
      <p:sp>
        <p:nvSpPr>
          <p:cNvPr id="3" name="Marcador de pie de página 2"/>
          <p:cNvSpPr>
            <a:spLocks noGrp="1"/>
          </p:cNvSpPr>
          <p:nvPr>
            <p:ph type="ftr" sz="quarter" idx="11"/>
          </p:nvPr>
        </p:nvSpPr>
        <p:spPr/>
        <p:txBody>
          <a:bodyPr/>
          <a:lstStyle/>
          <a:p>
            <a:pPr>
              <a:defRPr/>
            </a:pPr>
            <a:r>
              <a:rPr lang="es-ES" smtClean="0"/>
              <a:t>CPCC. Yónel Chocano Figueroa</a:t>
            </a:r>
            <a:endParaRPr lang="es-ES"/>
          </a:p>
        </p:txBody>
      </p:sp>
      <p:sp>
        <p:nvSpPr>
          <p:cNvPr id="4" name="Marcador de número de diapositiva 3"/>
          <p:cNvSpPr>
            <a:spLocks noGrp="1"/>
          </p:cNvSpPr>
          <p:nvPr>
            <p:ph type="sldNum" sz="quarter" idx="12"/>
          </p:nvPr>
        </p:nvSpPr>
        <p:spPr/>
        <p:txBody>
          <a:bodyPr/>
          <a:lstStyle/>
          <a:p>
            <a:pPr>
              <a:defRPr/>
            </a:pPr>
            <a:fld id="{B847F14B-52BB-48FB-8799-066809023CF5}" type="slidenum">
              <a:rPr lang="es-ES" smtClean="0"/>
              <a:pPr>
                <a:defRPr/>
              </a:pPr>
              <a:t>19</a:t>
            </a:fld>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8" name="Text Box 4"/>
          <p:cNvSpPr txBox="1">
            <a:spLocks noChangeArrowheads="1"/>
          </p:cNvSpPr>
          <p:nvPr/>
        </p:nvSpPr>
        <p:spPr bwMode="auto">
          <a:xfrm>
            <a:off x="323528" y="2276475"/>
            <a:ext cx="2303785" cy="400110"/>
          </a:xfrm>
          <a:prstGeom prst="rect">
            <a:avLst/>
          </a:prstGeom>
          <a:noFill/>
          <a:ln w="9525">
            <a:noFill/>
            <a:miter lim="800000"/>
            <a:headEnd/>
            <a:tailEnd/>
          </a:ln>
          <a:effectLst/>
        </p:spPr>
        <p:txBody>
          <a:bodyPr wrap="square">
            <a:spAutoFit/>
          </a:bodyPr>
          <a:lstStyle/>
          <a:p>
            <a:pPr algn="ctr">
              <a:defRPr/>
            </a:pPr>
            <a:r>
              <a:rPr lang="es-ES_tradnl" u="sng" dirty="0" smtClean="0">
                <a:uFill>
                  <a:solidFill>
                    <a:srgbClr val="FF0000"/>
                  </a:solidFill>
                </a:uFill>
              </a:rPr>
              <a:t>INVESTIGAR</a:t>
            </a:r>
            <a:endParaRPr lang="es-ES" u="sng" dirty="0">
              <a:uFill>
                <a:solidFill>
                  <a:srgbClr val="FF0000"/>
                </a:solidFill>
              </a:uFill>
            </a:endParaRPr>
          </a:p>
        </p:txBody>
      </p:sp>
      <p:sp>
        <p:nvSpPr>
          <p:cNvPr id="272389" name="Text Box 5"/>
          <p:cNvSpPr txBox="1">
            <a:spLocks noChangeArrowheads="1"/>
          </p:cNvSpPr>
          <p:nvPr/>
        </p:nvSpPr>
        <p:spPr bwMode="auto">
          <a:xfrm>
            <a:off x="107504" y="4365625"/>
            <a:ext cx="2376934" cy="400110"/>
          </a:xfrm>
          <a:prstGeom prst="rect">
            <a:avLst/>
          </a:prstGeom>
          <a:noFill/>
          <a:ln w="9525">
            <a:noFill/>
            <a:miter lim="800000"/>
            <a:headEnd/>
            <a:tailEnd/>
          </a:ln>
          <a:effectLst/>
        </p:spPr>
        <p:txBody>
          <a:bodyPr wrap="square">
            <a:spAutoFit/>
          </a:bodyPr>
          <a:lstStyle/>
          <a:p>
            <a:pPr algn="r">
              <a:defRPr/>
            </a:pPr>
            <a:r>
              <a:rPr lang="es-ES_tradnl" dirty="0" smtClean="0">
                <a:effectLst>
                  <a:outerShdw blurRad="38100" dist="38100" dir="2700000" algn="tl">
                    <a:srgbClr val="C0C0C0"/>
                  </a:outerShdw>
                </a:effectLst>
              </a:rPr>
              <a:t>INVESTIGACIÓN</a:t>
            </a:r>
            <a:endParaRPr lang="es-ES" dirty="0">
              <a:effectLst>
                <a:outerShdw blurRad="38100" dist="38100" dir="2700000" algn="tl">
                  <a:srgbClr val="C0C0C0"/>
                </a:outerShdw>
              </a:effectLst>
            </a:endParaRPr>
          </a:p>
        </p:txBody>
      </p:sp>
      <p:sp>
        <p:nvSpPr>
          <p:cNvPr id="272391" name="Text Box 7"/>
          <p:cNvSpPr txBox="1">
            <a:spLocks noChangeArrowheads="1"/>
          </p:cNvSpPr>
          <p:nvPr/>
        </p:nvSpPr>
        <p:spPr bwMode="auto">
          <a:xfrm>
            <a:off x="1619672" y="303669"/>
            <a:ext cx="5638800" cy="954107"/>
          </a:xfrm>
          <a:prstGeom prst="rect">
            <a:avLst/>
          </a:prstGeom>
          <a:noFill/>
          <a:ln w="9525">
            <a:noFill/>
            <a:miter lim="800000"/>
            <a:headEnd/>
            <a:tailEnd/>
          </a:ln>
          <a:effectLst/>
        </p:spPr>
        <p:txBody>
          <a:bodyPr>
            <a:spAutoFit/>
          </a:bodyPr>
          <a:lstStyle/>
          <a:p>
            <a:pPr algn="ctr">
              <a:defRPr/>
            </a:pPr>
            <a:r>
              <a:rPr lang="es-ES_tradnl" sz="3200" dirty="0">
                <a:solidFill>
                  <a:srgbClr val="00B050"/>
                </a:solidFill>
                <a:effectLst>
                  <a:outerShdw blurRad="38100" dist="38100" dir="2700000" algn="tl">
                    <a:srgbClr val="C0C0C0"/>
                  </a:outerShdw>
                </a:effectLst>
              </a:rPr>
              <a:t>Conceptos </a:t>
            </a:r>
            <a:r>
              <a:rPr lang="es-ES_tradnl" sz="3200" dirty="0" smtClean="0">
                <a:solidFill>
                  <a:srgbClr val="00B050"/>
                </a:solidFill>
                <a:effectLst>
                  <a:outerShdw blurRad="38100" dist="38100" dir="2700000" algn="tl">
                    <a:srgbClr val="C0C0C0"/>
                  </a:outerShdw>
                </a:effectLst>
              </a:rPr>
              <a:t>Preliminares</a:t>
            </a:r>
          </a:p>
          <a:p>
            <a:pPr algn="ctr">
              <a:defRPr/>
            </a:pPr>
            <a:r>
              <a:rPr lang="es-ES_tradnl" sz="1600" dirty="0" smtClean="0">
                <a:solidFill>
                  <a:srgbClr val="FF0000"/>
                </a:solidFill>
                <a:effectLst>
                  <a:outerShdw blurRad="38100" dist="38100" dir="2700000" algn="tl">
                    <a:srgbClr val="C0C0C0"/>
                  </a:outerShdw>
                </a:effectLst>
                <a:latin typeface="Monotype Corsiva" panose="03010101010201010101" pitchFamily="66" charset="0"/>
                <a:cs typeface="MoolBoran" panose="020B0100010101010101" pitchFamily="34" charset="0"/>
              </a:rPr>
              <a:t>Alejandro Caballero Romero</a:t>
            </a:r>
            <a:endParaRPr lang="es-ES" sz="1600" dirty="0">
              <a:solidFill>
                <a:srgbClr val="FF0000"/>
              </a:solidFill>
              <a:effectLst>
                <a:outerShdw blurRad="38100" dist="38100" dir="2700000" algn="tl">
                  <a:srgbClr val="C0C0C0"/>
                </a:outerShdw>
              </a:effectLst>
              <a:latin typeface="Monotype Corsiva" panose="03010101010201010101" pitchFamily="66" charset="0"/>
              <a:cs typeface="MoolBoran" panose="020B0100010101010101" pitchFamily="34" charset="0"/>
            </a:endParaRPr>
          </a:p>
        </p:txBody>
      </p:sp>
      <p:grpSp>
        <p:nvGrpSpPr>
          <p:cNvPr id="2" name="Group 24"/>
          <p:cNvGrpSpPr>
            <a:grpSpLocks/>
          </p:cNvGrpSpPr>
          <p:nvPr/>
        </p:nvGrpSpPr>
        <p:grpSpPr bwMode="auto">
          <a:xfrm>
            <a:off x="2627313" y="1628775"/>
            <a:ext cx="5616575" cy="1988911"/>
            <a:chOff x="1701" y="1026"/>
            <a:chExt cx="3492" cy="1108"/>
          </a:xfrm>
        </p:grpSpPr>
        <p:sp>
          <p:nvSpPr>
            <p:cNvPr id="3081" name="Text Box 10"/>
            <p:cNvSpPr txBox="1">
              <a:spLocks noChangeArrowheads="1"/>
            </p:cNvSpPr>
            <p:nvPr/>
          </p:nvSpPr>
          <p:spPr bwMode="auto">
            <a:xfrm>
              <a:off x="1837" y="1026"/>
              <a:ext cx="3356" cy="1108"/>
            </a:xfrm>
            <a:prstGeom prst="rect">
              <a:avLst/>
            </a:prstGeom>
            <a:noFill/>
            <a:ln w="9525">
              <a:noFill/>
              <a:miter lim="800000"/>
              <a:headEnd/>
              <a:tailEnd/>
            </a:ln>
          </p:spPr>
          <p:txBody>
            <a:bodyPr>
              <a:spAutoFit/>
            </a:bodyPr>
            <a:lstStyle/>
            <a:p>
              <a:pPr marL="190500" indent="-190500" algn="just">
                <a:lnSpc>
                  <a:spcPct val="90000"/>
                </a:lnSpc>
                <a:buFontTx/>
                <a:buChar char="•"/>
              </a:pPr>
              <a:r>
                <a:rPr lang="es-ES_tradnl" sz="1600" u="sng" dirty="0" smtClean="0">
                  <a:solidFill>
                    <a:srgbClr val="002060"/>
                  </a:solidFill>
                  <a:uFill>
                    <a:solidFill>
                      <a:srgbClr val="FF0000"/>
                    </a:solidFill>
                  </a:uFill>
                </a:rPr>
                <a:t>Investigar es buscar conocimientos nuevos</a:t>
              </a:r>
              <a:r>
                <a:rPr lang="es-ES_tradnl" sz="1600" dirty="0" smtClean="0">
                  <a:solidFill>
                    <a:srgbClr val="002060"/>
                  </a:solidFill>
                </a:rPr>
                <a:t>, datos o informaciones que desconocemos y que necesitamos para decidir y actuar</a:t>
              </a:r>
              <a:r>
                <a:rPr lang="es-ES_tradnl" sz="1600" dirty="0" smtClean="0"/>
                <a:t>. Buscamos lo que no tenemos.</a:t>
              </a:r>
              <a:endParaRPr lang="es-ES_tradnl" sz="1600" dirty="0"/>
            </a:p>
            <a:p>
              <a:pPr marL="190500" indent="-190500" algn="just">
                <a:lnSpc>
                  <a:spcPct val="90000"/>
                </a:lnSpc>
                <a:buFontTx/>
                <a:buChar char="•"/>
              </a:pPr>
              <a:r>
                <a:rPr lang="es-ES_tradnl" sz="1600" b="0" dirty="0" smtClean="0"/>
                <a:t>Un dato es aislado; un conjunto de datos trabajados (ordenados, integrados, jerarquizados) presentados como cuadros, gráficos, diagramas, resúmenes, etc. </a:t>
              </a:r>
              <a:r>
                <a:rPr lang="es-ES_tradnl" sz="1600" b="0" dirty="0"/>
                <a:t>c</a:t>
              </a:r>
              <a:r>
                <a:rPr lang="es-ES_tradnl" sz="1600" b="0" dirty="0" smtClean="0"/>
                <a:t>onstituyen las informaciones.</a:t>
              </a:r>
              <a:endParaRPr lang="es-ES_tradnl" sz="1600" b="0" dirty="0"/>
            </a:p>
          </p:txBody>
        </p:sp>
        <p:sp>
          <p:nvSpPr>
            <p:cNvPr id="3082" name="AutoShape 22"/>
            <p:cNvSpPr>
              <a:spLocks/>
            </p:cNvSpPr>
            <p:nvPr/>
          </p:nvSpPr>
          <p:spPr bwMode="auto">
            <a:xfrm>
              <a:off x="1701" y="1026"/>
              <a:ext cx="272" cy="1043"/>
            </a:xfrm>
            <a:prstGeom prst="leftBrace">
              <a:avLst>
                <a:gd name="adj1" fmla="val 10953"/>
                <a:gd name="adj2" fmla="val 50000"/>
              </a:avLst>
            </a:prstGeom>
            <a:noFill/>
            <a:ln w="38100">
              <a:solidFill>
                <a:schemeClr val="tx1"/>
              </a:solidFill>
              <a:round/>
              <a:headEnd/>
              <a:tailEnd/>
            </a:ln>
          </p:spPr>
          <p:txBody>
            <a:bodyPr anchor="ctr">
              <a:spAutoFit/>
            </a:bodyPr>
            <a:lstStyle/>
            <a:p>
              <a:endParaRPr lang="es-ES"/>
            </a:p>
          </p:txBody>
        </p:sp>
      </p:grpSp>
      <p:grpSp>
        <p:nvGrpSpPr>
          <p:cNvPr id="3" name="Group 25"/>
          <p:cNvGrpSpPr>
            <a:grpSpLocks/>
          </p:cNvGrpSpPr>
          <p:nvPr/>
        </p:nvGrpSpPr>
        <p:grpSpPr bwMode="auto">
          <a:xfrm>
            <a:off x="2627314" y="3860801"/>
            <a:ext cx="5913537" cy="1792543"/>
            <a:chOff x="1701" y="2432"/>
            <a:chExt cx="3679" cy="907"/>
          </a:xfrm>
        </p:grpSpPr>
        <p:sp>
          <p:nvSpPr>
            <p:cNvPr id="3079" name="Text Box 11"/>
            <p:cNvSpPr txBox="1">
              <a:spLocks noChangeArrowheads="1"/>
            </p:cNvSpPr>
            <p:nvPr/>
          </p:nvSpPr>
          <p:spPr bwMode="auto">
            <a:xfrm>
              <a:off x="1842" y="2488"/>
              <a:ext cx="3538" cy="794"/>
            </a:xfrm>
            <a:prstGeom prst="rect">
              <a:avLst/>
            </a:prstGeom>
            <a:noFill/>
            <a:ln w="9525">
              <a:noFill/>
              <a:miter lim="800000"/>
              <a:headEnd/>
              <a:tailEnd/>
            </a:ln>
          </p:spPr>
          <p:txBody>
            <a:bodyPr>
              <a:spAutoFit/>
            </a:bodyPr>
            <a:lstStyle/>
            <a:p>
              <a:pPr marL="190500" indent="-190500" algn="just">
                <a:buFontTx/>
                <a:buChar char="•"/>
              </a:pPr>
              <a:r>
                <a:rPr lang="es-ES_tradnl" sz="1600" u="sng" dirty="0" smtClean="0">
                  <a:uFill>
                    <a:solidFill>
                      <a:srgbClr val="FF0000"/>
                    </a:solidFill>
                  </a:uFill>
                </a:rPr>
                <a:t>Es el conjunto de actividades que desarrollamos para obtener conocimientos nuevos</a:t>
              </a:r>
              <a:r>
                <a:rPr lang="es-ES_tradnl" sz="1600" dirty="0" smtClean="0"/>
                <a:t>, es decir datos o informaciones que no poseemos, que desconocemos; y que necesitamos para tomar decisiones que contribuyan a resolver problemas cuyas soluciones desconocemos (son nuevas para nosotros).</a:t>
              </a:r>
              <a:endParaRPr lang="es-ES_tradnl" sz="1600" dirty="0"/>
            </a:p>
          </p:txBody>
        </p:sp>
        <p:sp>
          <p:nvSpPr>
            <p:cNvPr id="3080" name="AutoShape 23"/>
            <p:cNvSpPr>
              <a:spLocks/>
            </p:cNvSpPr>
            <p:nvPr/>
          </p:nvSpPr>
          <p:spPr bwMode="auto">
            <a:xfrm>
              <a:off x="1701" y="2432"/>
              <a:ext cx="272" cy="907"/>
            </a:xfrm>
            <a:prstGeom prst="leftBrace">
              <a:avLst>
                <a:gd name="adj1" fmla="val 9525"/>
                <a:gd name="adj2" fmla="val 50000"/>
              </a:avLst>
            </a:prstGeom>
            <a:noFill/>
            <a:ln w="38100">
              <a:solidFill>
                <a:schemeClr val="tx1"/>
              </a:solidFill>
              <a:round/>
              <a:headEnd/>
              <a:tailEnd/>
            </a:ln>
          </p:spPr>
          <p:txBody>
            <a:bodyPr anchor="ctr">
              <a:spAutoFit/>
            </a:bodyPr>
            <a:lstStyle/>
            <a:p>
              <a:endParaRPr lang="es-ES"/>
            </a:p>
          </p:txBody>
        </p:sp>
      </p:grpSp>
      <p:sp>
        <p:nvSpPr>
          <p:cNvPr id="4" name="Marcador de fecha 3"/>
          <p:cNvSpPr>
            <a:spLocks noGrp="1"/>
          </p:cNvSpPr>
          <p:nvPr>
            <p:ph type="dt" sz="half" idx="10"/>
          </p:nvPr>
        </p:nvSpPr>
        <p:spPr/>
        <p:txBody>
          <a:bodyPr/>
          <a:lstStyle/>
          <a:p>
            <a:pPr>
              <a:defRPr/>
            </a:pPr>
            <a:fld id="{9D6375F4-CB13-4D0A-AFF7-61CC5A8F9C24}" type="datetime1">
              <a:rPr lang="es-ES" smtClean="0"/>
              <a:t>16/04/2015</a:t>
            </a:fld>
            <a:endParaRPr lang="es-ES"/>
          </a:p>
        </p:txBody>
      </p:sp>
      <p:sp>
        <p:nvSpPr>
          <p:cNvPr id="5" name="Marcador de pie de página 4"/>
          <p:cNvSpPr>
            <a:spLocks noGrp="1"/>
          </p:cNvSpPr>
          <p:nvPr>
            <p:ph type="ftr" sz="quarter" idx="11"/>
          </p:nvPr>
        </p:nvSpPr>
        <p:spPr/>
        <p:txBody>
          <a:bodyPr/>
          <a:lstStyle/>
          <a:p>
            <a:pPr algn="l">
              <a:defRPr/>
            </a:pPr>
            <a:r>
              <a:rPr lang="es-ES" dirty="0" smtClean="0"/>
              <a:t>CPCC. </a:t>
            </a:r>
            <a:r>
              <a:rPr lang="es-ES" dirty="0" err="1" smtClean="0"/>
              <a:t>Yónel</a:t>
            </a:r>
            <a:r>
              <a:rPr lang="es-ES" dirty="0" smtClean="0"/>
              <a:t> Chocano Figueroa</a:t>
            </a:r>
            <a:endParaRPr lang="es-ES" dirty="0"/>
          </a:p>
        </p:txBody>
      </p:sp>
      <p:sp>
        <p:nvSpPr>
          <p:cNvPr id="6" name="Marcador de número de diapositiva 5"/>
          <p:cNvSpPr>
            <a:spLocks noGrp="1"/>
          </p:cNvSpPr>
          <p:nvPr>
            <p:ph type="sldNum" sz="quarter" idx="12"/>
          </p:nvPr>
        </p:nvSpPr>
        <p:spPr/>
        <p:txBody>
          <a:bodyPr/>
          <a:lstStyle/>
          <a:p>
            <a:pPr>
              <a:defRPr/>
            </a:pPr>
            <a:fld id="{BC719EE1-8271-4425-B5D2-1BC0ACC5D550}" type="slidenum">
              <a:rPr lang="es-ES" smtClean="0"/>
              <a:pPr>
                <a:defRPr/>
              </a:pPr>
              <a:t>2</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8" name="Text Box 4"/>
          <p:cNvSpPr txBox="1">
            <a:spLocks noChangeArrowheads="1"/>
          </p:cNvSpPr>
          <p:nvPr/>
        </p:nvSpPr>
        <p:spPr bwMode="auto">
          <a:xfrm>
            <a:off x="617538" y="2276475"/>
            <a:ext cx="2009775" cy="396875"/>
          </a:xfrm>
          <a:prstGeom prst="rect">
            <a:avLst/>
          </a:prstGeom>
          <a:noFill/>
          <a:ln w="9525">
            <a:noFill/>
            <a:miter lim="800000"/>
            <a:headEnd/>
            <a:tailEnd/>
          </a:ln>
          <a:effectLst/>
        </p:spPr>
        <p:txBody>
          <a:bodyPr>
            <a:spAutoFit/>
          </a:bodyPr>
          <a:lstStyle/>
          <a:p>
            <a:pPr algn="ctr">
              <a:defRPr/>
            </a:pPr>
            <a:r>
              <a:rPr lang="es-ES_tradnl" u="sng" dirty="0" smtClean="0">
                <a:uFill>
                  <a:solidFill>
                    <a:srgbClr val="FF0000"/>
                  </a:solidFill>
                </a:uFill>
              </a:rPr>
              <a:t>DISEÑO</a:t>
            </a:r>
            <a:endParaRPr lang="es-ES" u="sng" dirty="0">
              <a:uFill>
                <a:solidFill>
                  <a:srgbClr val="FF0000"/>
                </a:solidFill>
              </a:uFill>
            </a:endParaRPr>
          </a:p>
        </p:txBody>
      </p:sp>
      <p:sp>
        <p:nvSpPr>
          <p:cNvPr id="272389" name="Text Box 5"/>
          <p:cNvSpPr txBox="1">
            <a:spLocks noChangeArrowheads="1"/>
          </p:cNvSpPr>
          <p:nvPr/>
        </p:nvSpPr>
        <p:spPr bwMode="auto">
          <a:xfrm>
            <a:off x="323528" y="4365625"/>
            <a:ext cx="2160910" cy="396875"/>
          </a:xfrm>
          <a:prstGeom prst="rect">
            <a:avLst/>
          </a:prstGeom>
          <a:noFill/>
          <a:ln w="9525">
            <a:noFill/>
            <a:miter lim="800000"/>
            <a:headEnd/>
            <a:tailEnd/>
          </a:ln>
          <a:effectLst/>
        </p:spPr>
        <p:txBody>
          <a:bodyPr wrap="square">
            <a:spAutoFit/>
          </a:bodyPr>
          <a:lstStyle/>
          <a:p>
            <a:pPr algn="r">
              <a:defRPr/>
            </a:pPr>
            <a:r>
              <a:rPr lang="es-ES_tradnl" dirty="0" smtClean="0">
                <a:effectLst>
                  <a:outerShdw blurRad="38100" dist="38100" dir="2700000" algn="tl">
                    <a:srgbClr val="C0C0C0"/>
                  </a:outerShdw>
                </a:effectLst>
              </a:rPr>
              <a:t>PROBLEMAS</a:t>
            </a:r>
            <a:endParaRPr lang="es-ES" dirty="0">
              <a:effectLst>
                <a:outerShdw blurRad="38100" dist="38100" dir="2700000" algn="tl">
                  <a:srgbClr val="C0C0C0"/>
                </a:outerShdw>
              </a:effectLst>
            </a:endParaRPr>
          </a:p>
        </p:txBody>
      </p:sp>
      <p:sp>
        <p:nvSpPr>
          <p:cNvPr id="272391" name="Text Box 7"/>
          <p:cNvSpPr txBox="1">
            <a:spLocks noChangeArrowheads="1"/>
          </p:cNvSpPr>
          <p:nvPr/>
        </p:nvSpPr>
        <p:spPr bwMode="auto">
          <a:xfrm>
            <a:off x="1670050" y="765175"/>
            <a:ext cx="5638800" cy="954107"/>
          </a:xfrm>
          <a:prstGeom prst="rect">
            <a:avLst/>
          </a:prstGeom>
          <a:noFill/>
          <a:ln w="9525">
            <a:noFill/>
            <a:miter lim="800000"/>
            <a:headEnd/>
            <a:tailEnd/>
          </a:ln>
          <a:effectLst/>
        </p:spPr>
        <p:txBody>
          <a:bodyPr>
            <a:spAutoFit/>
          </a:bodyPr>
          <a:lstStyle/>
          <a:p>
            <a:pPr algn="ctr">
              <a:defRPr/>
            </a:pPr>
            <a:r>
              <a:rPr lang="es-ES_tradnl" sz="3200" dirty="0">
                <a:solidFill>
                  <a:srgbClr val="00B050"/>
                </a:solidFill>
                <a:effectLst>
                  <a:outerShdw blurRad="38100" dist="38100" dir="2700000" algn="tl">
                    <a:srgbClr val="C0C0C0"/>
                  </a:outerShdw>
                </a:effectLst>
              </a:rPr>
              <a:t>Conceptos </a:t>
            </a:r>
            <a:r>
              <a:rPr lang="es-ES_tradnl" sz="3200" dirty="0" smtClean="0">
                <a:solidFill>
                  <a:srgbClr val="00B050"/>
                </a:solidFill>
                <a:effectLst>
                  <a:outerShdw blurRad="38100" dist="38100" dir="2700000" algn="tl">
                    <a:srgbClr val="C0C0C0"/>
                  </a:outerShdw>
                </a:effectLst>
              </a:rPr>
              <a:t>Preliminares</a:t>
            </a:r>
          </a:p>
          <a:p>
            <a:pPr algn="ctr">
              <a:defRPr/>
            </a:pPr>
            <a:r>
              <a:rPr lang="es-ES" sz="1600" b="0" dirty="0" err="1">
                <a:solidFill>
                  <a:srgbClr val="0070C0"/>
                </a:solidFill>
                <a:latin typeface="Monotype Corsiva" panose="03010101010201010101" pitchFamily="66" charset="0"/>
              </a:rPr>
              <a:t>Kerlinger</a:t>
            </a:r>
            <a:r>
              <a:rPr lang="es-ES" sz="1600" b="0" dirty="0">
                <a:solidFill>
                  <a:srgbClr val="0070C0"/>
                </a:solidFill>
                <a:latin typeface="Monotype Corsiva" panose="03010101010201010101" pitchFamily="66" charset="0"/>
              </a:rPr>
              <a:t> - Lee</a:t>
            </a:r>
            <a:endParaRPr lang="es-ES" sz="1600" dirty="0">
              <a:solidFill>
                <a:srgbClr val="00B050"/>
              </a:solidFill>
              <a:effectLst>
                <a:outerShdw blurRad="38100" dist="38100" dir="2700000" algn="tl">
                  <a:srgbClr val="C0C0C0"/>
                </a:outerShdw>
              </a:effectLst>
            </a:endParaRPr>
          </a:p>
        </p:txBody>
      </p:sp>
      <p:grpSp>
        <p:nvGrpSpPr>
          <p:cNvPr id="2" name="Group 24"/>
          <p:cNvGrpSpPr>
            <a:grpSpLocks/>
          </p:cNvGrpSpPr>
          <p:nvPr/>
        </p:nvGrpSpPr>
        <p:grpSpPr bwMode="auto">
          <a:xfrm>
            <a:off x="2627313" y="1628775"/>
            <a:ext cx="5616575" cy="1872233"/>
            <a:chOff x="1701" y="1026"/>
            <a:chExt cx="3492" cy="1043"/>
          </a:xfrm>
        </p:grpSpPr>
        <p:sp>
          <p:nvSpPr>
            <p:cNvPr id="3081" name="Text Box 10"/>
            <p:cNvSpPr txBox="1">
              <a:spLocks noChangeArrowheads="1"/>
            </p:cNvSpPr>
            <p:nvPr/>
          </p:nvSpPr>
          <p:spPr bwMode="auto">
            <a:xfrm>
              <a:off x="1837" y="1176"/>
              <a:ext cx="3356" cy="861"/>
            </a:xfrm>
            <a:prstGeom prst="rect">
              <a:avLst/>
            </a:prstGeom>
            <a:noFill/>
            <a:ln w="9525">
              <a:noFill/>
              <a:miter lim="800000"/>
              <a:headEnd/>
              <a:tailEnd/>
            </a:ln>
          </p:spPr>
          <p:txBody>
            <a:bodyPr>
              <a:spAutoFit/>
            </a:bodyPr>
            <a:lstStyle/>
            <a:p>
              <a:pPr marL="190500" indent="-190500" algn="just">
                <a:lnSpc>
                  <a:spcPct val="90000"/>
                </a:lnSpc>
                <a:buFontTx/>
                <a:buChar char="•"/>
              </a:pPr>
              <a:r>
                <a:rPr lang="es-ES_tradnl" sz="1600" dirty="0" smtClean="0">
                  <a:solidFill>
                    <a:srgbClr val="002060"/>
                  </a:solidFill>
                </a:rPr>
                <a:t>Un diseño es un plan, un proyecto para conceptualizar la estructura de las relaciones entre las variables de un estudio de investigación</a:t>
              </a:r>
              <a:r>
                <a:rPr lang="es-ES_tradnl" sz="1600" dirty="0" smtClean="0"/>
                <a:t>.</a:t>
              </a:r>
              <a:endParaRPr lang="es-ES_tradnl" sz="1600" dirty="0"/>
            </a:p>
            <a:p>
              <a:pPr marL="190500" indent="-190500" algn="just">
                <a:lnSpc>
                  <a:spcPct val="90000"/>
                </a:lnSpc>
                <a:buFontTx/>
                <a:buChar char="•"/>
              </a:pPr>
              <a:r>
                <a:rPr lang="es-ES_tradnl" sz="1600" dirty="0" smtClean="0"/>
                <a:t>Un diseño, </a:t>
              </a:r>
              <a:r>
                <a:rPr lang="es-ES_tradnl" sz="1600" u="sng" dirty="0" smtClean="0">
                  <a:uFill>
                    <a:solidFill>
                      <a:srgbClr val="FF0000"/>
                    </a:solidFill>
                  </a:uFill>
                </a:rPr>
                <a:t>constituye el armazón de la investigación</a:t>
              </a:r>
              <a:r>
                <a:rPr lang="es-ES_tradnl" sz="1600" dirty="0" smtClean="0"/>
                <a:t>, el cual se recubre con las variables y las relaciones de la misma.</a:t>
              </a:r>
              <a:endParaRPr lang="es-ES_tradnl" sz="1600" dirty="0"/>
            </a:p>
          </p:txBody>
        </p:sp>
        <p:sp>
          <p:nvSpPr>
            <p:cNvPr id="3082" name="AutoShape 22"/>
            <p:cNvSpPr>
              <a:spLocks/>
            </p:cNvSpPr>
            <p:nvPr/>
          </p:nvSpPr>
          <p:spPr bwMode="auto">
            <a:xfrm>
              <a:off x="1701" y="1026"/>
              <a:ext cx="272" cy="1043"/>
            </a:xfrm>
            <a:prstGeom prst="leftBrace">
              <a:avLst>
                <a:gd name="adj1" fmla="val 10953"/>
                <a:gd name="adj2" fmla="val 50000"/>
              </a:avLst>
            </a:prstGeom>
            <a:noFill/>
            <a:ln w="38100">
              <a:solidFill>
                <a:schemeClr val="tx1"/>
              </a:solidFill>
              <a:round/>
              <a:headEnd/>
              <a:tailEnd/>
            </a:ln>
          </p:spPr>
          <p:txBody>
            <a:bodyPr anchor="ctr">
              <a:spAutoFit/>
            </a:bodyPr>
            <a:lstStyle/>
            <a:p>
              <a:endParaRPr lang="es-ES"/>
            </a:p>
          </p:txBody>
        </p:sp>
      </p:grpSp>
      <p:grpSp>
        <p:nvGrpSpPr>
          <p:cNvPr id="3" name="Group 25"/>
          <p:cNvGrpSpPr>
            <a:grpSpLocks/>
          </p:cNvGrpSpPr>
          <p:nvPr/>
        </p:nvGrpSpPr>
        <p:grpSpPr bwMode="auto">
          <a:xfrm>
            <a:off x="2627314" y="3860800"/>
            <a:ext cx="5905500" cy="1800448"/>
            <a:chOff x="1701" y="2432"/>
            <a:chExt cx="3674" cy="911"/>
          </a:xfrm>
        </p:grpSpPr>
        <p:sp>
          <p:nvSpPr>
            <p:cNvPr id="3079" name="Text Box 11"/>
            <p:cNvSpPr txBox="1">
              <a:spLocks noChangeArrowheads="1"/>
            </p:cNvSpPr>
            <p:nvPr/>
          </p:nvSpPr>
          <p:spPr bwMode="auto">
            <a:xfrm>
              <a:off x="1837" y="2432"/>
              <a:ext cx="3538" cy="911"/>
            </a:xfrm>
            <a:prstGeom prst="rect">
              <a:avLst/>
            </a:prstGeom>
            <a:noFill/>
            <a:ln w="9525">
              <a:noFill/>
              <a:miter lim="800000"/>
              <a:headEnd/>
              <a:tailEnd/>
            </a:ln>
          </p:spPr>
          <p:txBody>
            <a:bodyPr>
              <a:spAutoFit/>
            </a:bodyPr>
            <a:lstStyle/>
            <a:p>
              <a:pPr marL="190500" indent="-190500" algn="just">
                <a:buFontTx/>
                <a:buChar char="•"/>
              </a:pPr>
              <a:r>
                <a:rPr lang="es-ES_tradnl" sz="1600" dirty="0" smtClean="0"/>
                <a:t>No siempre le es posible al investigador definir el problema de una manera simple, clara y completa. A menudo, puede tener una noción general, difusa e, inclusive, confusa del problema.</a:t>
              </a:r>
              <a:endParaRPr lang="es-ES_tradnl" sz="1600" dirty="0"/>
            </a:p>
            <a:p>
              <a:pPr marL="190500" indent="-190500" algn="just">
                <a:buFontTx/>
                <a:buChar char="•"/>
              </a:pPr>
              <a:r>
                <a:rPr lang="es-ES_tradnl" sz="1600" dirty="0" smtClean="0"/>
                <a:t>Esto se debe a la naturaleza compleja de la investigación científica.</a:t>
              </a:r>
              <a:endParaRPr lang="es-ES" sz="1600" dirty="0"/>
            </a:p>
          </p:txBody>
        </p:sp>
        <p:sp>
          <p:nvSpPr>
            <p:cNvPr id="3080" name="AutoShape 23"/>
            <p:cNvSpPr>
              <a:spLocks/>
            </p:cNvSpPr>
            <p:nvPr/>
          </p:nvSpPr>
          <p:spPr bwMode="auto">
            <a:xfrm>
              <a:off x="1701" y="2432"/>
              <a:ext cx="272" cy="907"/>
            </a:xfrm>
            <a:prstGeom prst="leftBrace">
              <a:avLst>
                <a:gd name="adj1" fmla="val 9525"/>
                <a:gd name="adj2" fmla="val 50000"/>
              </a:avLst>
            </a:prstGeom>
            <a:noFill/>
            <a:ln w="38100">
              <a:solidFill>
                <a:schemeClr val="tx1"/>
              </a:solidFill>
              <a:round/>
              <a:headEnd/>
              <a:tailEnd/>
            </a:ln>
          </p:spPr>
          <p:txBody>
            <a:bodyPr anchor="ctr">
              <a:spAutoFit/>
            </a:bodyPr>
            <a:lstStyle/>
            <a:p>
              <a:endParaRPr lang="es-ES"/>
            </a:p>
          </p:txBody>
        </p:sp>
      </p:grpSp>
      <p:sp>
        <p:nvSpPr>
          <p:cNvPr id="4" name="Marcador de fecha 3"/>
          <p:cNvSpPr>
            <a:spLocks noGrp="1"/>
          </p:cNvSpPr>
          <p:nvPr>
            <p:ph type="dt" sz="half" idx="10"/>
          </p:nvPr>
        </p:nvSpPr>
        <p:spPr/>
        <p:txBody>
          <a:bodyPr/>
          <a:lstStyle/>
          <a:p>
            <a:pPr>
              <a:defRPr/>
            </a:pPr>
            <a:fld id="{9D6375F4-CB13-4D0A-AFF7-61CC5A8F9C24}" type="datetime1">
              <a:rPr lang="es-ES" smtClean="0"/>
              <a:t>16/04/2015</a:t>
            </a:fld>
            <a:endParaRPr lang="es-ES"/>
          </a:p>
        </p:txBody>
      </p:sp>
      <p:sp>
        <p:nvSpPr>
          <p:cNvPr id="5" name="Marcador de pie de página 4"/>
          <p:cNvSpPr>
            <a:spLocks noGrp="1"/>
          </p:cNvSpPr>
          <p:nvPr>
            <p:ph type="ftr" sz="quarter" idx="11"/>
          </p:nvPr>
        </p:nvSpPr>
        <p:spPr/>
        <p:txBody>
          <a:bodyPr/>
          <a:lstStyle/>
          <a:p>
            <a:pPr algn="l">
              <a:defRPr/>
            </a:pPr>
            <a:r>
              <a:rPr lang="es-ES" dirty="0" smtClean="0"/>
              <a:t>CPCC. </a:t>
            </a:r>
            <a:r>
              <a:rPr lang="es-ES" dirty="0" err="1" smtClean="0"/>
              <a:t>Yónel</a:t>
            </a:r>
            <a:r>
              <a:rPr lang="es-ES" dirty="0" smtClean="0"/>
              <a:t> Chocano Figueroa</a:t>
            </a:r>
            <a:endParaRPr lang="es-ES" dirty="0"/>
          </a:p>
        </p:txBody>
      </p:sp>
      <p:sp>
        <p:nvSpPr>
          <p:cNvPr id="6" name="Marcador de número de diapositiva 5"/>
          <p:cNvSpPr>
            <a:spLocks noGrp="1"/>
          </p:cNvSpPr>
          <p:nvPr>
            <p:ph type="sldNum" sz="quarter" idx="12"/>
          </p:nvPr>
        </p:nvSpPr>
        <p:spPr/>
        <p:txBody>
          <a:bodyPr/>
          <a:lstStyle/>
          <a:p>
            <a:pPr>
              <a:defRPr/>
            </a:pPr>
            <a:fld id="{BC719EE1-8271-4425-B5D2-1BC0ACC5D550}" type="slidenum">
              <a:rPr lang="es-ES" smtClean="0"/>
              <a:pPr>
                <a:defRPr/>
              </a:pPr>
              <a:t>3</a:t>
            </a:fld>
            <a:endParaRPr lang="es-ES"/>
          </a:p>
        </p:txBody>
      </p:sp>
    </p:spTree>
    <p:extLst>
      <p:ext uri="{BB962C8B-B14F-4D97-AF65-F5344CB8AC3E}">
        <p14:creationId xmlns:p14="http://schemas.microsoft.com/office/powerpoint/2010/main" val="1682899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8" name="Text Box 4"/>
          <p:cNvSpPr txBox="1">
            <a:spLocks noChangeArrowheads="1"/>
          </p:cNvSpPr>
          <p:nvPr/>
        </p:nvSpPr>
        <p:spPr bwMode="auto">
          <a:xfrm>
            <a:off x="656010" y="2811169"/>
            <a:ext cx="2015753" cy="396875"/>
          </a:xfrm>
          <a:prstGeom prst="rect">
            <a:avLst/>
          </a:prstGeom>
          <a:noFill/>
          <a:ln w="9525">
            <a:noFill/>
            <a:miter lim="800000"/>
            <a:headEnd/>
            <a:tailEnd/>
          </a:ln>
          <a:effectLst/>
        </p:spPr>
        <p:txBody>
          <a:bodyPr wrap="square">
            <a:spAutoFit/>
          </a:bodyPr>
          <a:lstStyle/>
          <a:p>
            <a:pPr algn="ctr">
              <a:defRPr/>
            </a:pPr>
            <a:r>
              <a:rPr lang="es-ES" dirty="0" smtClean="0">
                <a:effectLst>
                  <a:outerShdw blurRad="38100" dist="38100" dir="2700000" algn="tl">
                    <a:srgbClr val="C0C0C0"/>
                  </a:outerShdw>
                </a:effectLst>
              </a:rPr>
              <a:t>PROBLEMAS</a:t>
            </a:r>
            <a:endParaRPr lang="es-ES" dirty="0">
              <a:effectLst>
                <a:outerShdw blurRad="38100" dist="38100" dir="2700000" algn="tl">
                  <a:srgbClr val="C0C0C0"/>
                </a:outerShdw>
              </a:effectLst>
            </a:endParaRPr>
          </a:p>
        </p:txBody>
      </p:sp>
      <p:sp>
        <p:nvSpPr>
          <p:cNvPr id="272389" name="Text Box 5"/>
          <p:cNvSpPr txBox="1">
            <a:spLocks noChangeArrowheads="1"/>
          </p:cNvSpPr>
          <p:nvPr/>
        </p:nvSpPr>
        <p:spPr bwMode="auto">
          <a:xfrm>
            <a:off x="395536" y="5013176"/>
            <a:ext cx="2088902" cy="396875"/>
          </a:xfrm>
          <a:prstGeom prst="rect">
            <a:avLst/>
          </a:prstGeom>
          <a:noFill/>
          <a:ln w="9525">
            <a:noFill/>
            <a:miter lim="800000"/>
            <a:headEnd/>
            <a:tailEnd/>
          </a:ln>
          <a:effectLst/>
        </p:spPr>
        <p:txBody>
          <a:bodyPr wrap="square">
            <a:spAutoFit/>
          </a:bodyPr>
          <a:lstStyle/>
          <a:p>
            <a:pPr algn="r">
              <a:defRPr/>
            </a:pPr>
            <a:r>
              <a:rPr lang="es-ES_tradnl" dirty="0" smtClean="0">
                <a:effectLst>
                  <a:outerShdw blurRad="38100" dist="38100" dir="2700000" algn="tl">
                    <a:srgbClr val="C0C0C0"/>
                  </a:outerShdw>
                </a:effectLst>
              </a:rPr>
              <a:t>DIFICULTAD</a:t>
            </a:r>
            <a:endParaRPr lang="es-ES" dirty="0">
              <a:effectLst>
                <a:outerShdw blurRad="38100" dist="38100" dir="2700000" algn="tl">
                  <a:srgbClr val="C0C0C0"/>
                </a:outerShdw>
              </a:effectLst>
            </a:endParaRPr>
          </a:p>
        </p:txBody>
      </p:sp>
      <p:sp>
        <p:nvSpPr>
          <p:cNvPr id="272391" name="Text Box 7"/>
          <p:cNvSpPr txBox="1">
            <a:spLocks noChangeArrowheads="1"/>
          </p:cNvSpPr>
          <p:nvPr/>
        </p:nvSpPr>
        <p:spPr bwMode="auto">
          <a:xfrm>
            <a:off x="1670050" y="765175"/>
            <a:ext cx="5638800" cy="1692771"/>
          </a:xfrm>
          <a:prstGeom prst="rect">
            <a:avLst/>
          </a:prstGeom>
          <a:noFill/>
          <a:ln w="9525">
            <a:noFill/>
            <a:miter lim="800000"/>
            <a:headEnd/>
            <a:tailEnd/>
          </a:ln>
          <a:effectLst/>
        </p:spPr>
        <p:txBody>
          <a:bodyPr>
            <a:spAutoFit/>
          </a:bodyPr>
          <a:lstStyle/>
          <a:p>
            <a:pPr algn="ctr">
              <a:defRPr/>
            </a:pPr>
            <a:r>
              <a:rPr lang="es-ES_tradnl" sz="3200" dirty="0">
                <a:solidFill>
                  <a:srgbClr val="00B050"/>
                </a:solidFill>
                <a:effectLst>
                  <a:outerShdw blurRad="38100" dist="38100" dir="2700000" algn="tl">
                    <a:srgbClr val="C0C0C0"/>
                  </a:outerShdw>
                </a:effectLst>
              </a:rPr>
              <a:t>Conceptos </a:t>
            </a:r>
            <a:r>
              <a:rPr lang="es-ES_tradnl" sz="3200" dirty="0" smtClean="0">
                <a:solidFill>
                  <a:srgbClr val="00B050"/>
                </a:solidFill>
                <a:effectLst>
                  <a:outerShdw blurRad="38100" dist="38100" dir="2700000" algn="tl">
                    <a:srgbClr val="C0C0C0"/>
                  </a:outerShdw>
                </a:effectLst>
              </a:rPr>
              <a:t>Preliminares</a:t>
            </a:r>
          </a:p>
          <a:p>
            <a:pPr algn="ctr">
              <a:defRPr/>
            </a:pPr>
            <a:r>
              <a:rPr lang="es-ES" sz="1600" b="0" dirty="0" err="1">
                <a:solidFill>
                  <a:srgbClr val="0070C0"/>
                </a:solidFill>
                <a:latin typeface="Monotype Corsiva" panose="03010101010201010101" pitchFamily="66" charset="0"/>
              </a:rPr>
              <a:t>Kerlinger</a:t>
            </a:r>
            <a:r>
              <a:rPr lang="es-ES" sz="1600" b="0" dirty="0">
                <a:solidFill>
                  <a:srgbClr val="0070C0"/>
                </a:solidFill>
                <a:latin typeface="Monotype Corsiva" panose="03010101010201010101" pitchFamily="66" charset="0"/>
              </a:rPr>
              <a:t> - Lee</a:t>
            </a:r>
            <a:endParaRPr lang="es-ES" sz="1600" dirty="0">
              <a:solidFill>
                <a:srgbClr val="00B050"/>
              </a:solidFill>
              <a:effectLst>
                <a:outerShdw blurRad="38100" dist="38100" dir="2700000" algn="tl">
                  <a:srgbClr val="C0C0C0"/>
                </a:outerShdw>
              </a:effectLst>
            </a:endParaRPr>
          </a:p>
          <a:p>
            <a:pPr algn="ctr">
              <a:defRPr/>
            </a:pPr>
            <a:endParaRPr lang="es-ES" sz="3200" dirty="0">
              <a:solidFill>
                <a:srgbClr val="00B050"/>
              </a:solidFill>
              <a:effectLst>
                <a:outerShdw blurRad="38100" dist="38100" dir="2700000" algn="tl">
                  <a:srgbClr val="C0C0C0"/>
                </a:outerShdw>
              </a:effectLst>
            </a:endParaRPr>
          </a:p>
        </p:txBody>
      </p:sp>
      <p:grpSp>
        <p:nvGrpSpPr>
          <p:cNvPr id="2" name="Group 24"/>
          <p:cNvGrpSpPr>
            <a:grpSpLocks/>
          </p:cNvGrpSpPr>
          <p:nvPr/>
        </p:nvGrpSpPr>
        <p:grpSpPr bwMode="auto">
          <a:xfrm>
            <a:off x="2763838" y="1698625"/>
            <a:ext cx="5511800" cy="2447926"/>
            <a:chOff x="1741" y="1070"/>
            <a:chExt cx="3472" cy="1542"/>
          </a:xfrm>
        </p:grpSpPr>
        <p:sp>
          <p:nvSpPr>
            <p:cNvPr id="3081" name="Text Box 10"/>
            <p:cNvSpPr txBox="1">
              <a:spLocks noChangeArrowheads="1"/>
            </p:cNvSpPr>
            <p:nvPr/>
          </p:nvSpPr>
          <p:spPr bwMode="auto">
            <a:xfrm>
              <a:off x="1857" y="1145"/>
              <a:ext cx="3356" cy="1392"/>
            </a:xfrm>
            <a:prstGeom prst="rect">
              <a:avLst/>
            </a:prstGeom>
            <a:noFill/>
            <a:ln w="9525">
              <a:noFill/>
              <a:miter lim="800000"/>
              <a:headEnd/>
              <a:tailEnd/>
            </a:ln>
          </p:spPr>
          <p:txBody>
            <a:bodyPr>
              <a:spAutoFit/>
            </a:bodyPr>
            <a:lstStyle/>
            <a:p>
              <a:pPr marL="190500" indent="-190500" algn="just">
                <a:lnSpc>
                  <a:spcPct val="90000"/>
                </a:lnSpc>
                <a:buFontTx/>
                <a:buChar char="•"/>
              </a:pPr>
              <a:r>
                <a:rPr lang="es-ES_tradnl" sz="1600" dirty="0" smtClean="0"/>
                <a:t>Es posible incluso que, pueda tomarle años de exploración, reflexión e investigación el poder definir una pregunta de forma clara. Sin embargo, enunciar de manera adecuada el problema de investigación es una de las partes del proceso.</a:t>
              </a:r>
              <a:endParaRPr lang="es-ES_tradnl" sz="1600" dirty="0"/>
            </a:p>
            <a:p>
              <a:pPr marL="190500" indent="-190500" algn="just">
                <a:lnSpc>
                  <a:spcPct val="90000"/>
                </a:lnSpc>
                <a:buFontTx/>
                <a:buChar char="•"/>
              </a:pPr>
              <a:r>
                <a:rPr lang="es-ES_tradnl" sz="1600" dirty="0" smtClean="0"/>
                <a:t>La dificultad para enunciar un problema de investigación de forma satisfactoria en un momento dado no debe hacernos perder de vista lo necesario y deseable que resulta.</a:t>
              </a:r>
              <a:endParaRPr lang="es-ES_tradnl" sz="1600" dirty="0"/>
            </a:p>
          </p:txBody>
        </p:sp>
        <p:sp>
          <p:nvSpPr>
            <p:cNvPr id="3082" name="AutoShape 22"/>
            <p:cNvSpPr>
              <a:spLocks/>
            </p:cNvSpPr>
            <p:nvPr/>
          </p:nvSpPr>
          <p:spPr bwMode="auto">
            <a:xfrm>
              <a:off x="1741" y="1070"/>
              <a:ext cx="252" cy="1542"/>
            </a:xfrm>
            <a:prstGeom prst="leftBrace">
              <a:avLst>
                <a:gd name="adj1" fmla="val 10953"/>
                <a:gd name="adj2" fmla="val 50000"/>
              </a:avLst>
            </a:prstGeom>
            <a:noFill/>
            <a:ln w="38100">
              <a:solidFill>
                <a:schemeClr val="tx1"/>
              </a:solidFill>
              <a:round/>
              <a:headEnd/>
              <a:tailEnd/>
            </a:ln>
          </p:spPr>
          <p:txBody>
            <a:bodyPr wrap="square" anchor="ctr">
              <a:spAutoFit/>
            </a:bodyPr>
            <a:lstStyle/>
            <a:p>
              <a:endParaRPr lang="es-ES"/>
            </a:p>
          </p:txBody>
        </p:sp>
      </p:grpSp>
      <p:grpSp>
        <p:nvGrpSpPr>
          <p:cNvPr id="3" name="Group 25"/>
          <p:cNvGrpSpPr>
            <a:grpSpLocks/>
          </p:cNvGrpSpPr>
          <p:nvPr/>
        </p:nvGrpSpPr>
        <p:grpSpPr bwMode="auto">
          <a:xfrm>
            <a:off x="2672044" y="4215608"/>
            <a:ext cx="5892800" cy="1938339"/>
            <a:chOff x="1663" y="2432"/>
            <a:chExt cx="3712" cy="1221"/>
          </a:xfrm>
        </p:grpSpPr>
        <p:sp>
          <p:nvSpPr>
            <p:cNvPr id="3079" name="Text Box 11"/>
            <p:cNvSpPr txBox="1">
              <a:spLocks noChangeArrowheads="1"/>
            </p:cNvSpPr>
            <p:nvPr/>
          </p:nvSpPr>
          <p:spPr bwMode="auto">
            <a:xfrm>
              <a:off x="1837" y="2432"/>
              <a:ext cx="3538" cy="1221"/>
            </a:xfrm>
            <a:prstGeom prst="rect">
              <a:avLst/>
            </a:prstGeom>
            <a:noFill/>
            <a:ln w="9525">
              <a:noFill/>
              <a:miter lim="800000"/>
              <a:headEnd/>
              <a:tailEnd/>
            </a:ln>
          </p:spPr>
          <p:txBody>
            <a:bodyPr>
              <a:spAutoFit/>
            </a:bodyPr>
            <a:lstStyle/>
            <a:p>
              <a:pPr marL="190500" indent="-190500" algn="just">
                <a:buFontTx/>
                <a:buChar char="•"/>
              </a:pPr>
              <a:r>
                <a:rPr lang="es-ES_tradnl" sz="1600" dirty="0" smtClean="0"/>
                <a:t>Con esta dificultad en mente, podemos establecer un principio fundamental: </a:t>
              </a:r>
              <a:r>
                <a:rPr lang="es-ES_tradnl" sz="1600" u="sng" dirty="0" smtClean="0">
                  <a:solidFill>
                    <a:srgbClr val="002060"/>
                  </a:solidFill>
                  <a:uFill>
                    <a:solidFill>
                      <a:srgbClr val="FF0000"/>
                    </a:solidFill>
                  </a:uFill>
                </a:rPr>
                <a:t>si queremos resolver un problema, en general debemos conocerlo. Se puede decir que parte de la solución estriba en conocer lo que se trata de hacer</a:t>
              </a:r>
              <a:r>
                <a:rPr lang="es-ES_tradnl" sz="1600" dirty="0" smtClean="0">
                  <a:solidFill>
                    <a:srgbClr val="002060"/>
                  </a:solidFill>
                </a:rPr>
                <a:t>.</a:t>
              </a:r>
            </a:p>
            <a:p>
              <a:pPr marL="190500" indent="-190500" algn="just">
                <a:buFontTx/>
                <a:buChar char="•"/>
              </a:pPr>
              <a:r>
                <a:rPr lang="es-ES_tradnl" sz="1600" dirty="0" smtClean="0"/>
                <a:t>Otra parte está en entender qué es un problema y, en especial, un problema científico.</a:t>
              </a:r>
              <a:endParaRPr lang="es-ES" sz="1600" dirty="0"/>
            </a:p>
          </p:txBody>
        </p:sp>
        <p:sp>
          <p:nvSpPr>
            <p:cNvPr id="3080" name="AutoShape 23"/>
            <p:cNvSpPr>
              <a:spLocks/>
            </p:cNvSpPr>
            <p:nvPr/>
          </p:nvSpPr>
          <p:spPr bwMode="auto">
            <a:xfrm>
              <a:off x="1663" y="2432"/>
              <a:ext cx="310" cy="1221"/>
            </a:xfrm>
            <a:prstGeom prst="leftBrace">
              <a:avLst>
                <a:gd name="adj1" fmla="val 9525"/>
                <a:gd name="adj2" fmla="val 50000"/>
              </a:avLst>
            </a:prstGeom>
            <a:noFill/>
            <a:ln w="38100">
              <a:solidFill>
                <a:schemeClr val="tx1"/>
              </a:solidFill>
              <a:round/>
              <a:headEnd/>
              <a:tailEnd/>
            </a:ln>
          </p:spPr>
          <p:txBody>
            <a:bodyPr wrap="square" anchor="ctr">
              <a:spAutoFit/>
            </a:bodyPr>
            <a:lstStyle/>
            <a:p>
              <a:endParaRPr lang="es-ES"/>
            </a:p>
          </p:txBody>
        </p:sp>
      </p:grpSp>
      <p:sp>
        <p:nvSpPr>
          <p:cNvPr id="4" name="Marcador de fecha 3"/>
          <p:cNvSpPr>
            <a:spLocks noGrp="1"/>
          </p:cNvSpPr>
          <p:nvPr>
            <p:ph type="dt" sz="half" idx="10"/>
          </p:nvPr>
        </p:nvSpPr>
        <p:spPr/>
        <p:txBody>
          <a:bodyPr/>
          <a:lstStyle/>
          <a:p>
            <a:pPr>
              <a:defRPr/>
            </a:pPr>
            <a:fld id="{2F3D3175-ED30-4B3C-B10B-A0EA42872644}" type="datetime1">
              <a:rPr lang="es-ES" smtClean="0"/>
              <a:t>16/04/2015</a:t>
            </a:fld>
            <a:endParaRPr lang="es-ES"/>
          </a:p>
        </p:txBody>
      </p:sp>
      <p:sp>
        <p:nvSpPr>
          <p:cNvPr id="5" name="Marcador de pie de página 4"/>
          <p:cNvSpPr>
            <a:spLocks noGrp="1"/>
          </p:cNvSpPr>
          <p:nvPr>
            <p:ph type="ftr" sz="quarter" idx="11"/>
          </p:nvPr>
        </p:nvSpPr>
        <p:spPr/>
        <p:txBody>
          <a:bodyPr/>
          <a:lstStyle/>
          <a:p>
            <a:pPr algn="l">
              <a:defRPr/>
            </a:pPr>
            <a:r>
              <a:rPr lang="es-ES" dirty="0" smtClean="0"/>
              <a:t>CPCC. </a:t>
            </a:r>
            <a:r>
              <a:rPr lang="es-ES" dirty="0" err="1" smtClean="0"/>
              <a:t>Yónel</a:t>
            </a:r>
            <a:r>
              <a:rPr lang="es-ES" dirty="0" smtClean="0"/>
              <a:t> Chocano Figueroa</a:t>
            </a:r>
            <a:endParaRPr lang="es-ES" dirty="0"/>
          </a:p>
        </p:txBody>
      </p:sp>
      <p:sp>
        <p:nvSpPr>
          <p:cNvPr id="6" name="Marcador de número de diapositiva 5"/>
          <p:cNvSpPr>
            <a:spLocks noGrp="1"/>
          </p:cNvSpPr>
          <p:nvPr>
            <p:ph type="sldNum" sz="quarter" idx="12"/>
          </p:nvPr>
        </p:nvSpPr>
        <p:spPr/>
        <p:txBody>
          <a:bodyPr/>
          <a:lstStyle/>
          <a:p>
            <a:pPr>
              <a:defRPr/>
            </a:pPr>
            <a:fld id="{BC719EE1-8271-4425-B5D2-1BC0ACC5D550}" type="slidenum">
              <a:rPr lang="es-ES" smtClean="0"/>
              <a:pPr>
                <a:defRPr/>
              </a:pPr>
              <a:t>4</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700" name="Text Box 4"/>
          <p:cNvSpPr txBox="1">
            <a:spLocks noChangeArrowheads="1"/>
          </p:cNvSpPr>
          <p:nvPr/>
        </p:nvSpPr>
        <p:spPr bwMode="auto">
          <a:xfrm>
            <a:off x="611560" y="188640"/>
            <a:ext cx="7776790" cy="646331"/>
          </a:xfrm>
          <a:prstGeom prst="rect">
            <a:avLst/>
          </a:prstGeom>
          <a:noFill/>
          <a:ln w="9525">
            <a:noFill/>
            <a:miter lim="800000"/>
            <a:headEnd/>
            <a:tailEnd/>
          </a:ln>
          <a:effectLst/>
        </p:spPr>
        <p:txBody>
          <a:bodyPr wrap="square">
            <a:spAutoFit/>
          </a:bodyPr>
          <a:lstStyle/>
          <a:p>
            <a:pPr algn="ctr">
              <a:defRPr/>
            </a:pPr>
            <a:r>
              <a:rPr lang="es-ES" dirty="0" smtClean="0">
                <a:effectLst>
                  <a:outerShdw blurRad="38100" dist="38100" dir="2700000" algn="tl">
                    <a:srgbClr val="C0C0C0"/>
                  </a:outerShdw>
                </a:effectLst>
              </a:rPr>
              <a:t>Definiciones varias </a:t>
            </a:r>
            <a:r>
              <a:rPr lang="es-ES" sz="3600" dirty="0" smtClean="0">
                <a:solidFill>
                  <a:srgbClr val="FF9900"/>
                </a:solidFill>
                <a:effectLst>
                  <a:outerShdw blurRad="38100" dist="38100" dir="2700000" algn="tl">
                    <a:srgbClr val="C0C0C0"/>
                  </a:outerShdw>
                </a:effectLst>
              </a:rPr>
              <a:t>¿Qué </a:t>
            </a:r>
            <a:r>
              <a:rPr lang="es-ES" sz="3600" dirty="0">
                <a:solidFill>
                  <a:srgbClr val="FF9900"/>
                </a:solidFill>
                <a:effectLst>
                  <a:outerShdw blurRad="38100" dist="38100" dir="2700000" algn="tl">
                    <a:srgbClr val="C0C0C0"/>
                  </a:outerShdw>
                </a:effectLst>
              </a:rPr>
              <a:t>es </a:t>
            </a:r>
            <a:r>
              <a:rPr lang="es-ES" sz="3600" dirty="0">
                <a:solidFill>
                  <a:srgbClr val="00B050"/>
                </a:solidFill>
                <a:effectLst>
                  <a:outerShdw blurRad="38100" dist="38100" dir="2700000" algn="tl">
                    <a:srgbClr val="C0C0C0"/>
                  </a:outerShdw>
                </a:effectLst>
              </a:rPr>
              <a:t>un </a:t>
            </a:r>
            <a:r>
              <a:rPr lang="es-ES" sz="3600" dirty="0" smtClean="0">
                <a:solidFill>
                  <a:srgbClr val="00B050"/>
                </a:solidFill>
                <a:effectLst>
                  <a:outerShdw blurRad="38100" dist="38100" dir="2700000" algn="tl">
                    <a:srgbClr val="C0C0C0"/>
                  </a:outerShdw>
                </a:effectLst>
              </a:rPr>
              <a:t>problema</a:t>
            </a:r>
            <a:r>
              <a:rPr lang="es-ES" sz="3600" dirty="0">
                <a:solidFill>
                  <a:srgbClr val="00B050"/>
                </a:solidFill>
                <a:effectLst>
                  <a:outerShdw blurRad="38100" dist="38100" dir="2700000" algn="tl">
                    <a:srgbClr val="C0C0C0"/>
                  </a:outerShdw>
                </a:effectLst>
              </a:rPr>
              <a:t>?</a:t>
            </a:r>
          </a:p>
        </p:txBody>
      </p:sp>
      <p:sp>
        <p:nvSpPr>
          <p:cNvPr id="285701" name="Text Box 5"/>
          <p:cNvSpPr txBox="1">
            <a:spLocks noChangeArrowheads="1"/>
          </p:cNvSpPr>
          <p:nvPr/>
        </p:nvSpPr>
        <p:spPr bwMode="auto">
          <a:xfrm>
            <a:off x="1043608" y="1118022"/>
            <a:ext cx="7344742" cy="5133713"/>
          </a:xfrm>
          <a:prstGeom prst="rect">
            <a:avLst/>
          </a:prstGeom>
          <a:noFill/>
          <a:ln w="9525">
            <a:noFill/>
            <a:miter lim="800000"/>
            <a:headEnd/>
            <a:tailEnd/>
          </a:ln>
          <a:effectLst/>
        </p:spPr>
        <p:txBody>
          <a:bodyPr wrap="square">
            <a:spAutoFit/>
          </a:bodyPr>
          <a:lstStyle/>
          <a:p>
            <a:pPr marL="365125" indent="-365125" algn="just">
              <a:lnSpc>
                <a:spcPct val="85000"/>
              </a:lnSpc>
              <a:spcBef>
                <a:spcPct val="45000"/>
              </a:spcBef>
              <a:buFontTx/>
              <a:buChar char="•"/>
              <a:defRPr/>
            </a:pPr>
            <a:r>
              <a:rPr lang="es-ES" sz="2400" b="0" dirty="0"/>
              <a:t>Un problema </a:t>
            </a:r>
            <a:r>
              <a:rPr lang="es-ES" sz="2400" b="0" dirty="0" smtClean="0"/>
              <a:t>es un enunciado u oración interrogativa que pregunta: ¿qué relación existe entre dos o más variables?. La respuesta constituye aquello que se busca en la investigación. Un problema, en la mayoría de los casos, tendrá dos más variables. </a:t>
            </a:r>
            <a:r>
              <a:rPr lang="es-ES" sz="2400" b="0" dirty="0" err="1" smtClean="0">
                <a:solidFill>
                  <a:srgbClr val="0070C0"/>
                </a:solidFill>
                <a:latin typeface="Monotype Corsiva" panose="03010101010201010101" pitchFamily="66" charset="0"/>
              </a:rPr>
              <a:t>Kerlinger</a:t>
            </a:r>
            <a:r>
              <a:rPr lang="es-ES" sz="2400" b="0" dirty="0" smtClean="0">
                <a:solidFill>
                  <a:srgbClr val="0070C0"/>
                </a:solidFill>
                <a:latin typeface="Monotype Corsiva" panose="03010101010201010101" pitchFamily="66" charset="0"/>
              </a:rPr>
              <a:t> - Lee</a:t>
            </a:r>
            <a:endParaRPr lang="es-ES" sz="2400" b="0" dirty="0"/>
          </a:p>
          <a:p>
            <a:pPr marL="365125" indent="-365125" algn="just">
              <a:lnSpc>
                <a:spcPct val="85000"/>
              </a:lnSpc>
              <a:spcBef>
                <a:spcPct val="45000"/>
              </a:spcBef>
              <a:buFontTx/>
              <a:buChar char="•"/>
              <a:defRPr/>
            </a:pPr>
            <a:r>
              <a:rPr lang="es-ES" sz="2400" dirty="0">
                <a:solidFill>
                  <a:srgbClr val="7A5128"/>
                </a:solidFill>
                <a:effectLst>
                  <a:outerShdw blurRad="38100" dist="38100" dir="2700000" algn="tl">
                    <a:srgbClr val="C0C0C0"/>
                  </a:outerShdw>
                </a:effectLst>
              </a:rPr>
              <a:t>Ejemplo</a:t>
            </a:r>
            <a:r>
              <a:rPr lang="es-ES" sz="2400" dirty="0">
                <a:solidFill>
                  <a:srgbClr val="7A5128"/>
                </a:solidFill>
              </a:rPr>
              <a:t>:</a:t>
            </a:r>
            <a:r>
              <a:rPr lang="es-ES" sz="2400" b="0" dirty="0">
                <a:solidFill>
                  <a:srgbClr val="7A5128"/>
                </a:solidFill>
              </a:rPr>
              <a:t> </a:t>
            </a:r>
            <a:r>
              <a:rPr lang="es-MX" sz="2400" dirty="0">
                <a:solidFill>
                  <a:srgbClr val="FF3300"/>
                </a:solidFill>
              </a:rPr>
              <a:t>¿Cuál es la influencia de la Formación Profesional en el mercado laboral de los egresados de la Facultad  de Ciencias Contables y </a:t>
            </a:r>
            <a:r>
              <a:rPr lang="es-MX" sz="2400" dirty="0" smtClean="0">
                <a:solidFill>
                  <a:srgbClr val="FF3300"/>
                </a:solidFill>
              </a:rPr>
              <a:t>Financieras </a:t>
            </a:r>
            <a:r>
              <a:rPr lang="es-MX" sz="2400" dirty="0">
                <a:solidFill>
                  <a:srgbClr val="FF3300"/>
                </a:solidFill>
              </a:rPr>
              <a:t>de la UNHEVAL en Huánuco?</a:t>
            </a:r>
            <a:endParaRPr lang="es-ES" sz="2400" dirty="0">
              <a:solidFill>
                <a:srgbClr val="FF3300"/>
              </a:solidFill>
            </a:endParaRPr>
          </a:p>
          <a:p>
            <a:pPr marL="365125" indent="-365125" algn="just">
              <a:lnSpc>
                <a:spcPct val="85000"/>
              </a:lnSpc>
              <a:spcBef>
                <a:spcPct val="45000"/>
              </a:spcBef>
              <a:buFontTx/>
              <a:buChar char="•"/>
              <a:defRPr/>
            </a:pPr>
            <a:r>
              <a:rPr lang="es-ES" sz="2400" b="0" dirty="0" smtClean="0">
                <a:solidFill>
                  <a:srgbClr val="0070C0"/>
                </a:solidFill>
              </a:rPr>
              <a:t>PROBLEMA: </a:t>
            </a:r>
            <a:r>
              <a:rPr lang="es-ES" sz="2400" b="0" dirty="0" smtClean="0">
                <a:solidFill>
                  <a:srgbClr val="FF6699"/>
                </a:solidFill>
              </a:rPr>
              <a:t>De manera general se considera problema a: TODA DIFERENCIA NEGATIVA ENTRE LO QUE DEBERÍA SER Y LO QUE ES. </a:t>
            </a:r>
            <a:r>
              <a:rPr lang="es-ES" sz="2400" b="0" dirty="0" smtClean="0">
                <a:solidFill>
                  <a:srgbClr val="0070C0"/>
                </a:solidFill>
              </a:rPr>
              <a:t>Debería SER ≠ ͠   ES.</a:t>
            </a:r>
            <a:r>
              <a:rPr lang="es-ES" sz="2400" b="0" dirty="0" smtClean="0">
                <a:solidFill>
                  <a:srgbClr val="92D050"/>
                </a:solidFill>
              </a:rPr>
              <a:t> </a:t>
            </a:r>
            <a:r>
              <a:rPr lang="es-ES_tradnl" sz="2400" dirty="0" smtClean="0">
                <a:solidFill>
                  <a:srgbClr val="FF0000"/>
                </a:solidFill>
                <a:effectLst>
                  <a:outerShdw blurRad="38100" dist="38100" dir="2700000" algn="tl">
                    <a:srgbClr val="C0C0C0"/>
                  </a:outerShdw>
                </a:effectLst>
                <a:latin typeface="Monotype Corsiva" panose="03010101010201010101" pitchFamily="66" charset="0"/>
                <a:cs typeface="MoolBoran" panose="020B0100010101010101" pitchFamily="34" charset="0"/>
              </a:rPr>
              <a:t>Alejandro </a:t>
            </a:r>
            <a:r>
              <a:rPr lang="es-ES_tradnl" sz="2400" dirty="0">
                <a:solidFill>
                  <a:srgbClr val="FF0000"/>
                </a:solidFill>
                <a:effectLst>
                  <a:outerShdw blurRad="38100" dist="38100" dir="2700000" algn="tl">
                    <a:srgbClr val="C0C0C0"/>
                  </a:outerShdw>
                </a:effectLst>
                <a:latin typeface="Monotype Corsiva" panose="03010101010201010101" pitchFamily="66" charset="0"/>
                <a:cs typeface="MoolBoran" panose="020B0100010101010101" pitchFamily="34" charset="0"/>
              </a:rPr>
              <a:t>Caballero </a:t>
            </a:r>
            <a:r>
              <a:rPr lang="es-ES_tradnl" sz="2400" dirty="0" smtClean="0">
                <a:solidFill>
                  <a:srgbClr val="FF0000"/>
                </a:solidFill>
                <a:effectLst>
                  <a:outerShdw blurRad="38100" dist="38100" dir="2700000" algn="tl">
                    <a:srgbClr val="C0C0C0"/>
                  </a:outerShdw>
                </a:effectLst>
                <a:latin typeface="Monotype Corsiva" panose="03010101010201010101" pitchFamily="66" charset="0"/>
                <a:cs typeface="MoolBoran" panose="020B0100010101010101" pitchFamily="34" charset="0"/>
              </a:rPr>
              <a:t>Romero</a:t>
            </a:r>
            <a:endParaRPr lang="es-ES" sz="2400" dirty="0">
              <a:solidFill>
                <a:srgbClr val="FF0000"/>
              </a:solidFill>
              <a:effectLst>
                <a:outerShdw blurRad="38100" dist="38100" dir="2700000" algn="tl">
                  <a:srgbClr val="C0C0C0"/>
                </a:outerShdw>
              </a:effectLst>
              <a:latin typeface="Monotype Corsiva" panose="03010101010201010101" pitchFamily="66" charset="0"/>
              <a:cs typeface="MoolBoran" panose="020B0100010101010101" pitchFamily="34" charset="0"/>
            </a:endParaRPr>
          </a:p>
        </p:txBody>
      </p:sp>
      <p:sp>
        <p:nvSpPr>
          <p:cNvPr id="2" name="Marcador de fecha 1"/>
          <p:cNvSpPr>
            <a:spLocks noGrp="1"/>
          </p:cNvSpPr>
          <p:nvPr>
            <p:ph type="dt" sz="half" idx="10"/>
          </p:nvPr>
        </p:nvSpPr>
        <p:spPr/>
        <p:txBody>
          <a:bodyPr/>
          <a:lstStyle/>
          <a:p>
            <a:pPr>
              <a:defRPr/>
            </a:pPr>
            <a:fld id="{8D11A048-CD93-4E72-B4C7-8B5215BF3199}" type="datetime1">
              <a:rPr lang="es-ES" smtClean="0"/>
              <a:t>16/04/2015</a:t>
            </a:fld>
            <a:endParaRPr lang="es-ES" dirty="0"/>
          </a:p>
        </p:txBody>
      </p:sp>
      <p:sp>
        <p:nvSpPr>
          <p:cNvPr id="3" name="Marcador de pie de página 2"/>
          <p:cNvSpPr>
            <a:spLocks noGrp="1"/>
          </p:cNvSpPr>
          <p:nvPr>
            <p:ph type="ftr" sz="quarter" idx="11"/>
          </p:nvPr>
        </p:nvSpPr>
        <p:spPr>
          <a:xfrm>
            <a:off x="383241" y="6352223"/>
            <a:ext cx="5562600" cy="365125"/>
          </a:xfrm>
        </p:spPr>
        <p:txBody>
          <a:bodyPr/>
          <a:lstStyle/>
          <a:p>
            <a:pPr>
              <a:defRPr/>
            </a:pPr>
            <a:r>
              <a:rPr lang="es-ES" dirty="0" smtClean="0"/>
              <a:t>CPCC. </a:t>
            </a:r>
            <a:r>
              <a:rPr lang="es-ES" dirty="0" err="1" smtClean="0"/>
              <a:t>Yónel</a:t>
            </a:r>
            <a:r>
              <a:rPr lang="es-ES" dirty="0" smtClean="0"/>
              <a:t> Chocano Figueroa</a:t>
            </a:r>
            <a:endParaRPr lang="es-ES" dirty="0"/>
          </a:p>
        </p:txBody>
      </p:sp>
      <p:sp>
        <p:nvSpPr>
          <p:cNvPr id="4" name="Marcador de número de diapositiva 3"/>
          <p:cNvSpPr>
            <a:spLocks noGrp="1"/>
          </p:cNvSpPr>
          <p:nvPr>
            <p:ph type="sldNum" sz="quarter" idx="12"/>
          </p:nvPr>
        </p:nvSpPr>
        <p:spPr/>
        <p:txBody>
          <a:bodyPr/>
          <a:lstStyle/>
          <a:p>
            <a:pPr>
              <a:defRPr/>
            </a:pPr>
            <a:fld id="{BC719EE1-8271-4425-B5D2-1BC0ACC5D550}" type="slidenum">
              <a:rPr lang="es-ES" smtClean="0"/>
              <a:pPr>
                <a:defRPr/>
              </a:pPr>
              <a:t>5</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85701">
                                            <p:txEl>
                                              <p:pRg st="0" end="0"/>
                                            </p:txEl>
                                          </p:spTgt>
                                        </p:tgtEl>
                                        <p:attrNameLst>
                                          <p:attrName>style.visibility</p:attrName>
                                        </p:attrNameLst>
                                      </p:cBhvr>
                                      <p:to>
                                        <p:strVal val="visible"/>
                                      </p:to>
                                    </p:set>
                                    <p:animEffect transition="in" filter="diamond(in)">
                                      <p:cBhvr>
                                        <p:cTn id="7" dur="2000"/>
                                        <p:tgtEl>
                                          <p:spTgt spid="2857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85701">
                                            <p:txEl>
                                              <p:pRg st="1" end="1"/>
                                            </p:txEl>
                                          </p:spTgt>
                                        </p:tgtEl>
                                        <p:attrNameLst>
                                          <p:attrName>style.visibility</p:attrName>
                                        </p:attrNameLst>
                                      </p:cBhvr>
                                      <p:to>
                                        <p:strVal val="visible"/>
                                      </p:to>
                                    </p:set>
                                    <p:animEffect transition="in" filter="diamond(in)">
                                      <p:cBhvr>
                                        <p:cTn id="12" dur="2000"/>
                                        <p:tgtEl>
                                          <p:spTgt spid="28570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85701">
                                            <p:txEl>
                                              <p:pRg st="2" end="2"/>
                                            </p:txEl>
                                          </p:spTgt>
                                        </p:tgtEl>
                                        <p:attrNameLst>
                                          <p:attrName>style.visibility</p:attrName>
                                        </p:attrNameLst>
                                      </p:cBhvr>
                                      <p:to>
                                        <p:strVal val="visible"/>
                                      </p:to>
                                    </p:set>
                                    <p:animEffect transition="in" filter="diamond(in)">
                                      <p:cBhvr>
                                        <p:cTn id="17" dur="2000"/>
                                        <p:tgtEl>
                                          <p:spTgt spid="2857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70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700" name="Text Box 4"/>
          <p:cNvSpPr txBox="1">
            <a:spLocks noChangeArrowheads="1"/>
          </p:cNvSpPr>
          <p:nvPr/>
        </p:nvSpPr>
        <p:spPr bwMode="auto">
          <a:xfrm>
            <a:off x="611560" y="188640"/>
            <a:ext cx="7776790" cy="646331"/>
          </a:xfrm>
          <a:prstGeom prst="rect">
            <a:avLst/>
          </a:prstGeom>
          <a:noFill/>
          <a:ln w="9525">
            <a:noFill/>
            <a:miter lim="800000"/>
            <a:headEnd/>
            <a:tailEnd/>
          </a:ln>
          <a:effectLst/>
        </p:spPr>
        <p:txBody>
          <a:bodyPr wrap="square">
            <a:spAutoFit/>
          </a:bodyPr>
          <a:lstStyle/>
          <a:p>
            <a:pPr algn="ctr">
              <a:defRPr/>
            </a:pPr>
            <a:r>
              <a:rPr lang="es-ES" dirty="0" smtClean="0">
                <a:effectLst>
                  <a:outerShdw blurRad="38100" dist="38100" dir="2700000" algn="tl">
                    <a:srgbClr val="C0C0C0"/>
                  </a:outerShdw>
                </a:effectLst>
              </a:rPr>
              <a:t>Definiciones varias </a:t>
            </a:r>
            <a:r>
              <a:rPr lang="es-ES" sz="3600" dirty="0" smtClean="0">
                <a:solidFill>
                  <a:srgbClr val="FF9900"/>
                </a:solidFill>
                <a:effectLst>
                  <a:outerShdw blurRad="38100" dist="38100" dir="2700000" algn="tl">
                    <a:srgbClr val="C0C0C0"/>
                  </a:outerShdw>
                </a:effectLst>
              </a:rPr>
              <a:t>¿Qué </a:t>
            </a:r>
            <a:r>
              <a:rPr lang="es-ES" sz="3600" dirty="0">
                <a:solidFill>
                  <a:srgbClr val="FF9900"/>
                </a:solidFill>
                <a:effectLst>
                  <a:outerShdw blurRad="38100" dist="38100" dir="2700000" algn="tl">
                    <a:srgbClr val="C0C0C0"/>
                  </a:outerShdw>
                </a:effectLst>
              </a:rPr>
              <a:t>es </a:t>
            </a:r>
            <a:r>
              <a:rPr lang="es-ES" sz="3600" dirty="0">
                <a:solidFill>
                  <a:srgbClr val="00B050"/>
                </a:solidFill>
                <a:effectLst>
                  <a:outerShdw blurRad="38100" dist="38100" dir="2700000" algn="tl">
                    <a:srgbClr val="C0C0C0"/>
                  </a:outerShdw>
                </a:effectLst>
              </a:rPr>
              <a:t>un </a:t>
            </a:r>
            <a:r>
              <a:rPr lang="es-ES" sz="3600" dirty="0" smtClean="0">
                <a:solidFill>
                  <a:srgbClr val="00B050"/>
                </a:solidFill>
                <a:effectLst>
                  <a:outerShdw blurRad="38100" dist="38100" dir="2700000" algn="tl">
                    <a:srgbClr val="C0C0C0"/>
                  </a:outerShdw>
                </a:effectLst>
              </a:rPr>
              <a:t>problema</a:t>
            </a:r>
            <a:r>
              <a:rPr lang="es-ES" sz="3600" dirty="0">
                <a:solidFill>
                  <a:srgbClr val="00B050"/>
                </a:solidFill>
                <a:effectLst>
                  <a:outerShdw blurRad="38100" dist="38100" dir="2700000" algn="tl">
                    <a:srgbClr val="C0C0C0"/>
                  </a:outerShdw>
                </a:effectLst>
              </a:rPr>
              <a:t>?</a:t>
            </a:r>
          </a:p>
        </p:txBody>
      </p:sp>
      <p:sp>
        <p:nvSpPr>
          <p:cNvPr id="285701" name="Text Box 5"/>
          <p:cNvSpPr txBox="1">
            <a:spLocks noChangeArrowheads="1"/>
          </p:cNvSpPr>
          <p:nvPr/>
        </p:nvSpPr>
        <p:spPr bwMode="auto">
          <a:xfrm>
            <a:off x="383241" y="1118022"/>
            <a:ext cx="8005109" cy="5152180"/>
          </a:xfrm>
          <a:prstGeom prst="rect">
            <a:avLst/>
          </a:prstGeom>
          <a:noFill/>
          <a:ln w="9525">
            <a:noFill/>
            <a:miter lim="800000"/>
            <a:headEnd/>
            <a:tailEnd/>
          </a:ln>
          <a:effectLst/>
        </p:spPr>
        <p:txBody>
          <a:bodyPr wrap="square">
            <a:spAutoFit/>
          </a:bodyPr>
          <a:lstStyle/>
          <a:p>
            <a:pPr marL="365125" indent="-365125" algn="just">
              <a:lnSpc>
                <a:spcPct val="85000"/>
              </a:lnSpc>
              <a:spcBef>
                <a:spcPct val="45000"/>
              </a:spcBef>
              <a:buFontTx/>
              <a:buChar char="•"/>
              <a:defRPr/>
            </a:pPr>
            <a:r>
              <a:rPr lang="es-ES" sz="2400" b="0" dirty="0" smtClean="0">
                <a:solidFill>
                  <a:srgbClr val="FF6699"/>
                </a:solidFill>
                <a:effectLst>
                  <a:outerShdw blurRad="38100" dist="38100" dir="2700000" algn="tl">
                    <a:srgbClr val="000000">
                      <a:alpha val="43137"/>
                    </a:srgbClr>
                  </a:outerShdw>
                </a:effectLst>
              </a:rPr>
              <a:t>El DEBERÍA SER</a:t>
            </a:r>
            <a:r>
              <a:rPr lang="es-ES" sz="2400" b="0" dirty="0" smtClean="0">
                <a:solidFill>
                  <a:srgbClr val="FF6699"/>
                </a:solidFill>
              </a:rPr>
              <a:t>:  </a:t>
            </a:r>
            <a:r>
              <a:rPr lang="es-ES" sz="2400" b="0" dirty="0" smtClean="0">
                <a:solidFill>
                  <a:srgbClr val="0070C0"/>
                </a:solidFill>
              </a:rPr>
              <a:t>Es el patrón comparativo, el marco referencial, el ideal, el modelo, el paradigma.</a:t>
            </a:r>
          </a:p>
          <a:p>
            <a:pPr marL="363538" indent="80963" algn="just">
              <a:lnSpc>
                <a:spcPct val="85000"/>
              </a:lnSpc>
              <a:spcBef>
                <a:spcPct val="45000"/>
              </a:spcBef>
              <a:defRPr/>
            </a:pPr>
            <a:r>
              <a:rPr lang="es-ES" sz="2400" b="0" dirty="0">
                <a:solidFill>
                  <a:srgbClr val="0070C0"/>
                </a:solidFill>
              </a:rPr>
              <a:t> </a:t>
            </a:r>
            <a:r>
              <a:rPr lang="es-ES" sz="2400" b="0" dirty="0" smtClean="0">
                <a:solidFill>
                  <a:srgbClr val="0070C0"/>
                </a:solidFill>
              </a:rPr>
              <a:t>    Los componentes del </a:t>
            </a:r>
            <a:r>
              <a:rPr lang="es-ES" sz="2400" b="0" dirty="0">
                <a:solidFill>
                  <a:srgbClr val="FF6699"/>
                </a:solidFill>
              </a:rPr>
              <a:t>DEBERÍA </a:t>
            </a:r>
            <a:r>
              <a:rPr lang="es-ES" sz="2400" b="0" dirty="0" smtClean="0">
                <a:solidFill>
                  <a:srgbClr val="FF6699"/>
                </a:solidFill>
              </a:rPr>
              <a:t>SER: </a:t>
            </a:r>
            <a:r>
              <a:rPr lang="es-ES" sz="2400" b="0" dirty="0" smtClean="0">
                <a:solidFill>
                  <a:schemeClr val="accent6">
                    <a:lumMod val="75000"/>
                  </a:schemeClr>
                </a:solidFill>
              </a:rPr>
              <a:t>Son los planteamientos teóricos, las normas, los objetivos, los valores…(los cuales pueden incrementarse).</a:t>
            </a:r>
            <a:endParaRPr lang="es-ES" sz="2400" b="0" dirty="0" smtClean="0">
              <a:solidFill>
                <a:srgbClr val="FF6699"/>
              </a:solidFill>
            </a:endParaRPr>
          </a:p>
          <a:p>
            <a:pPr marL="365125" indent="-365125" algn="just">
              <a:lnSpc>
                <a:spcPct val="85000"/>
              </a:lnSpc>
              <a:spcBef>
                <a:spcPct val="45000"/>
              </a:spcBef>
              <a:buFontTx/>
              <a:buChar char="•"/>
              <a:defRPr/>
            </a:pPr>
            <a:r>
              <a:rPr lang="es-ES" sz="2400" b="0" dirty="0" smtClean="0">
                <a:solidFill>
                  <a:srgbClr val="FF6699"/>
                </a:solidFill>
                <a:effectLst>
                  <a:outerShdw blurRad="38100" dist="38100" dir="2700000" algn="tl">
                    <a:srgbClr val="000000">
                      <a:alpha val="43137"/>
                    </a:srgbClr>
                  </a:outerShdw>
                </a:effectLst>
              </a:rPr>
              <a:t>El ES</a:t>
            </a:r>
            <a:r>
              <a:rPr lang="es-ES" sz="2400" b="0" dirty="0" smtClean="0">
                <a:solidFill>
                  <a:srgbClr val="FF6699"/>
                </a:solidFill>
              </a:rPr>
              <a:t>: </a:t>
            </a:r>
            <a:r>
              <a:rPr lang="es-ES" sz="2400" b="0" dirty="0" smtClean="0">
                <a:solidFill>
                  <a:srgbClr val="0070C0"/>
                </a:solidFill>
              </a:rPr>
              <a:t>Es la realidad; la parte de la realidad tomada como “objeto“ de estudio o investigación.</a:t>
            </a:r>
          </a:p>
          <a:p>
            <a:pPr marL="365125" indent="-365125" algn="just">
              <a:lnSpc>
                <a:spcPct val="85000"/>
              </a:lnSpc>
              <a:spcBef>
                <a:spcPct val="45000"/>
              </a:spcBef>
              <a:buFontTx/>
              <a:buChar char="•"/>
              <a:defRPr/>
            </a:pPr>
            <a:r>
              <a:rPr lang="es-ES" sz="2400" b="0" dirty="0">
                <a:solidFill>
                  <a:srgbClr val="FF6699"/>
                </a:solidFill>
              </a:rPr>
              <a:t>El </a:t>
            </a:r>
            <a:r>
              <a:rPr lang="es-ES" sz="2400" b="0" dirty="0" smtClean="0">
                <a:solidFill>
                  <a:srgbClr val="FF6699"/>
                </a:solidFill>
              </a:rPr>
              <a:t>ES</a:t>
            </a:r>
            <a:r>
              <a:rPr lang="es-ES" sz="2400" b="0" dirty="0" smtClean="0">
                <a:solidFill>
                  <a:schemeClr val="accent6">
                    <a:lumMod val="75000"/>
                  </a:schemeClr>
                </a:solidFill>
              </a:rPr>
              <a:t>, es la realidad; no tiene que dar cuenta de nada, no “tiene“ que ser afirmativa,</a:t>
            </a:r>
            <a:r>
              <a:rPr lang="es-ES" sz="2400" b="0" dirty="0" smtClean="0">
                <a:solidFill>
                  <a:srgbClr val="92D050"/>
                </a:solidFill>
              </a:rPr>
              <a:t> </a:t>
            </a:r>
            <a:r>
              <a:rPr lang="es-ES" sz="2400" b="0" dirty="0" smtClean="0">
                <a:solidFill>
                  <a:schemeClr val="accent6">
                    <a:lumMod val="75000"/>
                  </a:schemeClr>
                </a:solidFill>
              </a:rPr>
              <a:t>ni negativa; buena ni mala; verdadera ni falsa; el que califica es el sujeto que conoce; los seres humanos que como sujetos afirmamos o negamos algo sobre una parte de la realidad tomada como objeto de estudio.</a:t>
            </a:r>
          </a:p>
          <a:p>
            <a:pPr algn="ctr">
              <a:lnSpc>
                <a:spcPct val="85000"/>
              </a:lnSpc>
              <a:spcBef>
                <a:spcPct val="45000"/>
              </a:spcBef>
              <a:defRPr/>
            </a:pPr>
            <a:r>
              <a:rPr lang="es-ES_tradnl" sz="2400" dirty="0" smtClean="0">
                <a:solidFill>
                  <a:srgbClr val="FF0000"/>
                </a:solidFill>
                <a:effectLst>
                  <a:outerShdw blurRad="38100" dist="38100" dir="2700000" algn="tl">
                    <a:srgbClr val="C0C0C0"/>
                  </a:outerShdw>
                </a:effectLst>
                <a:latin typeface="Monotype Corsiva" panose="03010101010201010101" pitchFamily="66" charset="0"/>
                <a:cs typeface="MoolBoran" panose="020B0100010101010101" pitchFamily="34" charset="0"/>
              </a:rPr>
              <a:t>Alejandro Caballero Romero </a:t>
            </a:r>
            <a:endParaRPr lang="es-ES" sz="2400" dirty="0">
              <a:solidFill>
                <a:srgbClr val="FF0000"/>
              </a:solidFill>
              <a:effectLst>
                <a:outerShdw blurRad="38100" dist="38100" dir="2700000" algn="tl">
                  <a:srgbClr val="C0C0C0"/>
                </a:outerShdw>
              </a:effectLst>
              <a:latin typeface="Monotype Corsiva" panose="03010101010201010101" pitchFamily="66" charset="0"/>
              <a:cs typeface="MoolBoran" panose="020B0100010101010101" pitchFamily="34" charset="0"/>
            </a:endParaRPr>
          </a:p>
        </p:txBody>
      </p:sp>
      <p:sp>
        <p:nvSpPr>
          <p:cNvPr id="2" name="Marcador de fecha 1"/>
          <p:cNvSpPr>
            <a:spLocks noGrp="1"/>
          </p:cNvSpPr>
          <p:nvPr>
            <p:ph type="dt" sz="half" idx="10"/>
          </p:nvPr>
        </p:nvSpPr>
        <p:spPr/>
        <p:txBody>
          <a:bodyPr/>
          <a:lstStyle/>
          <a:p>
            <a:pPr>
              <a:defRPr/>
            </a:pPr>
            <a:fld id="{8D11A048-CD93-4E72-B4C7-8B5215BF3199}" type="datetime1">
              <a:rPr lang="es-ES" smtClean="0"/>
              <a:t>16/04/2015</a:t>
            </a:fld>
            <a:endParaRPr lang="es-ES" dirty="0"/>
          </a:p>
        </p:txBody>
      </p:sp>
      <p:sp>
        <p:nvSpPr>
          <p:cNvPr id="3" name="Marcador de pie de página 2"/>
          <p:cNvSpPr>
            <a:spLocks noGrp="1"/>
          </p:cNvSpPr>
          <p:nvPr>
            <p:ph type="ftr" sz="quarter" idx="11"/>
          </p:nvPr>
        </p:nvSpPr>
        <p:spPr>
          <a:xfrm>
            <a:off x="383241" y="6352223"/>
            <a:ext cx="5562600" cy="365125"/>
          </a:xfrm>
        </p:spPr>
        <p:txBody>
          <a:bodyPr/>
          <a:lstStyle/>
          <a:p>
            <a:pPr>
              <a:defRPr/>
            </a:pPr>
            <a:r>
              <a:rPr lang="es-ES" dirty="0" smtClean="0"/>
              <a:t>CPCC. </a:t>
            </a:r>
            <a:r>
              <a:rPr lang="es-ES" dirty="0" err="1" smtClean="0"/>
              <a:t>Yónel</a:t>
            </a:r>
            <a:r>
              <a:rPr lang="es-ES" dirty="0" smtClean="0"/>
              <a:t> Chocano Figueroa</a:t>
            </a:r>
            <a:endParaRPr lang="es-ES" dirty="0"/>
          </a:p>
        </p:txBody>
      </p:sp>
      <p:sp>
        <p:nvSpPr>
          <p:cNvPr id="4" name="Marcador de número de diapositiva 3"/>
          <p:cNvSpPr>
            <a:spLocks noGrp="1"/>
          </p:cNvSpPr>
          <p:nvPr>
            <p:ph type="sldNum" sz="quarter" idx="12"/>
          </p:nvPr>
        </p:nvSpPr>
        <p:spPr/>
        <p:txBody>
          <a:bodyPr/>
          <a:lstStyle/>
          <a:p>
            <a:pPr>
              <a:defRPr/>
            </a:pPr>
            <a:fld id="{BC719EE1-8271-4425-B5D2-1BC0ACC5D550}" type="slidenum">
              <a:rPr lang="es-ES" smtClean="0"/>
              <a:pPr>
                <a:defRPr/>
              </a:pPr>
              <a:t>6</a:t>
            </a:fld>
            <a:endParaRPr lang="es-ES"/>
          </a:p>
        </p:txBody>
      </p:sp>
    </p:spTree>
    <p:extLst>
      <p:ext uri="{BB962C8B-B14F-4D97-AF65-F5344CB8AC3E}">
        <p14:creationId xmlns:p14="http://schemas.microsoft.com/office/powerpoint/2010/main" val="964316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85701">
                                            <p:txEl>
                                              <p:pRg st="0" end="0"/>
                                            </p:txEl>
                                          </p:spTgt>
                                        </p:tgtEl>
                                        <p:attrNameLst>
                                          <p:attrName>style.visibility</p:attrName>
                                        </p:attrNameLst>
                                      </p:cBhvr>
                                      <p:to>
                                        <p:strVal val="visible"/>
                                      </p:to>
                                    </p:set>
                                    <p:animEffect transition="in" filter="diamond(in)">
                                      <p:cBhvr>
                                        <p:cTn id="7" dur="2000"/>
                                        <p:tgtEl>
                                          <p:spTgt spid="2857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85701">
                                            <p:txEl>
                                              <p:pRg st="1" end="1"/>
                                            </p:txEl>
                                          </p:spTgt>
                                        </p:tgtEl>
                                        <p:attrNameLst>
                                          <p:attrName>style.visibility</p:attrName>
                                        </p:attrNameLst>
                                      </p:cBhvr>
                                      <p:to>
                                        <p:strVal val="visible"/>
                                      </p:to>
                                    </p:set>
                                    <p:animEffect transition="in" filter="diamond(in)">
                                      <p:cBhvr>
                                        <p:cTn id="12" dur="2000"/>
                                        <p:tgtEl>
                                          <p:spTgt spid="28570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85701">
                                            <p:txEl>
                                              <p:pRg st="2" end="2"/>
                                            </p:txEl>
                                          </p:spTgt>
                                        </p:tgtEl>
                                        <p:attrNameLst>
                                          <p:attrName>style.visibility</p:attrName>
                                        </p:attrNameLst>
                                      </p:cBhvr>
                                      <p:to>
                                        <p:strVal val="visible"/>
                                      </p:to>
                                    </p:set>
                                    <p:animEffect transition="in" filter="diamond(in)">
                                      <p:cBhvr>
                                        <p:cTn id="17" dur="2000"/>
                                        <p:tgtEl>
                                          <p:spTgt spid="28570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85701">
                                            <p:txEl>
                                              <p:pRg st="3" end="3"/>
                                            </p:txEl>
                                          </p:spTgt>
                                        </p:tgtEl>
                                        <p:attrNameLst>
                                          <p:attrName>style.visibility</p:attrName>
                                        </p:attrNameLst>
                                      </p:cBhvr>
                                      <p:to>
                                        <p:strVal val="visible"/>
                                      </p:to>
                                    </p:set>
                                    <p:animEffect transition="in" filter="diamond(in)">
                                      <p:cBhvr>
                                        <p:cTn id="22" dur="2000"/>
                                        <p:tgtEl>
                                          <p:spTgt spid="28570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85701">
                                            <p:txEl>
                                              <p:pRg st="4" end="4"/>
                                            </p:txEl>
                                          </p:spTgt>
                                        </p:tgtEl>
                                        <p:attrNameLst>
                                          <p:attrName>style.visibility</p:attrName>
                                        </p:attrNameLst>
                                      </p:cBhvr>
                                      <p:to>
                                        <p:strVal val="visible"/>
                                      </p:to>
                                    </p:set>
                                    <p:animEffect transition="in" filter="diamond(in)">
                                      <p:cBhvr>
                                        <p:cTn id="27" dur="2000"/>
                                        <p:tgtEl>
                                          <p:spTgt spid="28570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70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07" name="Text Box 87"/>
          <p:cNvSpPr txBox="1">
            <a:spLocks noChangeArrowheads="1"/>
          </p:cNvSpPr>
          <p:nvPr/>
        </p:nvSpPr>
        <p:spPr bwMode="auto">
          <a:xfrm>
            <a:off x="1547813" y="765175"/>
            <a:ext cx="6337300" cy="519113"/>
          </a:xfrm>
          <a:prstGeom prst="rect">
            <a:avLst/>
          </a:prstGeom>
          <a:noFill/>
          <a:ln w="9525">
            <a:noFill/>
            <a:miter lim="800000"/>
            <a:headEnd/>
            <a:tailEnd/>
          </a:ln>
          <a:effectLst/>
        </p:spPr>
        <p:txBody>
          <a:bodyPr>
            <a:spAutoFit/>
          </a:bodyPr>
          <a:lstStyle/>
          <a:p>
            <a:pPr algn="ctr">
              <a:defRPr/>
            </a:pPr>
            <a:r>
              <a:rPr lang="es-ES" sz="2800">
                <a:solidFill>
                  <a:srgbClr val="FF9900"/>
                </a:solidFill>
                <a:effectLst>
                  <a:outerShdw blurRad="38100" dist="38100" dir="2700000" algn="tl">
                    <a:srgbClr val="C0C0C0"/>
                  </a:outerShdw>
                </a:effectLst>
              </a:rPr>
              <a:t>¿Cómo seleccionar </a:t>
            </a:r>
            <a:r>
              <a:rPr lang="es-ES" sz="2800">
                <a:solidFill>
                  <a:srgbClr val="2A547E"/>
                </a:solidFill>
                <a:effectLst>
                  <a:outerShdw blurRad="38100" dist="38100" dir="2700000" algn="tl">
                    <a:srgbClr val="C0C0C0"/>
                  </a:outerShdw>
                </a:effectLst>
              </a:rPr>
              <a:t>un problema?</a:t>
            </a:r>
            <a:endParaRPr lang="es-ES" sz="2800">
              <a:solidFill>
                <a:srgbClr val="FF0000"/>
              </a:solidFill>
              <a:effectLst>
                <a:outerShdw blurRad="38100" dist="38100" dir="2700000" algn="tl">
                  <a:srgbClr val="C0C0C0"/>
                </a:outerShdw>
              </a:effectLst>
            </a:endParaRPr>
          </a:p>
        </p:txBody>
      </p:sp>
      <p:grpSp>
        <p:nvGrpSpPr>
          <p:cNvPr id="5123" name="Group 97"/>
          <p:cNvGrpSpPr>
            <a:grpSpLocks/>
          </p:cNvGrpSpPr>
          <p:nvPr/>
        </p:nvGrpSpPr>
        <p:grpSpPr bwMode="auto">
          <a:xfrm>
            <a:off x="1619250" y="1879600"/>
            <a:ext cx="5441950" cy="4449763"/>
            <a:chOff x="1020" y="1184"/>
            <a:chExt cx="3428" cy="2803"/>
          </a:xfrm>
        </p:grpSpPr>
        <p:grpSp>
          <p:nvGrpSpPr>
            <p:cNvPr id="5139" name="Group 6"/>
            <p:cNvGrpSpPr>
              <a:grpSpLocks/>
            </p:cNvGrpSpPr>
            <p:nvPr/>
          </p:nvGrpSpPr>
          <p:grpSpPr bwMode="auto">
            <a:xfrm>
              <a:off x="2094" y="1405"/>
              <a:ext cx="1551" cy="2582"/>
              <a:chOff x="3560" y="1251"/>
              <a:chExt cx="1551" cy="2582"/>
            </a:xfrm>
          </p:grpSpPr>
          <p:grpSp>
            <p:nvGrpSpPr>
              <p:cNvPr id="5145" name="Group 7"/>
              <p:cNvGrpSpPr>
                <a:grpSpLocks/>
              </p:cNvGrpSpPr>
              <p:nvPr/>
            </p:nvGrpSpPr>
            <p:grpSpPr bwMode="auto">
              <a:xfrm>
                <a:off x="4196" y="1471"/>
                <a:ext cx="277" cy="493"/>
                <a:chOff x="4196" y="1471"/>
                <a:chExt cx="277" cy="493"/>
              </a:xfrm>
            </p:grpSpPr>
            <p:grpSp>
              <p:nvGrpSpPr>
                <p:cNvPr id="5192" name="Group 8"/>
                <p:cNvGrpSpPr>
                  <a:grpSpLocks/>
                </p:cNvGrpSpPr>
                <p:nvPr/>
              </p:nvGrpSpPr>
              <p:grpSpPr bwMode="auto">
                <a:xfrm>
                  <a:off x="4196" y="1657"/>
                  <a:ext cx="271" cy="80"/>
                  <a:chOff x="4196" y="1657"/>
                  <a:chExt cx="271" cy="80"/>
                </a:xfrm>
              </p:grpSpPr>
              <p:sp>
                <p:nvSpPr>
                  <p:cNvPr id="5216" name="Freeform 9"/>
                  <p:cNvSpPr>
                    <a:spLocks/>
                  </p:cNvSpPr>
                  <p:nvPr/>
                </p:nvSpPr>
                <p:spPr bwMode="auto">
                  <a:xfrm>
                    <a:off x="4443" y="1657"/>
                    <a:ext cx="24" cy="80"/>
                  </a:xfrm>
                  <a:custGeom>
                    <a:avLst/>
                    <a:gdLst>
                      <a:gd name="T0" fmla="*/ 1 w 48"/>
                      <a:gd name="T1" fmla="*/ 11 h 161"/>
                      <a:gd name="T2" fmla="*/ 19 w 48"/>
                      <a:gd name="T3" fmla="*/ 2 h 161"/>
                      <a:gd name="T4" fmla="*/ 29 w 48"/>
                      <a:gd name="T5" fmla="*/ 0 h 161"/>
                      <a:gd name="T6" fmla="*/ 35 w 48"/>
                      <a:gd name="T7" fmla="*/ 0 h 161"/>
                      <a:gd name="T8" fmla="*/ 39 w 48"/>
                      <a:gd name="T9" fmla="*/ 2 h 161"/>
                      <a:gd name="T10" fmla="*/ 43 w 48"/>
                      <a:gd name="T11" fmla="*/ 5 h 161"/>
                      <a:gd name="T12" fmla="*/ 47 w 48"/>
                      <a:gd name="T13" fmla="*/ 14 h 161"/>
                      <a:gd name="T14" fmla="*/ 48 w 48"/>
                      <a:gd name="T15" fmla="*/ 23 h 161"/>
                      <a:gd name="T16" fmla="*/ 47 w 48"/>
                      <a:gd name="T17" fmla="*/ 35 h 161"/>
                      <a:gd name="T18" fmla="*/ 45 w 48"/>
                      <a:gd name="T19" fmla="*/ 44 h 161"/>
                      <a:gd name="T20" fmla="*/ 40 w 48"/>
                      <a:gd name="T21" fmla="*/ 54 h 161"/>
                      <a:gd name="T22" fmla="*/ 36 w 48"/>
                      <a:gd name="T23" fmla="*/ 62 h 161"/>
                      <a:gd name="T24" fmla="*/ 31 w 48"/>
                      <a:gd name="T25" fmla="*/ 69 h 161"/>
                      <a:gd name="T26" fmla="*/ 29 w 48"/>
                      <a:gd name="T27" fmla="*/ 80 h 161"/>
                      <a:gd name="T28" fmla="*/ 29 w 48"/>
                      <a:gd name="T29" fmla="*/ 87 h 161"/>
                      <a:gd name="T30" fmla="*/ 29 w 48"/>
                      <a:gd name="T31" fmla="*/ 102 h 161"/>
                      <a:gd name="T32" fmla="*/ 29 w 48"/>
                      <a:gd name="T33" fmla="*/ 114 h 161"/>
                      <a:gd name="T34" fmla="*/ 30 w 48"/>
                      <a:gd name="T35" fmla="*/ 125 h 161"/>
                      <a:gd name="T36" fmla="*/ 29 w 48"/>
                      <a:gd name="T37" fmla="*/ 134 h 161"/>
                      <a:gd name="T38" fmla="*/ 25 w 48"/>
                      <a:gd name="T39" fmla="*/ 144 h 161"/>
                      <a:gd name="T40" fmla="*/ 19 w 48"/>
                      <a:gd name="T41" fmla="*/ 150 h 161"/>
                      <a:gd name="T42" fmla="*/ 12 w 48"/>
                      <a:gd name="T43" fmla="*/ 156 h 161"/>
                      <a:gd name="T44" fmla="*/ 0 w 48"/>
                      <a:gd name="T45" fmla="*/ 161 h 161"/>
                      <a:gd name="T46" fmla="*/ 1 w 48"/>
                      <a:gd name="T47" fmla="*/ 11 h 16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8"/>
                      <a:gd name="T73" fmla="*/ 0 h 161"/>
                      <a:gd name="T74" fmla="*/ 48 w 48"/>
                      <a:gd name="T75" fmla="*/ 161 h 16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8" h="161">
                        <a:moveTo>
                          <a:pt x="1" y="11"/>
                        </a:moveTo>
                        <a:lnTo>
                          <a:pt x="19" y="2"/>
                        </a:lnTo>
                        <a:lnTo>
                          <a:pt x="29" y="0"/>
                        </a:lnTo>
                        <a:lnTo>
                          <a:pt x="35" y="0"/>
                        </a:lnTo>
                        <a:lnTo>
                          <a:pt x="39" y="2"/>
                        </a:lnTo>
                        <a:lnTo>
                          <a:pt x="43" y="5"/>
                        </a:lnTo>
                        <a:lnTo>
                          <a:pt x="47" y="14"/>
                        </a:lnTo>
                        <a:lnTo>
                          <a:pt x="48" y="23"/>
                        </a:lnTo>
                        <a:lnTo>
                          <a:pt x="47" y="35"/>
                        </a:lnTo>
                        <a:lnTo>
                          <a:pt x="45" y="44"/>
                        </a:lnTo>
                        <a:lnTo>
                          <a:pt x="40" y="54"/>
                        </a:lnTo>
                        <a:lnTo>
                          <a:pt x="36" y="62"/>
                        </a:lnTo>
                        <a:lnTo>
                          <a:pt x="31" y="69"/>
                        </a:lnTo>
                        <a:lnTo>
                          <a:pt x="29" y="80"/>
                        </a:lnTo>
                        <a:lnTo>
                          <a:pt x="29" y="87"/>
                        </a:lnTo>
                        <a:lnTo>
                          <a:pt x="29" y="102"/>
                        </a:lnTo>
                        <a:lnTo>
                          <a:pt x="29" y="114"/>
                        </a:lnTo>
                        <a:lnTo>
                          <a:pt x="30" y="125"/>
                        </a:lnTo>
                        <a:lnTo>
                          <a:pt x="29" y="134"/>
                        </a:lnTo>
                        <a:lnTo>
                          <a:pt x="25" y="144"/>
                        </a:lnTo>
                        <a:lnTo>
                          <a:pt x="19" y="150"/>
                        </a:lnTo>
                        <a:lnTo>
                          <a:pt x="12" y="156"/>
                        </a:lnTo>
                        <a:lnTo>
                          <a:pt x="0" y="161"/>
                        </a:lnTo>
                        <a:lnTo>
                          <a:pt x="1" y="11"/>
                        </a:lnTo>
                        <a:close/>
                      </a:path>
                    </a:pathLst>
                  </a:custGeom>
                  <a:solidFill>
                    <a:srgbClr val="FFC080"/>
                  </a:solidFill>
                  <a:ln w="7938">
                    <a:solidFill>
                      <a:schemeClr val="tx1"/>
                    </a:solidFill>
                    <a:round/>
                    <a:headEnd/>
                    <a:tailEnd/>
                  </a:ln>
                </p:spPr>
                <p:txBody>
                  <a:bodyPr/>
                  <a:lstStyle/>
                  <a:p>
                    <a:endParaRPr lang="es-ES"/>
                  </a:p>
                </p:txBody>
              </p:sp>
              <p:sp>
                <p:nvSpPr>
                  <p:cNvPr id="5217" name="Freeform 10"/>
                  <p:cNvSpPr>
                    <a:spLocks/>
                  </p:cNvSpPr>
                  <p:nvPr/>
                </p:nvSpPr>
                <p:spPr bwMode="auto">
                  <a:xfrm>
                    <a:off x="4196" y="1657"/>
                    <a:ext cx="24" cy="80"/>
                  </a:xfrm>
                  <a:custGeom>
                    <a:avLst/>
                    <a:gdLst>
                      <a:gd name="T0" fmla="*/ 46 w 46"/>
                      <a:gd name="T1" fmla="*/ 11 h 161"/>
                      <a:gd name="T2" fmla="*/ 27 w 46"/>
                      <a:gd name="T3" fmla="*/ 2 h 161"/>
                      <a:gd name="T4" fmla="*/ 19 w 46"/>
                      <a:gd name="T5" fmla="*/ 0 h 161"/>
                      <a:gd name="T6" fmla="*/ 11 w 46"/>
                      <a:gd name="T7" fmla="*/ 0 h 161"/>
                      <a:gd name="T8" fmla="*/ 8 w 46"/>
                      <a:gd name="T9" fmla="*/ 2 h 161"/>
                      <a:gd name="T10" fmla="*/ 4 w 46"/>
                      <a:gd name="T11" fmla="*/ 5 h 161"/>
                      <a:gd name="T12" fmla="*/ 1 w 46"/>
                      <a:gd name="T13" fmla="*/ 14 h 161"/>
                      <a:gd name="T14" fmla="*/ 0 w 46"/>
                      <a:gd name="T15" fmla="*/ 23 h 161"/>
                      <a:gd name="T16" fmla="*/ 0 w 46"/>
                      <a:gd name="T17" fmla="*/ 35 h 161"/>
                      <a:gd name="T18" fmla="*/ 1 w 46"/>
                      <a:gd name="T19" fmla="*/ 44 h 161"/>
                      <a:gd name="T20" fmla="*/ 6 w 46"/>
                      <a:gd name="T21" fmla="*/ 54 h 161"/>
                      <a:gd name="T22" fmla="*/ 11 w 46"/>
                      <a:gd name="T23" fmla="*/ 62 h 161"/>
                      <a:gd name="T24" fmla="*/ 15 w 46"/>
                      <a:gd name="T25" fmla="*/ 69 h 161"/>
                      <a:gd name="T26" fmla="*/ 18 w 46"/>
                      <a:gd name="T27" fmla="*/ 80 h 161"/>
                      <a:gd name="T28" fmla="*/ 19 w 46"/>
                      <a:gd name="T29" fmla="*/ 87 h 161"/>
                      <a:gd name="T30" fmla="*/ 18 w 46"/>
                      <a:gd name="T31" fmla="*/ 102 h 161"/>
                      <a:gd name="T32" fmla="*/ 18 w 46"/>
                      <a:gd name="T33" fmla="*/ 114 h 161"/>
                      <a:gd name="T34" fmla="*/ 17 w 46"/>
                      <a:gd name="T35" fmla="*/ 125 h 161"/>
                      <a:gd name="T36" fmla="*/ 18 w 46"/>
                      <a:gd name="T37" fmla="*/ 134 h 161"/>
                      <a:gd name="T38" fmla="*/ 22 w 46"/>
                      <a:gd name="T39" fmla="*/ 144 h 161"/>
                      <a:gd name="T40" fmla="*/ 27 w 46"/>
                      <a:gd name="T41" fmla="*/ 150 h 161"/>
                      <a:gd name="T42" fmla="*/ 35 w 46"/>
                      <a:gd name="T43" fmla="*/ 156 h 161"/>
                      <a:gd name="T44" fmla="*/ 46 w 46"/>
                      <a:gd name="T45" fmla="*/ 161 h 161"/>
                      <a:gd name="T46" fmla="*/ 46 w 46"/>
                      <a:gd name="T47" fmla="*/ 11 h 16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6"/>
                      <a:gd name="T73" fmla="*/ 0 h 161"/>
                      <a:gd name="T74" fmla="*/ 46 w 46"/>
                      <a:gd name="T75" fmla="*/ 161 h 16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6" h="161">
                        <a:moveTo>
                          <a:pt x="46" y="11"/>
                        </a:moveTo>
                        <a:lnTo>
                          <a:pt x="27" y="2"/>
                        </a:lnTo>
                        <a:lnTo>
                          <a:pt x="19" y="0"/>
                        </a:lnTo>
                        <a:lnTo>
                          <a:pt x="11" y="0"/>
                        </a:lnTo>
                        <a:lnTo>
                          <a:pt x="8" y="2"/>
                        </a:lnTo>
                        <a:lnTo>
                          <a:pt x="4" y="5"/>
                        </a:lnTo>
                        <a:lnTo>
                          <a:pt x="1" y="14"/>
                        </a:lnTo>
                        <a:lnTo>
                          <a:pt x="0" y="23"/>
                        </a:lnTo>
                        <a:lnTo>
                          <a:pt x="0" y="35"/>
                        </a:lnTo>
                        <a:lnTo>
                          <a:pt x="1" y="44"/>
                        </a:lnTo>
                        <a:lnTo>
                          <a:pt x="6" y="54"/>
                        </a:lnTo>
                        <a:lnTo>
                          <a:pt x="11" y="62"/>
                        </a:lnTo>
                        <a:lnTo>
                          <a:pt x="15" y="69"/>
                        </a:lnTo>
                        <a:lnTo>
                          <a:pt x="18" y="80"/>
                        </a:lnTo>
                        <a:lnTo>
                          <a:pt x="19" y="87"/>
                        </a:lnTo>
                        <a:lnTo>
                          <a:pt x="18" y="102"/>
                        </a:lnTo>
                        <a:lnTo>
                          <a:pt x="18" y="114"/>
                        </a:lnTo>
                        <a:lnTo>
                          <a:pt x="17" y="125"/>
                        </a:lnTo>
                        <a:lnTo>
                          <a:pt x="18" y="134"/>
                        </a:lnTo>
                        <a:lnTo>
                          <a:pt x="22" y="144"/>
                        </a:lnTo>
                        <a:lnTo>
                          <a:pt x="27" y="150"/>
                        </a:lnTo>
                        <a:lnTo>
                          <a:pt x="35" y="156"/>
                        </a:lnTo>
                        <a:lnTo>
                          <a:pt x="46" y="161"/>
                        </a:lnTo>
                        <a:lnTo>
                          <a:pt x="46" y="11"/>
                        </a:lnTo>
                        <a:close/>
                      </a:path>
                    </a:pathLst>
                  </a:custGeom>
                  <a:solidFill>
                    <a:srgbClr val="FFC080"/>
                  </a:solidFill>
                  <a:ln w="7938">
                    <a:solidFill>
                      <a:schemeClr val="tx1"/>
                    </a:solidFill>
                    <a:round/>
                    <a:headEnd/>
                    <a:tailEnd/>
                  </a:ln>
                </p:spPr>
                <p:txBody>
                  <a:bodyPr/>
                  <a:lstStyle/>
                  <a:p>
                    <a:endParaRPr lang="es-ES"/>
                  </a:p>
                </p:txBody>
              </p:sp>
            </p:grpSp>
            <p:sp>
              <p:nvSpPr>
                <p:cNvPr id="5193" name="Rectangle 11"/>
                <p:cNvSpPr>
                  <a:spLocks noChangeArrowheads="1"/>
                </p:cNvSpPr>
                <p:nvPr/>
              </p:nvSpPr>
              <p:spPr bwMode="auto">
                <a:xfrm>
                  <a:off x="4269" y="1874"/>
                  <a:ext cx="130" cy="90"/>
                </a:xfrm>
                <a:prstGeom prst="rect">
                  <a:avLst/>
                </a:prstGeom>
                <a:solidFill>
                  <a:srgbClr val="FFC080"/>
                </a:solidFill>
                <a:ln w="7938">
                  <a:solidFill>
                    <a:schemeClr val="tx1"/>
                  </a:solidFill>
                  <a:miter lim="800000"/>
                  <a:headEnd/>
                  <a:tailEnd/>
                </a:ln>
              </p:spPr>
              <p:txBody>
                <a:bodyPr/>
                <a:lstStyle/>
                <a:p>
                  <a:endParaRPr lang="es-ES"/>
                </a:p>
              </p:txBody>
            </p:sp>
            <p:sp>
              <p:nvSpPr>
                <p:cNvPr id="5194" name="Freeform 12"/>
                <p:cNvSpPr>
                  <a:spLocks/>
                </p:cNvSpPr>
                <p:nvPr/>
              </p:nvSpPr>
              <p:spPr bwMode="auto">
                <a:xfrm>
                  <a:off x="4215" y="1508"/>
                  <a:ext cx="236" cy="401"/>
                </a:xfrm>
                <a:custGeom>
                  <a:avLst/>
                  <a:gdLst>
                    <a:gd name="T0" fmla="*/ 32 w 473"/>
                    <a:gd name="T1" fmla="*/ 164 h 802"/>
                    <a:gd name="T2" fmla="*/ 12 w 473"/>
                    <a:gd name="T3" fmla="*/ 234 h 802"/>
                    <a:gd name="T4" fmla="*/ 3 w 473"/>
                    <a:gd name="T5" fmla="*/ 326 h 802"/>
                    <a:gd name="T6" fmla="*/ 0 w 473"/>
                    <a:gd name="T7" fmla="*/ 413 h 802"/>
                    <a:gd name="T8" fmla="*/ 3 w 473"/>
                    <a:gd name="T9" fmla="*/ 510 h 802"/>
                    <a:gd name="T10" fmla="*/ 15 w 473"/>
                    <a:gd name="T11" fmla="*/ 585 h 802"/>
                    <a:gd name="T12" fmla="*/ 42 w 473"/>
                    <a:gd name="T13" fmla="*/ 652 h 802"/>
                    <a:gd name="T14" fmla="*/ 78 w 473"/>
                    <a:gd name="T15" fmla="*/ 708 h 802"/>
                    <a:gd name="T16" fmla="*/ 129 w 473"/>
                    <a:gd name="T17" fmla="*/ 759 h 802"/>
                    <a:gd name="T18" fmla="*/ 183 w 473"/>
                    <a:gd name="T19" fmla="*/ 789 h 802"/>
                    <a:gd name="T20" fmla="*/ 213 w 473"/>
                    <a:gd name="T21" fmla="*/ 801 h 802"/>
                    <a:gd name="T22" fmla="*/ 248 w 473"/>
                    <a:gd name="T23" fmla="*/ 801 h 802"/>
                    <a:gd name="T24" fmla="*/ 290 w 473"/>
                    <a:gd name="T25" fmla="*/ 790 h 802"/>
                    <a:gd name="T26" fmla="*/ 327 w 473"/>
                    <a:gd name="T27" fmla="*/ 771 h 802"/>
                    <a:gd name="T28" fmla="*/ 364 w 473"/>
                    <a:gd name="T29" fmla="*/ 741 h 802"/>
                    <a:gd name="T30" fmla="*/ 395 w 473"/>
                    <a:gd name="T31" fmla="*/ 705 h 802"/>
                    <a:gd name="T32" fmla="*/ 424 w 473"/>
                    <a:gd name="T33" fmla="*/ 664 h 802"/>
                    <a:gd name="T34" fmla="*/ 444 w 473"/>
                    <a:gd name="T35" fmla="*/ 627 h 802"/>
                    <a:gd name="T36" fmla="*/ 455 w 473"/>
                    <a:gd name="T37" fmla="*/ 597 h 802"/>
                    <a:gd name="T38" fmla="*/ 465 w 473"/>
                    <a:gd name="T39" fmla="*/ 550 h 802"/>
                    <a:gd name="T40" fmla="*/ 472 w 473"/>
                    <a:gd name="T41" fmla="*/ 491 h 802"/>
                    <a:gd name="T42" fmla="*/ 473 w 473"/>
                    <a:gd name="T43" fmla="*/ 431 h 802"/>
                    <a:gd name="T44" fmla="*/ 470 w 473"/>
                    <a:gd name="T45" fmla="*/ 357 h 802"/>
                    <a:gd name="T46" fmla="*/ 466 w 473"/>
                    <a:gd name="T47" fmla="*/ 293 h 802"/>
                    <a:gd name="T48" fmla="*/ 461 w 473"/>
                    <a:gd name="T49" fmla="*/ 239 h 802"/>
                    <a:gd name="T50" fmla="*/ 451 w 473"/>
                    <a:gd name="T51" fmla="*/ 192 h 802"/>
                    <a:gd name="T52" fmla="*/ 438 w 473"/>
                    <a:gd name="T53" fmla="*/ 158 h 802"/>
                    <a:gd name="T54" fmla="*/ 420 w 473"/>
                    <a:gd name="T55" fmla="*/ 120 h 802"/>
                    <a:gd name="T56" fmla="*/ 400 w 473"/>
                    <a:gd name="T57" fmla="*/ 92 h 802"/>
                    <a:gd name="T58" fmla="*/ 375 w 473"/>
                    <a:gd name="T59" fmla="*/ 65 h 802"/>
                    <a:gd name="T60" fmla="*/ 346 w 473"/>
                    <a:gd name="T61" fmla="*/ 41 h 802"/>
                    <a:gd name="T62" fmla="*/ 308 w 473"/>
                    <a:gd name="T63" fmla="*/ 18 h 802"/>
                    <a:gd name="T64" fmla="*/ 261 w 473"/>
                    <a:gd name="T65" fmla="*/ 5 h 802"/>
                    <a:gd name="T66" fmla="*/ 202 w 473"/>
                    <a:gd name="T67" fmla="*/ 5 h 802"/>
                    <a:gd name="T68" fmla="*/ 141 w 473"/>
                    <a:gd name="T69" fmla="*/ 30 h 802"/>
                    <a:gd name="T70" fmla="*/ 90 w 473"/>
                    <a:gd name="T71" fmla="*/ 69 h 802"/>
                    <a:gd name="T72" fmla="*/ 47 w 473"/>
                    <a:gd name="T73" fmla="*/ 129 h 80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73"/>
                    <a:gd name="T112" fmla="*/ 0 h 802"/>
                    <a:gd name="T113" fmla="*/ 473 w 473"/>
                    <a:gd name="T114" fmla="*/ 802 h 80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73" h="802">
                      <a:moveTo>
                        <a:pt x="47" y="129"/>
                      </a:moveTo>
                      <a:lnTo>
                        <a:pt x="32" y="164"/>
                      </a:lnTo>
                      <a:lnTo>
                        <a:pt x="20" y="200"/>
                      </a:lnTo>
                      <a:lnTo>
                        <a:pt x="12" y="234"/>
                      </a:lnTo>
                      <a:lnTo>
                        <a:pt x="7" y="278"/>
                      </a:lnTo>
                      <a:lnTo>
                        <a:pt x="3" y="326"/>
                      </a:lnTo>
                      <a:lnTo>
                        <a:pt x="2" y="369"/>
                      </a:lnTo>
                      <a:lnTo>
                        <a:pt x="0" y="413"/>
                      </a:lnTo>
                      <a:lnTo>
                        <a:pt x="0" y="467"/>
                      </a:lnTo>
                      <a:lnTo>
                        <a:pt x="3" y="510"/>
                      </a:lnTo>
                      <a:lnTo>
                        <a:pt x="8" y="553"/>
                      </a:lnTo>
                      <a:lnTo>
                        <a:pt x="15" y="585"/>
                      </a:lnTo>
                      <a:lnTo>
                        <a:pt x="26" y="622"/>
                      </a:lnTo>
                      <a:lnTo>
                        <a:pt x="42" y="652"/>
                      </a:lnTo>
                      <a:lnTo>
                        <a:pt x="56" y="678"/>
                      </a:lnTo>
                      <a:lnTo>
                        <a:pt x="78" y="708"/>
                      </a:lnTo>
                      <a:lnTo>
                        <a:pt x="102" y="733"/>
                      </a:lnTo>
                      <a:lnTo>
                        <a:pt x="129" y="759"/>
                      </a:lnTo>
                      <a:lnTo>
                        <a:pt x="156" y="775"/>
                      </a:lnTo>
                      <a:lnTo>
                        <a:pt x="183" y="789"/>
                      </a:lnTo>
                      <a:lnTo>
                        <a:pt x="196" y="795"/>
                      </a:lnTo>
                      <a:lnTo>
                        <a:pt x="213" y="801"/>
                      </a:lnTo>
                      <a:lnTo>
                        <a:pt x="235" y="802"/>
                      </a:lnTo>
                      <a:lnTo>
                        <a:pt x="248" y="801"/>
                      </a:lnTo>
                      <a:lnTo>
                        <a:pt x="268" y="798"/>
                      </a:lnTo>
                      <a:lnTo>
                        <a:pt x="290" y="790"/>
                      </a:lnTo>
                      <a:lnTo>
                        <a:pt x="308" y="783"/>
                      </a:lnTo>
                      <a:lnTo>
                        <a:pt x="327" y="771"/>
                      </a:lnTo>
                      <a:lnTo>
                        <a:pt x="347" y="756"/>
                      </a:lnTo>
                      <a:lnTo>
                        <a:pt x="364" y="741"/>
                      </a:lnTo>
                      <a:lnTo>
                        <a:pt x="381" y="723"/>
                      </a:lnTo>
                      <a:lnTo>
                        <a:pt x="395" y="705"/>
                      </a:lnTo>
                      <a:lnTo>
                        <a:pt x="407" y="687"/>
                      </a:lnTo>
                      <a:lnTo>
                        <a:pt x="424" y="664"/>
                      </a:lnTo>
                      <a:lnTo>
                        <a:pt x="434" y="646"/>
                      </a:lnTo>
                      <a:lnTo>
                        <a:pt x="444" y="627"/>
                      </a:lnTo>
                      <a:lnTo>
                        <a:pt x="449" y="612"/>
                      </a:lnTo>
                      <a:lnTo>
                        <a:pt x="455" y="597"/>
                      </a:lnTo>
                      <a:lnTo>
                        <a:pt x="460" y="576"/>
                      </a:lnTo>
                      <a:lnTo>
                        <a:pt x="465" y="550"/>
                      </a:lnTo>
                      <a:lnTo>
                        <a:pt x="469" y="517"/>
                      </a:lnTo>
                      <a:lnTo>
                        <a:pt x="472" y="491"/>
                      </a:lnTo>
                      <a:lnTo>
                        <a:pt x="473" y="461"/>
                      </a:lnTo>
                      <a:lnTo>
                        <a:pt x="473" y="431"/>
                      </a:lnTo>
                      <a:lnTo>
                        <a:pt x="472" y="389"/>
                      </a:lnTo>
                      <a:lnTo>
                        <a:pt x="470" y="357"/>
                      </a:lnTo>
                      <a:lnTo>
                        <a:pt x="468" y="327"/>
                      </a:lnTo>
                      <a:lnTo>
                        <a:pt x="466" y="293"/>
                      </a:lnTo>
                      <a:lnTo>
                        <a:pt x="465" y="267"/>
                      </a:lnTo>
                      <a:lnTo>
                        <a:pt x="461" y="239"/>
                      </a:lnTo>
                      <a:lnTo>
                        <a:pt x="457" y="216"/>
                      </a:lnTo>
                      <a:lnTo>
                        <a:pt x="451" y="192"/>
                      </a:lnTo>
                      <a:lnTo>
                        <a:pt x="444" y="173"/>
                      </a:lnTo>
                      <a:lnTo>
                        <a:pt x="438" y="158"/>
                      </a:lnTo>
                      <a:lnTo>
                        <a:pt x="431" y="144"/>
                      </a:lnTo>
                      <a:lnTo>
                        <a:pt x="420" y="120"/>
                      </a:lnTo>
                      <a:lnTo>
                        <a:pt x="411" y="105"/>
                      </a:lnTo>
                      <a:lnTo>
                        <a:pt x="400" y="92"/>
                      </a:lnTo>
                      <a:lnTo>
                        <a:pt x="387" y="77"/>
                      </a:lnTo>
                      <a:lnTo>
                        <a:pt x="375" y="65"/>
                      </a:lnTo>
                      <a:lnTo>
                        <a:pt x="363" y="53"/>
                      </a:lnTo>
                      <a:lnTo>
                        <a:pt x="346" y="41"/>
                      </a:lnTo>
                      <a:lnTo>
                        <a:pt x="329" y="29"/>
                      </a:lnTo>
                      <a:lnTo>
                        <a:pt x="308" y="18"/>
                      </a:lnTo>
                      <a:lnTo>
                        <a:pt x="286" y="11"/>
                      </a:lnTo>
                      <a:lnTo>
                        <a:pt x="261" y="5"/>
                      </a:lnTo>
                      <a:lnTo>
                        <a:pt x="237" y="0"/>
                      </a:lnTo>
                      <a:lnTo>
                        <a:pt x="202" y="5"/>
                      </a:lnTo>
                      <a:lnTo>
                        <a:pt x="172" y="15"/>
                      </a:lnTo>
                      <a:lnTo>
                        <a:pt x="141" y="30"/>
                      </a:lnTo>
                      <a:lnTo>
                        <a:pt x="115" y="48"/>
                      </a:lnTo>
                      <a:lnTo>
                        <a:pt x="90" y="69"/>
                      </a:lnTo>
                      <a:lnTo>
                        <a:pt x="67" y="98"/>
                      </a:lnTo>
                      <a:lnTo>
                        <a:pt x="47" y="129"/>
                      </a:lnTo>
                      <a:close/>
                    </a:path>
                  </a:pathLst>
                </a:custGeom>
                <a:solidFill>
                  <a:srgbClr val="FFC080"/>
                </a:solidFill>
                <a:ln w="7938">
                  <a:solidFill>
                    <a:schemeClr val="tx1"/>
                  </a:solidFill>
                  <a:round/>
                  <a:headEnd/>
                  <a:tailEnd/>
                </a:ln>
              </p:spPr>
              <p:txBody>
                <a:bodyPr/>
                <a:lstStyle/>
                <a:p>
                  <a:endParaRPr lang="es-ES"/>
                </a:p>
              </p:txBody>
            </p:sp>
            <p:sp>
              <p:nvSpPr>
                <p:cNvPr id="5195" name="Freeform 13"/>
                <p:cNvSpPr>
                  <a:spLocks/>
                </p:cNvSpPr>
                <p:nvPr/>
              </p:nvSpPr>
              <p:spPr bwMode="auto">
                <a:xfrm>
                  <a:off x="4285" y="1811"/>
                  <a:ext cx="96" cy="24"/>
                </a:xfrm>
                <a:custGeom>
                  <a:avLst/>
                  <a:gdLst>
                    <a:gd name="T0" fmla="*/ 0 w 192"/>
                    <a:gd name="T1" fmla="*/ 33 h 48"/>
                    <a:gd name="T2" fmla="*/ 6 w 192"/>
                    <a:gd name="T3" fmla="*/ 27 h 48"/>
                    <a:gd name="T4" fmla="*/ 15 w 192"/>
                    <a:gd name="T5" fmla="*/ 18 h 48"/>
                    <a:gd name="T6" fmla="*/ 32 w 192"/>
                    <a:gd name="T7" fmla="*/ 9 h 48"/>
                    <a:gd name="T8" fmla="*/ 51 w 192"/>
                    <a:gd name="T9" fmla="*/ 3 h 48"/>
                    <a:gd name="T10" fmla="*/ 71 w 192"/>
                    <a:gd name="T11" fmla="*/ 0 h 48"/>
                    <a:gd name="T12" fmla="*/ 88 w 192"/>
                    <a:gd name="T13" fmla="*/ 0 h 48"/>
                    <a:gd name="T14" fmla="*/ 100 w 192"/>
                    <a:gd name="T15" fmla="*/ 1 h 48"/>
                    <a:gd name="T16" fmla="*/ 109 w 192"/>
                    <a:gd name="T17" fmla="*/ 0 h 48"/>
                    <a:gd name="T18" fmla="*/ 118 w 192"/>
                    <a:gd name="T19" fmla="*/ 0 h 48"/>
                    <a:gd name="T20" fmla="*/ 129 w 192"/>
                    <a:gd name="T21" fmla="*/ 1 h 48"/>
                    <a:gd name="T22" fmla="*/ 144 w 192"/>
                    <a:gd name="T23" fmla="*/ 4 h 48"/>
                    <a:gd name="T24" fmla="*/ 157 w 192"/>
                    <a:gd name="T25" fmla="*/ 9 h 48"/>
                    <a:gd name="T26" fmla="*/ 172 w 192"/>
                    <a:gd name="T27" fmla="*/ 15 h 48"/>
                    <a:gd name="T28" fmla="*/ 180 w 192"/>
                    <a:gd name="T29" fmla="*/ 21 h 48"/>
                    <a:gd name="T30" fmla="*/ 186 w 192"/>
                    <a:gd name="T31" fmla="*/ 27 h 48"/>
                    <a:gd name="T32" fmla="*/ 192 w 192"/>
                    <a:gd name="T33" fmla="*/ 36 h 48"/>
                    <a:gd name="T34" fmla="*/ 190 w 192"/>
                    <a:gd name="T35" fmla="*/ 39 h 48"/>
                    <a:gd name="T36" fmla="*/ 172 w 192"/>
                    <a:gd name="T37" fmla="*/ 45 h 48"/>
                    <a:gd name="T38" fmla="*/ 141 w 192"/>
                    <a:gd name="T39" fmla="*/ 48 h 48"/>
                    <a:gd name="T40" fmla="*/ 111 w 192"/>
                    <a:gd name="T41" fmla="*/ 48 h 48"/>
                    <a:gd name="T42" fmla="*/ 80 w 192"/>
                    <a:gd name="T43" fmla="*/ 48 h 48"/>
                    <a:gd name="T44" fmla="*/ 39 w 192"/>
                    <a:gd name="T45" fmla="*/ 45 h 48"/>
                    <a:gd name="T46" fmla="*/ 11 w 192"/>
                    <a:gd name="T47" fmla="*/ 42 h 48"/>
                    <a:gd name="T48" fmla="*/ 3 w 192"/>
                    <a:gd name="T49" fmla="*/ 39 h 48"/>
                    <a:gd name="T50" fmla="*/ 0 w 192"/>
                    <a:gd name="T51" fmla="*/ 33 h 4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92"/>
                    <a:gd name="T79" fmla="*/ 0 h 48"/>
                    <a:gd name="T80" fmla="*/ 192 w 192"/>
                    <a:gd name="T81" fmla="*/ 48 h 4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92" h="48">
                      <a:moveTo>
                        <a:pt x="0" y="33"/>
                      </a:moveTo>
                      <a:lnTo>
                        <a:pt x="6" y="27"/>
                      </a:lnTo>
                      <a:lnTo>
                        <a:pt x="15" y="18"/>
                      </a:lnTo>
                      <a:lnTo>
                        <a:pt x="32" y="9"/>
                      </a:lnTo>
                      <a:lnTo>
                        <a:pt x="51" y="3"/>
                      </a:lnTo>
                      <a:lnTo>
                        <a:pt x="71" y="0"/>
                      </a:lnTo>
                      <a:lnTo>
                        <a:pt x="88" y="0"/>
                      </a:lnTo>
                      <a:lnTo>
                        <a:pt x="100" y="1"/>
                      </a:lnTo>
                      <a:lnTo>
                        <a:pt x="109" y="0"/>
                      </a:lnTo>
                      <a:lnTo>
                        <a:pt x="118" y="0"/>
                      </a:lnTo>
                      <a:lnTo>
                        <a:pt x="129" y="1"/>
                      </a:lnTo>
                      <a:lnTo>
                        <a:pt x="144" y="4"/>
                      </a:lnTo>
                      <a:lnTo>
                        <a:pt x="157" y="9"/>
                      </a:lnTo>
                      <a:lnTo>
                        <a:pt x="172" y="15"/>
                      </a:lnTo>
                      <a:lnTo>
                        <a:pt x="180" y="21"/>
                      </a:lnTo>
                      <a:lnTo>
                        <a:pt x="186" y="27"/>
                      </a:lnTo>
                      <a:lnTo>
                        <a:pt x="192" y="36"/>
                      </a:lnTo>
                      <a:lnTo>
                        <a:pt x="190" y="39"/>
                      </a:lnTo>
                      <a:lnTo>
                        <a:pt x="172" y="45"/>
                      </a:lnTo>
                      <a:lnTo>
                        <a:pt x="141" y="48"/>
                      </a:lnTo>
                      <a:lnTo>
                        <a:pt x="111" y="48"/>
                      </a:lnTo>
                      <a:lnTo>
                        <a:pt x="80" y="48"/>
                      </a:lnTo>
                      <a:lnTo>
                        <a:pt x="39" y="45"/>
                      </a:lnTo>
                      <a:lnTo>
                        <a:pt x="11" y="42"/>
                      </a:lnTo>
                      <a:lnTo>
                        <a:pt x="3" y="39"/>
                      </a:lnTo>
                      <a:lnTo>
                        <a:pt x="0" y="33"/>
                      </a:lnTo>
                      <a:close/>
                    </a:path>
                  </a:pathLst>
                </a:custGeom>
                <a:solidFill>
                  <a:srgbClr val="FFE0C0"/>
                </a:solidFill>
                <a:ln w="7938">
                  <a:solidFill>
                    <a:schemeClr val="tx1"/>
                  </a:solidFill>
                  <a:round/>
                  <a:headEnd/>
                  <a:tailEnd/>
                </a:ln>
              </p:spPr>
              <p:txBody>
                <a:bodyPr/>
                <a:lstStyle/>
                <a:p>
                  <a:endParaRPr lang="es-ES"/>
                </a:p>
              </p:txBody>
            </p:sp>
            <p:sp>
              <p:nvSpPr>
                <p:cNvPr id="5196" name="Freeform 14"/>
                <p:cNvSpPr>
                  <a:spLocks/>
                </p:cNvSpPr>
                <p:nvPr/>
              </p:nvSpPr>
              <p:spPr bwMode="auto">
                <a:xfrm>
                  <a:off x="4200" y="1471"/>
                  <a:ext cx="273" cy="216"/>
                </a:xfrm>
                <a:custGeom>
                  <a:avLst/>
                  <a:gdLst>
                    <a:gd name="T0" fmla="*/ 16 w 546"/>
                    <a:gd name="T1" fmla="*/ 411 h 432"/>
                    <a:gd name="T2" fmla="*/ 14 w 546"/>
                    <a:gd name="T3" fmla="*/ 380 h 432"/>
                    <a:gd name="T4" fmla="*/ 19 w 546"/>
                    <a:gd name="T5" fmla="*/ 357 h 432"/>
                    <a:gd name="T6" fmla="*/ 15 w 546"/>
                    <a:gd name="T7" fmla="*/ 327 h 432"/>
                    <a:gd name="T8" fmla="*/ 14 w 546"/>
                    <a:gd name="T9" fmla="*/ 303 h 432"/>
                    <a:gd name="T10" fmla="*/ 13 w 546"/>
                    <a:gd name="T11" fmla="*/ 287 h 432"/>
                    <a:gd name="T12" fmla="*/ 24 w 546"/>
                    <a:gd name="T13" fmla="*/ 272 h 432"/>
                    <a:gd name="T14" fmla="*/ 15 w 546"/>
                    <a:gd name="T15" fmla="*/ 231 h 432"/>
                    <a:gd name="T16" fmla="*/ 27 w 546"/>
                    <a:gd name="T17" fmla="*/ 225 h 432"/>
                    <a:gd name="T18" fmla="*/ 41 w 546"/>
                    <a:gd name="T19" fmla="*/ 213 h 432"/>
                    <a:gd name="T20" fmla="*/ 38 w 546"/>
                    <a:gd name="T21" fmla="*/ 191 h 432"/>
                    <a:gd name="T22" fmla="*/ 50 w 546"/>
                    <a:gd name="T23" fmla="*/ 180 h 432"/>
                    <a:gd name="T24" fmla="*/ 46 w 546"/>
                    <a:gd name="T25" fmla="*/ 152 h 432"/>
                    <a:gd name="T26" fmla="*/ 49 w 546"/>
                    <a:gd name="T27" fmla="*/ 134 h 432"/>
                    <a:gd name="T28" fmla="*/ 61 w 546"/>
                    <a:gd name="T29" fmla="*/ 105 h 432"/>
                    <a:gd name="T30" fmla="*/ 67 w 546"/>
                    <a:gd name="T31" fmla="*/ 83 h 432"/>
                    <a:gd name="T32" fmla="*/ 94 w 546"/>
                    <a:gd name="T33" fmla="*/ 95 h 432"/>
                    <a:gd name="T34" fmla="*/ 103 w 546"/>
                    <a:gd name="T35" fmla="*/ 56 h 432"/>
                    <a:gd name="T36" fmla="*/ 120 w 546"/>
                    <a:gd name="T37" fmla="*/ 78 h 432"/>
                    <a:gd name="T38" fmla="*/ 144 w 546"/>
                    <a:gd name="T39" fmla="*/ 47 h 432"/>
                    <a:gd name="T40" fmla="*/ 183 w 546"/>
                    <a:gd name="T41" fmla="*/ 21 h 432"/>
                    <a:gd name="T42" fmla="*/ 253 w 546"/>
                    <a:gd name="T43" fmla="*/ 3 h 432"/>
                    <a:gd name="T44" fmla="*/ 302 w 546"/>
                    <a:gd name="T45" fmla="*/ 0 h 432"/>
                    <a:gd name="T46" fmla="*/ 318 w 546"/>
                    <a:gd name="T47" fmla="*/ 17 h 432"/>
                    <a:gd name="T48" fmla="*/ 343 w 546"/>
                    <a:gd name="T49" fmla="*/ 27 h 432"/>
                    <a:gd name="T50" fmla="*/ 385 w 546"/>
                    <a:gd name="T51" fmla="*/ 21 h 432"/>
                    <a:gd name="T52" fmla="*/ 381 w 546"/>
                    <a:gd name="T53" fmla="*/ 39 h 432"/>
                    <a:gd name="T54" fmla="*/ 419 w 546"/>
                    <a:gd name="T55" fmla="*/ 41 h 432"/>
                    <a:gd name="T56" fmla="*/ 416 w 546"/>
                    <a:gd name="T57" fmla="*/ 56 h 432"/>
                    <a:gd name="T58" fmla="*/ 438 w 546"/>
                    <a:gd name="T59" fmla="*/ 66 h 432"/>
                    <a:gd name="T60" fmla="*/ 476 w 546"/>
                    <a:gd name="T61" fmla="*/ 83 h 432"/>
                    <a:gd name="T62" fmla="*/ 475 w 546"/>
                    <a:gd name="T63" fmla="*/ 102 h 432"/>
                    <a:gd name="T64" fmla="*/ 476 w 546"/>
                    <a:gd name="T65" fmla="*/ 117 h 432"/>
                    <a:gd name="T66" fmla="*/ 512 w 546"/>
                    <a:gd name="T67" fmla="*/ 132 h 432"/>
                    <a:gd name="T68" fmla="*/ 512 w 546"/>
                    <a:gd name="T69" fmla="*/ 161 h 432"/>
                    <a:gd name="T70" fmla="*/ 524 w 546"/>
                    <a:gd name="T71" fmla="*/ 201 h 432"/>
                    <a:gd name="T72" fmla="*/ 519 w 546"/>
                    <a:gd name="T73" fmla="*/ 243 h 432"/>
                    <a:gd name="T74" fmla="*/ 519 w 546"/>
                    <a:gd name="T75" fmla="*/ 291 h 432"/>
                    <a:gd name="T76" fmla="*/ 519 w 546"/>
                    <a:gd name="T77" fmla="*/ 342 h 432"/>
                    <a:gd name="T78" fmla="*/ 494 w 546"/>
                    <a:gd name="T79" fmla="*/ 429 h 432"/>
                    <a:gd name="T80" fmla="*/ 447 w 546"/>
                    <a:gd name="T81" fmla="*/ 212 h 432"/>
                    <a:gd name="T82" fmla="*/ 359 w 546"/>
                    <a:gd name="T83" fmla="*/ 177 h 432"/>
                    <a:gd name="T84" fmla="*/ 251 w 546"/>
                    <a:gd name="T85" fmla="*/ 147 h 432"/>
                    <a:gd name="T86" fmla="*/ 144 w 546"/>
                    <a:gd name="T87" fmla="*/ 150 h 432"/>
                    <a:gd name="T88" fmla="*/ 115 w 546"/>
                    <a:gd name="T89" fmla="*/ 167 h 432"/>
                    <a:gd name="T90" fmla="*/ 87 w 546"/>
                    <a:gd name="T91" fmla="*/ 210 h 432"/>
                    <a:gd name="T92" fmla="*/ 68 w 546"/>
                    <a:gd name="T93" fmla="*/ 276 h 432"/>
                    <a:gd name="T94" fmla="*/ 46 w 546"/>
                    <a:gd name="T95" fmla="*/ 327 h 43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46"/>
                    <a:gd name="T145" fmla="*/ 0 h 432"/>
                    <a:gd name="T146" fmla="*/ 546 w 546"/>
                    <a:gd name="T147" fmla="*/ 432 h 43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46" h="432">
                      <a:moveTo>
                        <a:pt x="32" y="432"/>
                      </a:moveTo>
                      <a:lnTo>
                        <a:pt x="27" y="425"/>
                      </a:lnTo>
                      <a:lnTo>
                        <a:pt x="16" y="411"/>
                      </a:lnTo>
                      <a:lnTo>
                        <a:pt x="27" y="405"/>
                      </a:lnTo>
                      <a:lnTo>
                        <a:pt x="20" y="393"/>
                      </a:lnTo>
                      <a:lnTo>
                        <a:pt x="14" y="380"/>
                      </a:lnTo>
                      <a:lnTo>
                        <a:pt x="9" y="371"/>
                      </a:lnTo>
                      <a:lnTo>
                        <a:pt x="23" y="371"/>
                      </a:lnTo>
                      <a:lnTo>
                        <a:pt x="19" y="357"/>
                      </a:lnTo>
                      <a:lnTo>
                        <a:pt x="11" y="342"/>
                      </a:lnTo>
                      <a:lnTo>
                        <a:pt x="0" y="329"/>
                      </a:lnTo>
                      <a:lnTo>
                        <a:pt x="15" y="327"/>
                      </a:lnTo>
                      <a:lnTo>
                        <a:pt x="11" y="315"/>
                      </a:lnTo>
                      <a:lnTo>
                        <a:pt x="5" y="300"/>
                      </a:lnTo>
                      <a:lnTo>
                        <a:pt x="14" y="303"/>
                      </a:lnTo>
                      <a:lnTo>
                        <a:pt x="22" y="306"/>
                      </a:lnTo>
                      <a:lnTo>
                        <a:pt x="19" y="297"/>
                      </a:lnTo>
                      <a:lnTo>
                        <a:pt x="13" y="287"/>
                      </a:lnTo>
                      <a:lnTo>
                        <a:pt x="20" y="287"/>
                      </a:lnTo>
                      <a:lnTo>
                        <a:pt x="16" y="270"/>
                      </a:lnTo>
                      <a:lnTo>
                        <a:pt x="24" y="272"/>
                      </a:lnTo>
                      <a:lnTo>
                        <a:pt x="24" y="260"/>
                      </a:lnTo>
                      <a:lnTo>
                        <a:pt x="22" y="249"/>
                      </a:lnTo>
                      <a:lnTo>
                        <a:pt x="15" y="231"/>
                      </a:lnTo>
                      <a:lnTo>
                        <a:pt x="24" y="234"/>
                      </a:lnTo>
                      <a:lnTo>
                        <a:pt x="33" y="237"/>
                      </a:lnTo>
                      <a:lnTo>
                        <a:pt x="27" y="225"/>
                      </a:lnTo>
                      <a:lnTo>
                        <a:pt x="40" y="227"/>
                      </a:lnTo>
                      <a:lnTo>
                        <a:pt x="50" y="228"/>
                      </a:lnTo>
                      <a:lnTo>
                        <a:pt x="41" y="213"/>
                      </a:lnTo>
                      <a:lnTo>
                        <a:pt x="36" y="204"/>
                      </a:lnTo>
                      <a:lnTo>
                        <a:pt x="28" y="192"/>
                      </a:lnTo>
                      <a:lnTo>
                        <a:pt x="38" y="191"/>
                      </a:lnTo>
                      <a:lnTo>
                        <a:pt x="49" y="191"/>
                      </a:lnTo>
                      <a:lnTo>
                        <a:pt x="58" y="189"/>
                      </a:lnTo>
                      <a:lnTo>
                        <a:pt x="50" y="180"/>
                      </a:lnTo>
                      <a:lnTo>
                        <a:pt x="41" y="171"/>
                      </a:lnTo>
                      <a:lnTo>
                        <a:pt x="51" y="167"/>
                      </a:lnTo>
                      <a:lnTo>
                        <a:pt x="46" y="152"/>
                      </a:lnTo>
                      <a:lnTo>
                        <a:pt x="41" y="141"/>
                      </a:lnTo>
                      <a:lnTo>
                        <a:pt x="37" y="132"/>
                      </a:lnTo>
                      <a:lnTo>
                        <a:pt x="49" y="134"/>
                      </a:lnTo>
                      <a:lnTo>
                        <a:pt x="59" y="137"/>
                      </a:lnTo>
                      <a:lnTo>
                        <a:pt x="62" y="122"/>
                      </a:lnTo>
                      <a:lnTo>
                        <a:pt x="61" y="105"/>
                      </a:lnTo>
                      <a:lnTo>
                        <a:pt x="58" y="90"/>
                      </a:lnTo>
                      <a:lnTo>
                        <a:pt x="49" y="72"/>
                      </a:lnTo>
                      <a:lnTo>
                        <a:pt x="67" y="83"/>
                      </a:lnTo>
                      <a:lnTo>
                        <a:pt x="75" y="87"/>
                      </a:lnTo>
                      <a:lnTo>
                        <a:pt x="84" y="95"/>
                      </a:lnTo>
                      <a:lnTo>
                        <a:pt x="94" y="95"/>
                      </a:lnTo>
                      <a:lnTo>
                        <a:pt x="94" y="83"/>
                      </a:lnTo>
                      <a:lnTo>
                        <a:pt x="97" y="71"/>
                      </a:lnTo>
                      <a:lnTo>
                        <a:pt x="103" y="56"/>
                      </a:lnTo>
                      <a:lnTo>
                        <a:pt x="109" y="66"/>
                      </a:lnTo>
                      <a:lnTo>
                        <a:pt x="112" y="72"/>
                      </a:lnTo>
                      <a:lnTo>
                        <a:pt x="120" y="78"/>
                      </a:lnTo>
                      <a:lnTo>
                        <a:pt x="125" y="68"/>
                      </a:lnTo>
                      <a:lnTo>
                        <a:pt x="132" y="57"/>
                      </a:lnTo>
                      <a:lnTo>
                        <a:pt x="144" y="47"/>
                      </a:lnTo>
                      <a:lnTo>
                        <a:pt x="154" y="35"/>
                      </a:lnTo>
                      <a:lnTo>
                        <a:pt x="167" y="26"/>
                      </a:lnTo>
                      <a:lnTo>
                        <a:pt x="183" y="21"/>
                      </a:lnTo>
                      <a:lnTo>
                        <a:pt x="203" y="17"/>
                      </a:lnTo>
                      <a:lnTo>
                        <a:pt x="233" y="8"/>
                      </a:lnTo>
                      <a:lnTo>
                        <a:pt x="253" y="3"/>
                      </a:lnTo>
                      <a:lnTo>
                        <a:pt x="270" y="2"/>
                      </a:lnTo>
                      <a:lnTo>
                        <a:pt x="282" y="0"/>
                      </a:lnTo>
                      <a:lnTo>
                        <a:pt x="302" y="0"/>
                      </a:lnTo>
                      <a:lnTo>
                        <a:pt x="338" y="2"/>
                      </a:lnTo>
                      <a:lnTo>
                        <a:pt x="325" y="8"/>
                      </a:lnTo>
                      <a:lnTo>
                        <a:pt x="318" y="17"/>
                      </a:lnTo>
                      <a:lnTo>
                        <a:pt x="315" y="21"/>
                      </a:lnTo>
                      <a:lnTo>
                        <a:pt x="328" y="26"/>
                      </a:lnTo>
                      <a:lnTo>
                        <a:pt x="343" y="27"/>
                      </a:lnTo>
                      <a:lnTo>
                        <a:pt x="359" y="26"/>
                      </a:lnTo>
                      <a:lnTo>
                        <a:pt x="373" y="24"/>
                      </a:lnTo>
                      <a:lnTo>
                        <a:pt x="385" y="21"/>
                      </a:lnTo>
                      <a:lnTo>
                        <a:pt x="407" y="23"/>
                      </a:lnTo>
                      <a:lnTo>
                        <a:pt x="393" y="29"/>
                      </a:lnTo>
                      <a:lnTo>
                        <a:pt x="381" y="39"/>
                      </a:lnTo>
                      <a:lnTo>
                        <a:pt x="393" y="41"/>
                      </a:lnTo>
                      <a:lnTo>
                        <a:pt x="403" y="39"/>
                      </a:lnTo>
                      <a:lnTo>
                        <a:pt x="419" y="41"/>
                      </a:lnTo>
                      <a:lnTo>
                        <a:pt x="443" y="50"/>
                      </a:lnTo>
                      <a:lnTo>
                        <a:pt x="429" y="53"/>
                      </a:lnTo>
                      <a:lnTo>
                        <a:pt x="416" y="56"/>
                      </a:lnTo>
                      <a:lnTo>
                        <a:pt x="408" y="60"/>
                      </a:lnTo>
                      <a:lnTo>
                        <a:pt x="425" y="63"/>
                      </a:lnTo>
                      <a:lnTo>
                        <a:pt x="438" y="66"/>
                      </a:lnTo>
                      <a:lnTo>
                        <a:pt x="447" y="68"/>
                      </a:lnTo>
                      <a:lnTo>
                        <a:pt x="460" y="74"/>
                      </a:lnTo>
                      <a:lnTo>
                        <a:pt x="476" y="83"/>
                      </a:lnTo>
                      <a:lnTo>
                        <a:pt x="499" y="92"/>
                      </a:lnTo>
                      <a:lnTo>
                        <a:pt x="485" y="96"/>
                      </a:lnTo>
                      <a:lnTo>
                        <a:pt x="475" y="102"/>
                      </a:lnTo>
                      <a:lnTo>
                        <a:pt x="467" y="108"/>
                      </a:lnTo>
                      <a:lnTo>
                        <a:pt x="465" y="116"/>
                      </a:lnTo>
                      <a:lnTo>
                        <a:pt x="476" y="117"/>
                      </a:lnTo>
                      <a:lnTo>
                        <a:pt x="486" y="122"/>
                      </a:lnTo>
                      <a:lnTo>
                        <a:pt x="497" y="128"/>
                      </a:lnTo>
                      <a:lnTo>
                        <a:pt x="512" y="132"/>
                      </a:lnTo>
                      <a:lnTo>
                        <a:pt x="524" y="131"/>
                      </a:lnTo>
                      <a:lnTo>
                        <a:pt x="515" y="143"/>
                      </a:lnTo>
                      <a:lnTo>
                        <a:pt x="512" y="161"/>
                      </a:lnTo>
                      <a:lnTo>
                        <a:pt x="517" y="176"/>
                      </a:lnTo>
                      <a:lnTo>
                        <a:pt x="521" y="189"/>
                      </a:lnTo>
                      <a:lnTo>
                        <a:pt x="524" y="201"/>
                      </a:lnTo>
                      <a:lnTo>
                        <a:pt x="515" y="224"/>
                      </a:lnTo>
                      <a:lnTo>
                        <a:pt x="546" y="222"/>
                      </a:lnTo>
                      <a:lnTo>
                        <a:pt x="519" y="243"/>
                      </a:lnTo>
                      <a:lnTo>
                        <a:pt x="510" y="257"/>
                      </a:lnTo>
                      <a:lnTo>
                        <a:pt x="506" y="281"/>
                      </a:lnTo>
                      <a:lnTo>
                        <a:pt x="519" y="291"/>
                      </a:lnTo>
                      <a:lnTo>
                        <a:pt x="514" y="306"/>
                      </a:lnTo>
                      <a:lnTo>
                        <a:pt x="510" y="326"/>
                      </a:lnTo>
                      <a:lnTo>
                        <a:pt x="519" y="342"/>
                      </a:lnTo>
                      <a:lnTo>
                        <a:pt x="506" y="366"/>
                      </a:lnTo>
                      <a:lnTo>
                        <a:pt x="501" y="381"/>
                      </a:lnTo>
                      <a:lnTo>
                        <a:pt x="494" y="429"/>
                      </a:lnTo>
                      <a:lnTo>
                        <a:pt x="484" y="317"/>
                      </a:lnTo>
                      <a:lnTo>
                        <a:pt x="472" y="275"/>
                      </a:lnTo>
                      <a:lnTo>
                        <a:pt x="447" y="212"/>
                      </a:lnTo>
                      <a:lnTo>
                        <a:pt x="427" y="191"/>
                      </a:lnTo>
                      <a:lnTo>
                        <a:pt x="394" y="180"/>
                      </a:lnTo>
                      <a:lnTo>
                        <a:pt x="359" y="177"/>
                      </a:lnTo>
                      <a:lnTo>
                        <a:pt x="321" y="167"/>
                      </a:lnTo>
                      <a:lnTo>
                        <a:pt x="289" y="158"/>
                      </a:lnTo>
                      <a:lnTo>
                        <a:pt x="251" y="147"/>
                      </a:lnTo>
                      <a:lnTo>
                        <a:pt x="216" y="144"/>
                      </a:lnTo>
                      <a:lnTo>
                        <a:pt x="151" y="141"/>
                      </a:lnTo>
                      <a:lnTo>
                        <a:pt x="144" y="150"/>
                      </a:lnTo>
                      <a:lnTo>
                        <a:pt x="133" y="159"/>
                      </a:lnTo>
                      <a:lnTo>
                        <a:pt x="123" y="167"/>
                      </a:lnTo>
                      <a:lnTo>
                        <a:pt x="115" y="167"/>
                      </a:lnTo>
                      <a:lnTo>
                        <a:pt x="106" y="171"/>
                      </a:lnTo>
                      <a:lnTo>
                        <a:pt x="97" y="191"/>
                      </a:lnTo>
                      <a:lnTo>
                        <a:pt x="87" y="210"/>
                      </a:lnTo>
                      <a:lnTo>
                        <a:pt x="84" y="237"/>
                      </a:lnTo>
                      <a:lnTo>
                        <a:pt x="76" y="255"/>
                      </a:lnTo>
                      <a:lnTo>
                        <a:pt x="68" y="276"/>
                      </a:lnTo>
                      <a:lnTo>
                        <a:pt x="59" y="291"/>
                      </a:lnTo>
                      <a:lnTo>
                        <a:pt x="51" y="308"/>
                      </a:lnTo>
                      <a:lnTo>
                        <a:pt x="46" y="327"/>
                      </a:lnTo>
                      <a:lnTo>
                        <a:pt x="42" y="350"/>
                      </a:lnTo>
                      <a:lnTo>
                        <a:pt x="32" y="432"/>
                      </a:lnTo>
                      <a:close/>
                    </a:path>
                  </a:pathLst>
                </a:custGeom>
                <a:solidFill>
                  <a:srgbClr val="201000"/>
                </a:solidFill>
                <a:ln w="7938">
                  <a:solidFill>
                    <a:schemeClr val="tx1"/>
                  </a:solidFill>
                  <a:round/>
                  <a:headEnd/>
                  <a:tailEnd/>
                </a:ln>
              </p:spPr>
              <p:txBody>
                <a:bodyPr/>
                <a:lstStyle/>
                <a:p>
                  <a:endParaRPr lang="es-ES"/>
                </a:p>
              </p:txBody>
            </p:sp>
            <p:grpSp>
              <p:nvGrpSpPr>
                <p:cNvPr id="5197" name="Group 15"/>
                <p:cNvGrpSpPr>
                  <a:grpSpLocks/>
                </p:cNvGrpSpPr>
                <p:nvPr/>
              </p:nvGrpSpPr>
              <p:grpSpPr bwMode="auto">
                <a:xfrm>
                  <a:off x="4272" y="1681"/>
                  <a:ext cx="116" cy="24"/>
                  <a:chOff x="4272" y="1681"/>
                  <a:chExt cx="116" cy="24"/>
                </a:xfrm>
              </p:grpSpPr>
              <p:grpSp>
                <p:nvGrpSpPr>
                  <p:cNvPr id="5210" name="Group 16"/>
                  <p:cNvGrpSpPr>
                    <a:grpSpLocks/>
                  </p:cNvGrpSpPr>
                  <p:nvPr/>
                </p:nvGrpSpPr>
                <p:grpSpPr bwMode="auto">
                  <a:xfrm>
                    <a:off x="4272" y="1681"/>
                    <a:ext cx="20" cy="24"/>
                    <a:chOff x="4272" y="1681"/>
                    <a:chExt cx="20" cy="24"/>
                  </a:xfrm>
                </p:grpSpPr>
                <p:sp>
                  <p:nvSpPr>
                    <p:cNvPr id="5214" name="Oval 17"/>
                    <p:cNvSpPr>
                      <a:spLocks noChangeArrowheads="1"/>
                    </p:cNvSpPr>
                    <p:nvPr/>
                  </p:nvSpPr>
                  <p:spPr bwMode="auto">
                    <a:xfrm>
                      <a:off x="4272" y="1681"/>
                      <a:ext cx="20" cy="24"/>
                    </a:xfrm>
                    <a:prstGeom prst="ellipse">
                      <a:avLst/>
                    </a:prstGeom>
                    <a:solidFill>
                      <a:srgbClr val="4040FF"/>
                    </a:solidFill>
                    <a:ln w="7938">
                      <a:solidFill>
                        <a:schemeClr val="tx1"/>
                      </a:solidFill>
                      <a:round/>
                      <a:headEnd/>
                      <a:tailEnd/>
                    </a:ln>
                  </p:spPr>
                  <p:txBody>
                    <a:bodyPr/>
                    <a:lstStyle/>
                    <a:p>
                      <a:endParaRPr lang="es-ES"/>
                    </a:p>
                  </p:txBody>
                </p:sp>
                <p:sp>
                  <p:nvSpPr>
                    <p:cNvPr id="5215" name="Oval 18"/>
                    <p:cNvSpPr>
                      <a:spLocks noChangeArrowheads="1"/>
                    </p:cNvSpPr>
                    <p:nvPr/>
                  </p:nvSpPr>
                  <p:spPr bwMode="auto">
                    <a:xfrm>
                      <a:off x="4278" y="1685"/>
                      <a:ext cx="8" cy="11"/>
                    </a:xfrm>
                    <a:prstGeom prst="ellipse">
                      <a:avLst/>
                    </a:prstGeom>
                    <a:solidFill>
                      <a:srgbClr val="FFFFFF"/>
                    </a:solidFill>
                    <a:ln w="9525">
                      <a:solidFill>
                        <a:schemeClr val="tx1"/>
                      </a:solidFill>
                      <a:round/>
                      <a:headEnd/>
                      <a:tailEnd/>
                    </a:ln>
                  </p:spPr>
                  <p:txBody>
                    <a:bodyPr/>
                    <a:lstStyle/>
                    <a:p>
                      <a:endParaRPr lang="es-ES"/>
                    </a:p>
                  </p:txBody>
                </p:sp>
              </p:grpSp>
              <p:grpSp>
                <p:nvGrpSpPr>
                  <p:cNvPr id="5211" name="Group 19"/>
                  <p:cNvGrpSpPr>
                    <a:grpSpLocks/>
                  </p:cNvGrpSpPr>
                  <p:nvPr/>
                </p:nvGrpSpPr>
                <p:grpSpPr bwMode="auto">
                  <a:xfrm>
                    <a:off x="4368" y="1681"/>
                    <a:ext cx="20" cy="24"/>
                    <a:chOff x="4368" y="1681"/>
                    <a:chExt cx="20" cy="24"/>
                  </a:xfrm>
                </p:grpSpPr>
                <p:sp>
                  <p:nvSpPr>
                    <p:cNvPr id="5212" name="Oval 20"/>
                    <p:cNvSpPr>
                      <a:spLocks noChangeArrowheads="1"/>
                    </p:cNvSpPr>
                    <p:nvPr/>
                  </p:nvSpPr>
                  <p:spPr bwMode="auto">
                    <a:xfrm>
                      <a:off x="4368" y="1681"/>
                      <a:ext cx="20" cy="24"/>
                    </a:xfrm>
                    <a:prstGeom prst="ellipse">
                      <a:avLst/>
                    </a:prstGeom>
                    <a:solidFill>
                      <a:srgbClr val="4040FF"/>
                    </a:solidFill>
                    <a:ln w="7938">
                      <a:solidFill>
                        <a:schemeClr val="tx1"/>
                      </a:solidFill>
                      <a:round/>
                      <a:headEnd/>
                      <a:tailEnd/>
                    </a:ln>
                  </p:spPr>
                  <p:txBody>
                    <a:bodyPr/>
                    <a:lstStyle/>
                    <a:p>
                      <a:endParaRPr lang="es-ES"/>
                    </a:p>
                  </p:txBody>
                </p:sp>
                <p:sp>
                  <p:nvSpPr>
                    <p:cNvPr id="5213" name="Oval 21"/>
                    <p:cNvSpPr>
                      <a:spLocks noChangeArrowheads="1"/>
                    </p:cNvSpPr>
                    <p:nvPr/>
                  </p:nvSpPr>
                  <p:spPr bwMode="auto">
                    <a:xfrm>
                      <a:off x="4373" y="1685"/>
                      <a:ext cx="8" cy="13"/>
                    </a:xfrm>
                    <a:prstGeom prst="ellipse">
                      <a:avLst/>
                    </a:prstGeom>
                    <a:solidFill>
                      <a:srgbClr val="FFFFFF"/>
                    </a:solidFill>
                    <a:ln w="9525">
                      <a:solidFill>
                        <a:schemeClr val="tx1"/>
                      </a:solidFill>
                      <a:round/>
                      <a:headEnd/>
                      <a:tailEnd/>
                    </a:ln>
                  </p:spPr>
                  <p:txBody>
                    <a:bodyPr/>
                    <a:lstStyle/>
                    <a:p>
                      <a:endParaRPr lang="es-ES"/>
                    </a:p>
                  </p:txBody>
                </p:sp>
              </p:grpSp>
            </p:grpSp>
            <p:sp>
              <p:nvSpPr>
                <p:cNvPr id="5198" name="Arc 22"/>
                <p:cNvSpPr>
                  <a:spLocks/>
                </p:cNvSpPr>
                <p:nvPr/>
              </p:nvSpPr>
              <p:spPr bwMode="auto">
                <a:xfrm>
                  <a:off x="4305" y="1755"/>
                  <a:ext cx="54" cy="32"/>
                </a:xfrm>
                <a:custGeom>
                  <a:avLst/>
                  <a:gdLst>
                    <a:gd name="T0" fmla="*/ 54 w 43200"/>
                    <a:gd name="T1" fmla="*/ 0 h 21600"/>
                    <a:gd name="T2" fmla="*/ 0 w 43200"/>
                    <a:gd name="T3" fmla="*/ 0 h 21600"/>
                    <a:gd name="T4" fmla="*/ 27 w 43200"/>
                    <a:gd name="T5" fmla="*/ 0 h 21600"/>
                    <a:gd name="T6" fmla="*/ 0 60000 65536"/>
                    <a:gd name="T7" fmla="*/ 0 60000 65536"/>
                    <a:gd name="T8" fmla="*/ 0 60000 65536"/>
                    <a:gd name="T9" fmla="*/ 0 w 43200"/>
                    <a:gd name="T10" fmla="*/ 0 h 21600"/>
                    <a:gd name="T11" fmla="*/ 43200 w 43200"/>
                    <a:gd name="T12" fmla="*/ 21600 h 21600"/>
                  </a:gdLst>
                  <a:ahLst/>
                  <a:cxnLst>
                    <a:cxn ang="T6">
                      <a:pos x="T0" y="T1"/>
                    </a:cxn>
                    <a:cxn ang="T7">
                      <a:pos x="T2" y="T3"/>
                    </a:cxn>
                    <a:cxn ang="T8">
                      <a:pos x="T4" y="T5"/>
                    </a:cxn>
                  </a:cxnLst>
                  <a:rect l="T9" t="T10" r="T11" b="T12"/>
                  <a:pathLst>
                    <a:path w="43200" h="21600" fill="none" extrusionOk="0">
                      <a:moveTo>
                        <a:pt x="43200" y="0"/>
                      </a:moveTo>
                      <a:cubicBezTo>
                        <a:pt x="43200" y="11929"/>
                        <a:pt x="33529" y="21600"/>
                        <a:pt x="21600" y="21600"/>
                      </a:cubicBezTo>
                      <a:cubicBezTo>
                        <a:pt x="9670" y="21600"/>
                        <a:pt x="0" y="11929"/>
                        <a:pt x="0" y="0"/>
                      </a:cubicBezTo>
                    </a:path>
                    <a:path w="43200" h="21600" stroke="0" extrusionOk="0">
                      <a:moveTo>
                        <a:pt x="43200" y="0"/>
                      </a:moveTo>
                      <a:cubicBezTo>
                        <a:pt x="43200" y="11929"/>
                        <a:pt x="33529" y="21600"/>
                        <a:pt x="21600" y="21600"/>
                      </a:cubicBezTo>
                      <a:cubicBezTo>
                        <a:pt x="9670" y="21600"/>
                        <a:pt x="0" y="11929"/>
                        <a:pt x="0" y="0"/>
                      </a:cubicBezTo>
                      <a:lnTo>
                        <a:pt x="21600" y="0"/>
                      </a:lnTo>
                      <a:close/>
                    </a:path>
                  </a:pathLst>
                </a:custGeom>
                <a:noFill/>
                <a:ln w="7938">
                  <a:solidFill>
                    <a:schemeClr val="tx1"/>
                  </a:solidFill>
                  <a:round/>
                  <a:headEnd/>
                  <a:tailEnd/>
                </a:ln>
              </p:spPr>
              <p:txBody>
                <a:bodyPr/>
                <a:lstStyle/>
                <a:p>
                  <a:endParaRPr lang="es-ES"/>
                </a:p>
              </p:txBody>
            </p:sp>
            <p:grpSp>
              <p:nvGrpSpPr>
                <p:cNvPr id="5199" name="Group 23"/>
                <p:cNvGrpSpPr>
                  <a:grpSpLocks/>
                </p:cNvGrpSpPr>
                <p:nvPr/>
              </p:nvGrpSpPr>
              <p:grpSpPr bwMode="auto">
                <a:xfrm>
                  <a:off x="4252" y="1610"/>
                  <a:ext cx="165" cy="53"/>
                  <a:chOff x="4252" y="1610"/>
                  <a:chExt cx="165" cy="53"/>
                </a:xfrm>
              </p:grpSpPr>
              <p:sp>
                <p:nvSpPr>
                  <p:cNvPr id="5208" name="Freeform 24"/>
                  <p:cNvSpPr>
                    <a:spLocks/>
                  </p:cNvSpPr>
                  <p:nvPr/>
                </p:nvSpPr>
                <p:spPr bwMode="auto">
                  <a:xfrm>
                    <a:off x="4252" y="1610"/>
                    <a:ext cx="50" cy="50"/>
                  </a:xfrm>
                  <a:custGeom>
                    <a:avLst/>
                    <a:gdLst>
                      <a:gd name="T0" fmla="*/ 87 w 101"/>
                      <a:gd name="T1" fmla="*/ 8 h 99"/>
                      <a:gd name="T2" fmla="*/ 77 w 101"/>
                      <a:gd name="T3" fmla="*/ 12 h 99"/>
                      <a:gd name="T4" fmla="*/ 66 w 101"/>
                      <a:gd name="T5" fmla="*/ 18 h 99"/>
                      <a:gd name="T6" fmla="*/ 58 w 101"/>
                      <a:gd name="T7" fmla="*/ 24 h 99"/>
                      <a:gd name="T8" fmla="*/ 52 w 101"/>
                      <a:gd name="T9" fmla="*/ 30 h 99"/>
                      <a:gd name="T10" fmla="*/ 46 w 101"/>
                      <a:gd name="T11" fmla="*/ 42 h 99"/>
                      <a:gd name="T12" fmla="*/ 39 w 101"/>
                      <a:gd name="T13" fmla="*/ 56 h 99"/>
                      <a:gd name="T14" fmla="*/ 34 w 101"/>
                      <a:gd name="T15" fmla="*/ 66 h 99"/>
                      <a:gd name="T16" fmla="*/ 29 w 101"/>
                      <a:gd name="T17" fmla="*/ 74 h 99"/>
                      <a:gd name="T18" fmla="*/ 22 w 101"/>
                      <a:gd name="T19" fmla="*/ 83 h 99"/>
                      <a:gd name="T20" fmla="*/ 0 w 101"/>
                      <a:gd name="T21" fmla="*/ 99 h 99"/>
                      <a:gd name="T22" fmla="*/ 14 w 101"/>
                      <a:gd name="T23" fmla="*/ 95 h 99"/>
                      <a:gd name="T24" fmla="*/ 23 w 101"/>
                      <a:gd name="T25" fmla="*/ 92 h 99"/>
                      <a:gd name="T26" fmla="*/ 33 w 101"/>
                      <a:gd name="T27" fmla="*/ 86 h 99"/>
                      <a:gd name="T28" fmla="*/ 43 w 101"/>
                      <a:gd name="T29" fmla="*/ 75 h 99"/>
                      <a:gd name="T30" fmla="*/ 48 w 101"/>
                      <a:gd name="T31" fmla="*/ 68 h 99"/>
                      <a:gd name="T32" fmla="*/ 56 w 101"/>
                      <a:gd name="T33" fmla="*/ 56 h 99"/>
                      <a:gd name="T34" fmla="*/ 60 w 101"/>
                      <a:gd name="T35" fmla="*/ 45 h 99"/>
                      <a:gd name="T36" fmla="*/ 65 w 101"/>
                      <a:gd name="T37" fmla="*/ 36 h 99"/>
                      <a:gd name="T38" fmla="*/ 71 w 101"/>
                      <a:gd name="T39" fmla="*/ 26 h 99"/>
                      <a:gd name="T40" fmla="*/ 78 w 101"/>
                      <a:gd name="T41" fmla="*/ 21 h 99"/>
                      <a:gd name="T42" fmla="*/ 88 w 101"/>
                      <a:gd name="T43" fmla="*/ 15 h 99"/>
                      <a:gd name="T44" fmla="*/ 96 w 101"/>
                      <a:gd name="T45" fmla="*/ 11 h 99"/>
                      <a:gd name="T46" fmla="*/ 101 w 101"/>
                      <a:gd name="T47" fmla="*/ 0 h 99"/>
                      <a:gd name="T48" fmla="*/ 87 w 101"/>
                      <a:gd name="T49" fmla="*/ 8 h 9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1"/>
                      <a:gd name="T76" fmla="*/ 0 h 99"/>
                      <a:gd name="T77" fmla="*/ 101 w 101"/>
                      <a:gd name="T78" fmla="*/ 99 h 9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1" h="99">
                        <a:moveTo>
                          <a:pt x="87" y="8"/>
                        </a:moveTo>
                        <a:lnTo>
                          <a:pt x="77" y="12"/>
                        </a:lnTo>
                        <a:lnTo>
                          <a:pt x="66" y="18"/>
                        </a:lnTo>
                        <a:lnTo>
                          <a:pt x="58" y="24"/>
                        </a:lnTo>
                        <a:lnTo>
                          <a:pt x="52" y="30"/>
                        </a:lnTo>
                        <a:lnTo>
                          <a:pt x="46" y="42"/>
                        </a:lnTo>
                        <a:lnTo>
                          <a:pt x="39" y="56"/>
                        </a:lnTo>
                        <a:lnTo>
                          <a:pt x="34" y="66"/>
                        </a:lnTo>
                        <a:lnTo>
                          <a:pt x="29" y="74"/>
                        </a:lnTo>
                        <a:lnTo>
                          <a:pt x="22" y="83"/>
                        </a:lnTo>
                        <a:lnTo>
                          <a:pt x="0" y="99"/>
                        </a:lnTo>
                        <a:lnTo>
                          <a:pt x="14" y="95"/>
                        </a:lnTo>
                        <a:lnTo>
                          <a:pt x="23" y="92"/>
                        </a:lnTo>
                        <a:lnTo>
                          <a:pt x="33" y="86"/>
                        </a:lnTo>
                        <a:lnTo>
                          <a:pt x="43" y="75"/>
                        </a:lnTo>
                        <a:lnTo>
                          <a:pt x="48" y="68"/>
                        </a:lnTo>
                        <a:lnTo>
                          <a:pt x="56" y="56"/>
                        </a:lnTo>
                        <a:lnTo>
                          <a:pt x="60" y="45"/>
                        </a:lnTo>
                        <a:lnTo>
                          <a:pt x="65" y="36"/>
                        </a:lnTo>
                        <a:lnTo>
                          <a:pt x="71" y="26"/>
                        </a:lnTo>
                        <a:lnTo>
                          <a:pt x="78" y="21"/>
                        </a:lnTo>
                        <a:lnTo>
                          <a:pt x="88" y="15"/>
                        </a:lnTo>
                        <a:lnTo>
                          <a:pt x="96" y="11"/>
                        </a:lnTo>
                        <a:lnTo>
                          <a:pt x="101" y="0"/>
                        </a:lnTo>
                        <a:lnTo>
                          <a:pt x="87" y="8"/>
                        </a:lnTo>
                        <a:close/>
                      </a:path>
                    </a:pathLst>
                  </a:custGeom>
                  <a:solidFill>
                    <a:srgbClr val="201000"/>
                  </a:solidFill>
                  <a:ln w="9525">
                    <a:solidFill>
                      <a:schemeClr val="tx1"/>
                    </a:solidFill>
                    <a:round/>
                    <a:headEnd/>
                    <a:tailEnd/>
                  </a:ln>
                </p:spPr>
                <p:txBody>
                  <a:bodyPr/>
                  <a:lstStyle/>
                  <a:p>
                    <a:endParaRPr lang="es-ES"/>
                  </a:p>
                </p:txBody>
              </p:sp>
              <p:sp>
                <p:nvSpPr>
                  <p:cNvPr id="5209" name="Freeform 25"/>
                  <p:cNvSpPr>
                    <a:spLocks/>
                  </p:cNvSpPr>
                  <p:nvPr/>
                </p:nvSpPr>
                <p:spPr bwMode="auto">
                  <a:xfrm>
                    <a:off x="4366" y="1614"/>
                    <a:ext cx="51" cy="49"/>
                  </a:xfrm>
                  <a:custGeom>
                    <a:avLst/>
                    <a:gdLst>
                      <a:gd name="T0" fmla="*/ 14 w 101"/>
                      <a:gd name="T1" fmla="*/ 7 h 99"/>
                      <a:gd name="T2" fmla="*/ 26 w 101"/>
                      <a:gd name="T3" fmla="*/ 12 h 99"/>
                      <a:gd name="T4" fmla="*/ 35 w 101"/>
                      <a:gd name="T5" fmla="*/ 16 h 99"/>
                      <a:gd name="T6" fmla="*/ 43 w 101"/>
                      <a:gd name="T7" fmla="*/ 22 h 99"/>
                      <a:gd name="T8" fmla="*/ 49 w 101"/>
                      <a:gd name="T9" fmla="*/ 30 h 99"/>
                      <a:gd name="T10" fmla="*/ 56 w 101"/>
                      <a:gd name="T11" fmla="*/ 42 h 99"/>
                      <a:gd name="T12" fmla="*/ 62 w 101"/>
                      <a:gd name="T13" fmla="*/ 55 h 99"/>
                      <a:gd name="T14" fmla="*/ 67 w 101"/>
                      <a:gd name="T15" fmla="*/ 66 h 99"/>
                      <a:gd name="T16" fmla="*/ 72 w 101"/>
                      <a:gd name="T17" fmla="*/ 73 h 99"/>
                      <a:gd name="T18" fmla="*/ 79 w 101"/>
                      <a:gd name="T19" fmla="*/ 82 h 99"/>
                      <a:gd name="T20" fmla="*/ 101 w 101"/>
                      <a:gd name="T21" fmla="*/ 99 h 99"/>
                      <a:gd name="T22" fmla="*/ 87 w 101"/>
                      <a:gd name="T23" fmla="*/ 94 h 99"/>
                      <a:gd name="T24" fmla="*/ 78 w 101"/>
                      <a:gd name="T25" fmla="*/ 90 h 99"/>
                      <a:gd name="T26" fmla="*/ 69 w 101"/>
                      <a:gd name="T27" fmla="*/ 84 h 99"/>
                      <a:gd name="T28" fmla="*/ 58 w 101"/>
                      <a:gd name="T29" fmla="*/ 75 h 99"/>
                      <a:gd name="T30" fmla="*/ 53 w 101"/>
                      <a:gd name="T31" fmla="*/ 67 h 99"/>
                      <a:gd name="T32" fmla="*/ 45 w 101"/>
                      <a:gd name="T33" fmla="*/ 54 h 99"/>
                      <a:gd name="T34" fmla="*/ 41 w 101"/>
                      <a:gd name="T35" fmla="*/ 45 h 99"/>
                      <a:gd name="T36" fmla="*/ 36 w 101"/>
                      <a:gd name="T37" fmla="*/ 36 h 99"/>
                      <a:gd name="T38" fmla="*/ 30 w 101"/>
                      <a:gd name="T39" fmla="*/ 25 h 99"/>
                      <a:gd name="T40" fmla="*/ 23 w 101"/>
                      <a:gd name="T41" fmla="*/ 21 h 99"/>
                      <a:gd name="T42" fmla="*/ 13 w 101"/>
                      <a:gd name="T43" fmla="*/ 15 h 99"/>
                      <a:gd name="T44" fmla="*/ 5 w 101"/>
                      <a:gd name="T45" fmla="*/ 10 h 99"/>
                      <a:gd name="T46" fmla="*/ 0 w 101"/>
                      <a:gd name="T47" fmla="*/ 0 h 99"/>
                      <a:gd name="T48" fmla="*/ 14 w 101"/>
                      <a:gd name="T49" fmla="*/ 7 h 9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1"/>
                      <a:gd name="T76" fmla="*/ 0 h 99"/>
                      <a:gd name="T77" fmla="*/ 101 w 101"/>
                      <a:gd name="T78" fmla="*/ 99 h 9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1" h="99">
                        <a:moveTo>
                          <a:pt x="14" y="7"/>
                        </a:moveTo>
                        <a:lnTo>
                          <a:pt x="26" y="12"/>
                        </a:lnTo>
                        <a:lnTo>
                          <a:pt x="35" y="16"/>
                        </a:lnTo>
                        <a:lnTo>
                          <a:pt x="43" y="22"/>
                        </a:lnTo>
                        <a:lnTo>
                          <a:pt x="49" y="30"/>
                        </a:lnTo>
                        <a:lnTo>
                          <a:pt x="56" y="42"/>
                        </a:lnTo>
                        <a:lnTo>
                          <a:pt x="62" y="55"/>
                        </a:lnTo>
                        <a:lnTo>
                          <a:pt x="67" y="66"/>
                        </a:lnTo>
                        <a:lnTo>
                          <a:pt x="72" y="73"/>
                        </a:lnTo>
                        <a:lnTo>
                          <a:pt x="79" y="82"/>
                        </a:lnTo>
                        <a:lnTo>
                          <a:pt x="101" y="99"/>
                        </a:lnTo>
                        <a:lnTo>
                          <a:pt x="87" y="94"/>
                        </a:lnTo>
                        <a:lnTo>
                          <a:pt x="78" y="90"/>
                        </a:lnTo>
                        <a:lnTo>
                          <a:pt x="69" y="84"/>
                        </a:lnTo>
                        <a:lnTo>
                          <a:pt x="58" y="75"/>
                        </a:lnTo>
                        <a:lnTo>
                          <a:pt x="53" y="67"/>
                        </a:lnTo>
                        <a:lnTo>
                          <a:pt x="45" y="54"/>
                        </a:lnTo>
                        <a:lnTo>
                          <a:pt x="41" y="45"/>
                        </a:lnTo>
                        <a:lnTo>
                          <a:pt x="36" y="36"/>
                        </a:lnTo>
                        <a:lnTo>
                          <a:pt x="30" y="25"/>
                        </a:lnTo>
                        <a:lnTo>
                          <a:pt x="23" y="21"/>
                        </a:lnTo>
                        <a:lnTo>
                          <a:pt x="13" y="15"/>
                        </a:lnTo>
                        <a:lnTo>
                          <a:pt x="5" y="10"/>
                        </a:lnTo>
                        <a:lnTo>
                          <a:pt x="0" y="0"/>
                        </a:lnTo>
                        <a:lnTo>
                          <a:pt x="14" y="7"/>
                        </a:lnTo>
                        <a:close/>
                      </a:path>
                    </a:pathLst>
                  </a:custGeom>
                  <a:solidFill>
                    <a:srgbClr val="201000"/>
                  </a:solidFill>
                  <a:ln w="9525">
                    <a:solidFill>
                      <a:schemeClr val="tx1"/>
                    </a:solidFill>
                    <a:round/>
                    <a:headEnd/>
                    <a:tailEnd/>
                  </a:ln>
                </p:spPr>
                <p:txBody>
                  <a:bodyPr/>
                  <a:lstStyle/>
                  <a:p>
                    <a:endParaRPr lang="es-ES"/>
                  </a:p>
                </p:txBody>
              </p:sp>
            </p:grpSp>
            <p:grpSp>
              <p:nvGrpSpPr>
                <p:cNvPr id="5200" name="Group 26"/>
                <p:cNvGrpSpPr>
                  <a:grpSpLocks/>
                </p:cNvGrpSpPr>
                <p:nvPr/>
              </p:nvGrpSpPr>
              <p:grpSpPr bwMode="auto">
                <a:xfrm>
                  <a:off x="4216" y="1654"/>
                  <a:ext cx="241" cy="80"/>
                  <a:chOff x="4216" y="1654"/>
                  <a:chExt cx="241" cy="80"/>
                </a:xfrm>
              </p:grpSpPr>
              <p:grpSp>
                <p:nvGrpSpPr>
                  <p:cNvPr id="5202" name="Group 27"/>
                  <p:cNvGrpSpPr>
                    <a:grpSpLocks/>
                  </p:cNvGrpSpPr>
                  <p:nvPr/>
                </p:nvGrpSpPr>
                <p:grpSpPr bwMode="auto">
                  <a:xfrm>
                    <a:off x="4248" y="1654"/>
                    <a:ext cx="168" cy="80"/>
                    <a:chOff x="4248" y="1654"/>
                    <a:chExt cx="168" cy="80"/>
                  </a:xfrm>
                </p:grpSpPr>
                <p:sp>
                  <p:nvSpPr>
                    <p:cNvPr id="5206" name="Oval 28"/>
                    <p:cNvSpPr>
                      <a:spLocks noChangeArrowheads="1"/>
                    </p:cNvSpPr>
                    <p:nvPr/>
                  </p:nvSpPr>
                  <p:spPr bwMode="auto">
                    <a:xfrm>
                      <a:off x="4348" y="1654"/>
                      <a:ext cx="68" cy="80"/>
                    </a:xfrm>
                    <a:prstGeom prst="ellipse">
                      <a:avLst/>
                    </a:prstGeom>
                    <a:noFill/>
                    <a:ln w="7938">
                      <a:solidFill>
                        <a:schemeClr val="tx1"/>
                      </a:solidFill>
                      <a:round/>
                      <a:headEnd/>
                      <a:tailEnd/>
                    </a:ln>
                  </p:spPr>
                  <p:txBody>
                    <a:bodyPr/>
                    <a:lstStyle/>
                    <a:p>
                      <a:endParaRPr lang="es-ES"/>
                    </a:p>
                  </p:txBody>
                </p:sp>
                <p:sp>
                  <p:nvSpPr>
                    <p:cNvPr id="5207" name="Oval 29"/>
                    <p:cNvSpPr>
                      <a:spLocks noChangeArrowheads="1"/>
                    </p:cNvSpPr>
                    <p:nvPr/>
                  </p:nvSpPr>
                  <p:spPr bwMode="auto">
                    <a:xfrm>
                      <a:off x="4248" y="1654"/>
                      <a:ext cx="68" cy="80"/>
                    </a:xfrm>
                    <a:prstGeom prst="ellipse">
                      <a:avLst/>
                    </a:prstGeom>
                    <a:noFill/>
                    <a:ln w="7938">
                      <a:solidFill>
                        <a:schemeClr val="tx1"/>
                      </a:solidFill>
                      <a:round/>
                      <a:headEnd/>
                      <a:tailEnd/>
                    </a:ln>
                  </p:spPr>
                  <p:txBody>
                    <a:bodyPr/>
                    <a:lstStyle/>
                    <a:p>
                      <a:endParaRPr lang="es-ES"/>
                    </a:p>
                  </p:txBody>
                </p:sp>
              </p:grpSp>
              <p:sp>
                <p:nvSpPr>
                  <p:cNvPr id="5203" name="Arc 30"/>
                  <p:cNvSpPr>
                    <a:spLocks/>
                  </p:cNvSpPr>
                  <p:nvPr/>
                </p:nvSpPr>
                <p:spPr bwMode="auto">
                  <a:xfrm>
                    <a:off x="4316" y="1676"/>
                    <a:ext cx="31" cy="23"/>
                  </a:xfrm>
                  <a:custGeom>
                    <a:avLst/>
                    <a:gdLst>
                      <a:gd name="T0" fmla="*/ 0 w 33989"/>
                      <a:gd name="T1" fmla="*/ 11 h 21600"/>
                      <a:gd name="T2" fmla="*/ 31 w 33989"/>
                      <a:gd name="T3" fmla="*/ 7 h 21600"/>
                      <a:gd name="T4" fmla="*/ 17 w 33989"/>
                      <a:gd name="T5" fmla="*/ 23 h 21600"/>
                      <a:gd name="T6" fmla="*/ 0 60000 65536"/>
                      <a:gd name="T7" fmla="*/ 0 60000 65536"/>
                      <a:gd name="T8" fmla="*/ 0 60000 65536"/>
                      <a:gd name="T9" fmla="*/ 0 w 33989"/>
                      <a:gd name="T10" fmla="*/ 0 h 21600"/>
                      <a:gd name="T11" fmla="*/ 33989 w 33989"/>
                      <a:gd name="T12" fmla="*/ 21600 h 21600"/>
                    </a:gdLst>
                    <a:ahLst/>
                    <a:cxnLst>
                      <a:cxn ang="T6">
                        <a:pos x="T0" y="T1"/>
                      </a:cxn>
                      <a:cxn ang="T7">
                        <a:pos x="T2" y="T3"/>
                      </a:cxn>
                      <a:cxn ang="T8">
                        <a:pos x="T4" y="T5"/>
                      </a:cxn>
                    </a:cxnLst>
                    <a:rect l="T9" t="T10" r="T11" b="T12"/>
                    <a:pathLst>
                      <a:path w="33989" h="21600" fill="none" extrusionOk="0">
                        <a:moveTo>
                          <a:pt x="-1" y="10582"/>
                        </a:moveTo>
                        <a:cubicBezTo>
                          <a:pt x="3890" y="4022"/>
                          <a:pt x="10951" y="-1"/>
                          <a:pt x="18579" y="0"/>
                        </a:cubicBezTo>
                        <a:cubicBezTo>
                          <a:pt x="24374" y="0"/>
                          <a:pt x="29927" y="2329"/>
                          <a:pt x="33988" y="6464"/>
                        </a:cubicBezTo>
                      </a:path>
                      <a:path w="33989" h="21600" stroke="0" extrusionOk="0">
                        <a:moveTo>
                          <a:pt x="-1" y="10582"/>
                        </a:moveTo>
                        <a:cubicBezTo>
                          <a:pt x="3890" y="4022"/>
                          <a:pt x="10951" y="-1"/>
                          <a:pt x="18579" y="0"/>
                        </a:cubicBezTo>
                        <a:cubicBezTo>
                          <a:pt x="24374" y="0"/>
                          <a:pt x="29927" y="2329"/>
                          <a:pt x="33988" y="6464"/>
                        </a:cubicBezTo>
                        <a:lnTo>
                          <a:pt x="18579" y="21600"/>
                        </a:lnTo>
                        <a:close/>
                      </a:path>
                    </a:pathLst>
                  </a:custGeom>
                  <a:noFill/>
                  <a:ln w="7938">
                    <a:solidFill>
                      <a:schemeClr val="tx1"/>
                    </a:solidFill>
                    <a:round/>
                    <a:headEnd/>
                    <a:tailEnd/>
                  </a:ln>
                </p:spPr>
                <p:txBody>
                  <a:bodyPr/>
                  <a:lstStyle/>
                  <a:p>
                    <a:endParaRPr lang="es-ES"/>
                  </a:p>
                </p:txBody>
              </p:sp>
              <p:sp>
                <p:nvSpPr>
                  <p:cNvPr id="5204" name="Line 31"/>
                  <p:cNvSpPr>
                    <a:spLocks noChangeShapeType="1"/>
                  </p:cNvSpPr>
                  <p:nvPr/>
                </p:nvSpPr>
                <p:spPr bwMode="auto">
                  <a:xfrm>
                    <a:off x="4216" y="1675"/>
                    <a:ext cx="38" cy="7"/>
                  </a:xfrm>
                  <a:prstGeom prst="line">
                    <a:avLst/>
                  </a:prstGeom>
                  <a:noFill/>
                  <a:ln w="7938">
                    <a:solidFill>
                      <a:schemeClr val="tx1"/>
                    </a:solidFill>
                    <a:round/>
                    <a:headEnd/>
                    <a:tailEnd/>
                  </a:ln>
                </p:spPr>
                <p:txBody>
                  <a:bodyPr/>
                  <a:lstStyle/>
                  <a:p>
                    <a:endParaRPr lang="es-ES"/>
                  </a:p>
                </p:txBody>
              </p:sp>
              <p:sp>
                <p:nvSpPr>
                  <p:cNvPr id="5205" name="Line 32"/>
                  <p:cNvSpPr>
                    <a:spLocks noChangeShapeType="1"/>
                  </p:cNvSpPr>
                  <p:nvPr/>
                </p:nvSpPr>
                <p:spPr bwMode="auto">
                  <a:xfrm flipV="1">
                    <a:off x="4416" y="1663"/>
                    <a:ext cx="41" cy="17"/>
                  </a:xfrm>
                  <a:prstGeom prst="line">
                    <a:avLst/>
                  </a:prstGeom>
                  <a:noFill/>
                  <a:ln w="7938">
                    <a:solidFill>
                      <a:schemeClr val="tx1"/>
                    </a:solidFill>
                    <a:round/>
                    <a:headEnd/>
                    <a:tailEnd/>
                  </a:ln>
                </p:spPr>
                <p:txBody>
                  <a:bodyPr/>
                  <a:lstStyle/>
                  <a:p>
                    <a:endParaRPr lang="es-ES"/>
                  </a:p>
                </p:txBody>
              </p:sp>
            </p:grpSp>
            <p:sp>
              <p:nvSpPr>
                <p:cNvPr id="5201" name="Freeform 33"/>
                <p:cNvSpPr>
                  <a:spLocks/>
                </p:cNvSpPr>
                <p:nvPr/>
              </p:nvSpPr>
              <p:spPr bwMode="auto">
                <a:xfrm>
                  <a:off x="4327" y="1854"/>
                  <a:ext cx="13" cy="3"/>
                </a:xfrm>
                <a:custGeom>
                  <a:avLst/>
                  <a:gdLst>
                    <a:gd name="T0" fmla="*/ 0 w 27"/>
                    <a:gd name="T1" fmla="*/ 3 h 4"/>
                    <a:gd name="T2" fmla="*/ 10 w 27"/>
                    <a:gd name="T3" fmla="*/ 0 h 4"/>
                    <a:gd name="T4" fmla="*/ 19 w 27"/>
                    <a:gd name="T5" fmla="*/ 3 h 4"/>
                    <a:gd name="T6" fmla="*/ 27 w 27"/>
                    <a:gd name="T7" fmla="*/ 4 h 4"/>
                    <a:gd name="T8" fmla="*/ 0 60000 65536"/>
                    <a:gd name="T9" fmla="*/ 0 60000 65536"/>
                    <a:gd name="T10" fmla="*/ 0 60000 65536"/>
                    <a:gd name="T11" fmla="*/ 0 60000 65536"/>
                    <a:gd name="T12" fmla="*/ 0 w 27"/>
                    <a:gd name="T13" fmla="*/ 0 h 4"/>
                    <a:gd name="T14" fmla="*/ 27 w 27"/>
                    <a:gd name="T15" fmla="*/ 4 h 4"/>
                  </a:gdLst>
                  <a:ahLst/>
                  <a:cxnLst>
                    <a:cxn ang="T8">
                      <a:pos x="T0" y="T1"/>
                    </a:cxn>
                    <a:cxn ang="T9">
                      <a:pos x="T2" y="T3"/>
                    </a:cxn>
                    <a:cxn ang="T10">
                      <a:pos x="T4" y="T5"/>
                    </a:cxn>
                    <a:cxn ang="T11">
                      <a:pos x="T6" y="T7"/>
                    </a:cxn>
                  </a:cxnLst>
                  <a:rect l="T12" t="T13" r="T14" b="T15"/>
                  <a:pathLst>
                    <a:path w="27" h="4">
                      <a:moveTo>
                        <a:pt x="0" y="3"/>
                      </a:moveTo>
                      <a:lnTo>
                        <a:pt x="10" y="0"/>
                      </a:lnTo>
                      <a:lnTo>
                        <a:pt x="19" y="3"/>
                      </a:lnTo>
                      <a:lnTo>
                        <a:pt x="27" y="4"/>
                      </a:lnTo>
                    </a:path>
                  </a:pathLst>
                </a:custGeom>
                <a:noFill/>
                <a:ln w="7938">
                  <a:solidFill>
                    <a:schemeClr val="tx1"/>
                  </a:solidFill>
                  <a:round/>
                  <a:headEnd/>
                  <a:tailEnd/>
                </a:ln>
              </p:spPr>
              <p:txBody>
                <a:bodyPr/>
                <a:lstStyle/>
                <a:p>
                  <a:endParaRPr lang="es-ES"/>
                </a:p>
              </p:txBody>
            </p:sp>
          </p:grpSp>
          <p:grpSp>
            <p:nvGrpSpPr>
              <p:cNvPr id="5146" name="Group 34"/>
              <p:cNvGrpSpPr>
                <a:grpSpLocks/>
              </p:cNvGrpSpPr>
              <p:nvPr/>
            </p:nvGrpSpPr>
            <p:grpSpPr bwMode="auto">
              <a:xfrm>
                <a:off x="3560" y="1884"/>
                <a:ext cx="1551" cy="1949"/>
                <a:chOff x="3560" y="1884"/>
                <a:chExt cx="1551" cy="1949"/>
              </a:xfrm>
            </p:grpSpPr>
            <p:sp>
              <p:nvSpPr>
                <p:cNvPr id="5157" name="Freeform 35"/>
                <p:cNvSpPr>
                  <a:spLocks/>
                </p:cNvSpPr>
                <p:nvPr/>
              </p:nvSpPr>
              <p:spPr bwMode="auto">
                <a:xfrm>
                  <a:off x="4136" y="1896"/>
                  <a:ext cx="406" cy="754"/>
                </a:xfrm>
                <a:custGeom>
                  <a:avLst/>
                  <a:gdLst>
                    <a:gd name="T0" fmla="*/ 241 w 813"/>
                    <a:gd name="T1" fmla="*/ 22 h 1507"/>
                    <a:gd name="T2" fmla="*/ 164 w 813"/>
                    <a:gd name="T3" fmla="*/ 13 h 1507"/>
                    <a:gd name="T4" fmla="*/ 109 w 813"/>
                    <a:gd name="T5" fmla="*/ 4 h 1507"/>
                    <a:gd name="T6" fmla="*/ 78 w 813"/>
                    <a:gd name="T7" fmla="*/ 0 h 1507"/>
                    <a:gd name="T8" fmla="*/ 78 w 813"/>
                    <a:gd name="T9" fmla="*/ 234 h 1507"/>
                    <a:gd name="T10" fmla="*/ 66 w 813"/>
                    <a:gd name="T11" fmla="*/ 441 h 1507"/>
                    <a:gd name="T12" fmla="*/ 58 w 813"/>
                    <a:gd name="T13" fmla="*/ 490 h 1507"/>
                    <a:gd name="T14" fmla="*/ 35 w 813"/>
                    <a:gd name="T15" fmla="*/ 791 h 1507"/>
                    <a:gd name="T16" fmla="*/ 0 w 813"/>
                    <a:gd name="T17" fmla="*/ 970 h 1507"/>
                    <a:gd name="T18" fmla="*/ 27 w 813"/>
                    <a:gd name="T19" fmla="*/ 1267 h 1507"/>
                    <a:gd name="T20" fmla="*/ 51 w 813"/>
                    <a:gd name="T21" fmla="*/ 1426 h 1507"/>
                    <a:gd name="T22" fmla="*/ 78 w 813"/>
                    <a:gd name="T23" fmla="*/ 1466 h 1507"/>
                    <a:gd name="T24" fmla="*/ 132 w 813"/>
                    <a:gd name="T25" fmla="*/ 1471 h 1507"/>
                    <a:gd name="T26" fmla="*/ 284 w 813"/>
                    <a:gd name="T27" fmla="*/ 1489 h 1507"/>
                    <a:gd name="T28" fmla="*/ 397 w 813"/>
                    <a:gd name="T29" fmla="*/ 1507 h 1507"/>
                    <a:gd name="T30" fmla="*/ 563 w 813"/>
                    <a:gd name="T31" fmla="*/ 1489 h 1507"/>
                    <a:gd name="T32" fmla="*/ 727 w 813"/>
                    <a:gd name="T33" fmla="*/ 1462 h 1507"/>
                    <a:gd name="T34" fmla="*/ 789 w 813"/>
                    <a:gd name="T35" fmla="*/ 1444 h 1507"/>
                    <a:gd name="T36" fmla="*/ 785 w 813"/>
                    <a:gd name="T37" fmla="*/ 1267 h 1507"/>
                    <a:gd name="T38" fmla="*/ 813 w 813"/>
                    <a:gd name="T39" fmla="*/ 943 h 1507"/>
                    <a:gd name="T40" fmla="*/ 805 w 813"/>
                    <a:gd name="T41" fmla="*/ 702 h 1507"/>
                    <a:gd name="T42" fmla="*/ 774 w 813"/>
                    <a:gd name="T43" fmla="*/ 450 h 1507"/>
                    <a:gd name="T44" fmla="*/ 719 w 813"/>
                    <a:gd name="T45" fmla="*/ 220 h 1507"/>
                    <a:gd name="T46" fmla="*/ 700 w 813"/>
                    <a:gd name="T47" fmla="*/ 49 h 1507"/>
                    <a:gd name="T48" fmla="*/ 692 w 813"/>
                    <a:gd name="T49" fmla="*/ 4 h 1507"/>
                    <a:gd name="T50" fmla="*/ 559 w 813"/>
                    <a:gd name="T51" fmla="*/ 45 h 1507"/>
                    <a:gd name="T52" fmla="*/ 485 w 813"/>
                    <a:gd name="T53" fmla="*/ 81 h 1507"/>
                    <a:gd name="T54" fmla="*/ 374 w 813"/>
                    <a:gd name="T55" fmla="*/ 90 h 1507"/>
                    <a:gd name="T56" fmla="*/ 288 w 813"/>
                    <a:gd name="T57" fmla="*/ 72 h 1507"/>
                    <a:gd name="T58" fmla="*/ 241 w 813"/>
                    <a:gd name="T59" fmla="*/ 22 h 15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13"/>
                    <a:gd name="T91" fmla="*/ 0 h 1507"/>
                    <a:gd name="T92" fmla="*/ 813 w 813"/>
                    <a:gd name="T93" fmla="*/ 1507 h 15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13" h="1507">
                      <a:moveTo>
                        <a:pt x="241" y="22"/>
                      </a:moveTo>
                      <a:lnTo>
                        <a:pt x="164" y="13"/>
                      </a:lnTo>
                      <a:lnTo>
                        <a:pt x="109" y="4"/>
                      </a:lnTo>
                      <a:lnTo>
                        <a:pt x="78" y="0"/>
                      </a:lnTo>
                      <a:lnTo>
                        <a:pt x="78" y="234"/>
                      </a:lnTo>
                      <a:lnTo>
                        <a:pt x="66" y="441"/>
                      </a:lnTo>
                      <a:lnTo>
                        <a:pt x="58" y="490"/>
                      </a:lnTo>
                      <a:lnTo>
                        <a:pt x="35" y="791"/>
                      </a:lnTo>
                      <a:lnTo>
                        <a:pt x="0" y="970"/>
                      </a:lnTo>
                      <a:lnTo>
                        <a:pt x="27" y="1267"/>
                      </a:lnTo>
                      <a:lnTo>
                        <a:pt x="51" y="1426"/>
                      </a:lnTo>
                      <a:lnTo>
                        <a:pt x="78" y="1466"/>
                      </a:lnTo>
                      <a:lnTo>
                        <a:pt x="132" y="1471"/>
                      </a:lnTo>
                      <a:lnTo>
                        <a:pt x="284" y="1489"/>
                      </a:lnTo>
                      <a:lnTo>
                        <a:pt x="397" y="1507"/>
                      </a:lnTo>
                      <a:lnTo>
                        <a:pt x="563" y="1489"/>
                      </a:lnTo>
                      <a:lnTo>
                        <a:pt x="727" y="1462"/>
                      </a:lnTo>
                      <a:lnTo>
                        <a:pt x="789" y="1444"/>
                      </a:lnTo>
                      <a:lnTo>
                        <a:pt x="785" y="1267"/>
                      </a:lnTo>
                      <a:lnTo>
                        <a:pt x="813" y="943"/>
                      </a:lnTo>
                      <a:lnTo>
                        <a:pt x="805" y="702"/>
                      </a:lnTo>
                      <a:lnTo>
                        <a:pt x="774" y="450"/>
                      </a:lnTo>
                      <a:lnTo>
                        <a:pt x="719" y="220"/>
                      </a:lnTo>
                      <a:lnTo>
                        <a:pt x="700" y="49"/>
                      </a:lnTo>
                      <a:lnTo>
                        <a:pt x="692" y="4"/>
                      </a:lnTo>
                      <a:lnTo>
                        <a:pt x="559" y="45"/>
                      </a:lnTo>
                      <a:lnTo>
                        <a:pt x="485" y="81"/>
                      </a:lnTo>
                      <a:lnTo>
                        <a:pt x="374" y="90"/>
                      </a:lnTo>
                      <a:lnTo>
                        <a:pt x="288" y="72"/>
                      </a:lnTo>
                      <a:lnTo>
                        <a:pt x="241" y="22"/>
                      </a:lnTo>
                      <a:close/>
                    </a:path>
                  </a:pathLst>
                </a:custGeom>
                <a:solidFill>
                  <a:srgbClr val="E0E0E0"/>
                </a:solidFill>
                <a:ln w="7938">
                  <a:solidFill>
                    <a:schemeClr val="tx1"/>
                  </a:solidFill>
                  <a:round/>
                  <a:headEnd/>
                  <a:tailEnd/>
                </a:ln>
              </p:spPr>
              <p:txBody>
                <a:bodyPr/>
                <a:lstStyle/>
                <a:p>
                  <a:endParaRPr lang="es-ES"/>
                </a:p>
              </p:txBody>
            </p:sp>
            <p:grpSp>
              <p:nvGrpSpPr>
                <p:cNvPr id="5158" name="Group 36"/>
                <p:cNvGrpSpPr>
                  <a:grpSpLocks/>
                </p:cNvGrpSpPr>
                <p:nvPr/>
              </p:nvGrpSpPr>
              <p:grpSpPr bwMode="auto">
                <a:xfrm>
                  <a:off x="3982" y="2622"/>
                  <a:ext cx="786" cy="1211"/>
                  <a:chOff x="3982" y="2622"/>
                  <a:chExt cx="786" cy="1211"/>
                </a:xfrm>
              </p:grpSpPr>
              <p:grpSp>
                <p:nvGrpSpPr>
                  <p:cNvPr id="5188" name="Group 37"/>
                  <p:cNvGrpSpPr>
                    <a:grpSpLocks/>
                  </p:cNvGrpSpPr>
                  <p:nvPr/>
                </p:nvGrpSpPr>
                <p:grpSpPr bwMode="auto">
                  <a:xfrm>
                    <a:off x="3982" y="3593"/>
                    <a:ext cx="786" cy="240"/>
                    <a:chOff x="3982" y="3593"/>
                    <a:chExt cx="786" cy="240"/>
                  </a:xfrm>
                </p:grpSpPr>
                <p:sp>
                  <p:nvSpPr>
                    <p:cNvPr id="5190" name="Freeform 38"/>
                    <p:cNvSpPr>
                      <a:spLocks/>
                    </p:cNvSpPr>
                    <p:nvPr/>
                  </p:nvSpPr>
                  <p:spPr bwMode="auto">
                    <a:xfrm>
                      <a:off x="4487" y="3634"/>
                      <a:ext cx="281" cy="199"/>
                    </a:xfrm>
                    <a:custGeom>
                      <a:avLst/>
                      <a:gdLst>
                        <a:gd name="T0" fmla="*/ 2 w 562"/>
                        <a:gd name="T1" fmla="*/ 50 h 398"/>
                        <a:gd name="T2" fmla="*/ 0 w 562"/>
                        <a:gd name="T3" fmla="*/ 99 h 398"/>
                        <a:gd name="T4" fmla="*/ 2 w 562"/>
                        <a:gd name="T5" fmla="*/ 134 h 398"/>
                        <a:gd name="T6" fmla="*/ 4 w 562"/>
                        <a:gd name="T7" fmla="*/ 165 h 398"/>
                        <a:gd name="T8" fmla="*/ 17 w 562"/>
                        <a:gd name="T9" fmla="*/ 210 h 398"/>
                        <a:gd name="T10" fmla="*/ 77 w 562"/>
                        <a:gd name="T11" fmla="*/ 248 h 398"/>
                        <a:gd name="T12" fmla="*/ 108 w 562"/>
                        <a:gd name="T13" fmla="*/ 246 h 398"/>
                        <a:gd name="T14" fmla="*/ 114 w 562"/>
                        <a:gd name="T15" fmla="*/ 278 h 398"/>
                        <a:gd name="T16" fmla="*/ 133 w 562"/>
                        <a:gd name="T17" fmla="*/ 296 h 398"/>
                        <a:gd name="T18" fmla="*/ 160 w 562"/>
                        <a:gd name="T19" fmla="*/ 317 h 398"/>
                        <a:gd name="T20" fmla="*/ 201 w 562"/>
                        <a:gd name="T21" fmla="*/ 339 h 398"/>
                        <a:gd name="T22" fmla="*/ 314 w 562"/>
                        <a:gd name="T23" fmla="*/ 375 h 398"/>
                        <a:gd name="T24" fmla="*/ 369 w 562"/>
                        <a:gd name="T25" fmla="*/ 390 h 398"/>
                        <a:gd name="T26" fmla="*/ 431 w 562"/>
                        <a:gd name="T27" fmla="*/ 398 h 398"/>
                        <a:gd name="T28" fmla="*/ 487 w 562"/>
                        <a:gd name="T29" fmla="*/ 393 h 398"/>
                        <a:gd name="T30" fmla="*/ 517 w 562"/>
                        <a:gd name="T31" fmla="*/ 383 h 398"/>
                        <a:gd name="T32" fmla="*/ 543 w 562"/>
                        <a:gd name="T33" fmla="*/ 362 h 398"/>
                        <a:gd name="T34" fmla="*/ 557 w 562"/>
                        <a:gd name="T35" fmla="*/ 335 h 398"/>
                        <a:gd name="T36" fmla="*/ 561 w 562"/>
                        <a:gd name="T37" fmla="*/ 303 h 398"/>
                        <a:gd name="T38" fmla="*/ 562 w 562"/>
                        <a:gd name="T39" fmla="*/ 287 h 398"/>
                        <a:gd name="T40" fmla="*/ 561 w 562"/>
                        <a:gd name="T41" fmla="*/ 270 h 398"/>
                        <a:gd name="T42" fmla="*/ 556 w 562"/>
                        <a:gd name="T43" fmla="*/ 257 h 398"/>
                        <a:gd name="T44" fmla="*/ 547 w 562"/>
                        <a:gd name="T45" fmla="*/ 242 h 398"/>
                        <a:gd name="T46" fmla="*/ 480 w 562"/>
                        <a:gd name="T47" fmla="*/ 201 h 398"/>
                        <a:gd name="T48" fmla="*/ 422 w 562"/>
                        <a:gd name="T49" fmla="*/ 156 h 398"/>
                        <a:gd name="T50" fmla="*/ 303 w 562"/>
                        <a:gd name="T51" fmla="*/ 0 h 398"/>
                        <a:gd name="T52" fmla="*/ 2 w 562"/>
                        <a:gd name="T53" fmla="*/ 50 h 39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62"/>
                        <a:gd name="T82" fmla="*/ 0 h 398"/>
                        <a:gd name="T83" fmla="*/ 562 w 562"/>
                        <a:gd name="T84" fmla="*/ 398 h 39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62" h="398">
                          <a:moveTo>
                            <a:pt x="2" y="50"/>
                          </a:moveTo>
                          <a:lnTo>
                            <a:pt x="0" y="99"/>
                          </a:lnTo>
                          <a:lnTo>
                            <a:pt x="2" y="134"/>
                          </a:lnTo>
                          <a:lnTo>
                            <a:pt x="4" y="165"/>
                          </a:lnTo>
                          <a:lnTo>
                            <a:pt x="17" y="210"/>
                          </a:lnTo>
                          <a:lnTo>
                            <a:pt x="77" y="248"/>
                          </a:lnTo>
                          <a:lnTo>
                            <a:pt x="108" y="246"/>
                          </a:lnTo>
                          <a:lnTo>
                            <a:pt x="114" y="278"/>
                          </a:lnTo>
                          <a:lnTo>
                            <a:pt x="133" y="296"/>
                          </a:lnTo>
                          <a:lnTo>
                            <a:pt x="160" y="317"/>
                          </a:lnTo>
                          <a:lnTo>
                            <a:pt x="201" y="339"/>
                          </a:lnTo>
                          <a:lnTo>
                            <a:pt x="314" y="375"/>
                          </a:lnTo>
                          <a:lnTo>
                            <a:pt x="369" y="390"/>
                          </a:lnTo>
                          <a:lnTo>
                            <a:pt x="431" y="398"/>
                          </a:lnTo>
                          <a:lnTo>
                            <a:pt x="487" y="393"/>
                          </a:lnTo>
                          <a:lnTo>
                            <a:pt x="517" y="383"/>
                          </a:lnTo>
                          <a:lnTo>
                            <a:pt x="543" y="362"/>
                          </a:lnTo>
                          <a:lnTo>
                            <a:pt x="557" y="335"/>
                          </a:lnTo>
                          <a:lnTo>
                            <a:pt x="561" y="303"/>
                          </a:lnTo>
                          <a:lnTo>
                            <a:pt x="562" y="287"/>
                          </a:lnTo>
                          <a:lnTo>
                            <a:pt x="561" y="270"/>
                          </a:lnTo>
                          <a:lnTo>
                            <a:pt x="556" y="257"/>
                          </a:lnTo>
                          <a:lnTo>
                            <a:pt x="547" y="242"/>
                          </a:lnTo>
                          <a:lnTo>
                            <a:pt x="480" y="201"/>
                          </a:lnTo>
                          <a:lnTo>
                            <a:pt x="422" y="156"/>
                          </a:lnTo>
                          <a:lnTo>
                            <a:pt x="303" y="0"/>
                          </a:lnTo>
                          <a:lnTo>
                            <a:pt x="2" y="50"/>
                          </a:lnTo>
                          <a:close/>
                        </a:path>
                      </a:pathLst>
                    </a:custGeom>
                    <a:solidFill>
                      <a:srgbClr val="000000"/>
                    </a:solidFill>
                    <a:ln w="9525">
                      <a:solidFill>
                        <a:schemeClr val="tx1"/>
                      </a:solidFill>
                      <a:round/>
                      <a:headEnd/>
                      <a:tailEnd/>
                    </a:ln>
                  </p:spPr>
                  <p:txBody>
                    <a:bodyPr/>
                    <a:lstStyle/>
                    <a:p>
                      <a:endParaRPr lang="es-ES"/>
                    </a:p>
                  </p:txBody>
                </p:sp>
                <p:sp>
                  <p:nvSpPr>
                    <p:cNvPr id="5191" name="Freeform 39"/>
                    <p:cNvSpPr>
                      <a:spLocks/>
                    </p:cNvSpPr>
                    <p:nvPr/>
                  </p:nvSpPr>
                  <p:spPr bwMode="auto">
                    <a:xfrm>
                      <a:off x="3982" y="3593"/>
                      <a:ext cx="329" cy="157"/>
                    </a:xfrm>
                    <a:custGeom>
                      <a:avLst/>
                      <a:gdLst>
                        <a:gd name="T0" fmla="*/ 325 w 658"/>
                        <a:gd name="T1" fmla="*/ 0 h 315"/>
                        <a:gd name="T2" fmla="*/ 260 w 658"/>
                        <a:gd name="T3" fmla="*/ 63 h 315"/>
                        <a:gd name="T4" fmla="*/ 190 w 658"/>
                        <a:gd name="T5" fmla="*/ 109 h 315"/>
                        <a:gd name="T6" fmla="*/ 130 w 658"/>
                        <a:gd name="T7" fmla="*/ 132 h 315"/>
                        <a:gd name="T8" fmla="*/ 29 w 658"/>
                        <a:gd name="T9" fmla="*/ 169 h 315"/>
                        <a:gd name="T10" fmla="*/ 13 w 658"/>
                        <a:gd name="T11" fmla="*/ 180 h 315"/>
                        <a:gd name="T12" fmla="*/ 6 w 658"/>
                        <a:gd name="T13" fmla="*/ 192 h 315"/>
                        <a:gd name="T14" fmla="*/ 0 w 658"/>
                        <a:gd name="T15" fmla="*/ 210 h 315"/>
                        <a:gd name="T16" fmla="*/ 0 w 658"/>
                        <a:gd name="T17" fmla="*/ 231 h 315"/>
                        <a:gd name="T18" fmla="*/ 6 w 658"/>
                        <a:gd name="T19" fmla="*/ 261 h 315"/>
                        <a:gd name="T20" fmla="*/ 12 w 658"/>
                        <a:gd name="T21" fmla="*/ 283 h 315"/>
                        <a:gd name="T22" fmla="*/ 29 w 658"/>
                        <a:gd name="T23" fmla="*/ 295 h 315"/>
                        <a:gd name="T24" fmla="*/ 56 w 658"/>
                        <a:gd name="T25" fmla="*/ 306 h 315"/>
                        <a:gd name="T26" fmla="*/ 99 w 658"/>
                        <a:gd name="T27" fmla="*/ 310 h 315"/>
                        <a:gd name="T28" fmla="*/ 148 w 658"/>
                        <a:gd name="T29" fmla="*/ 313 h 315"/>
                        <a:gd name="T30" fmla="*/ 191 w 658"/>
                        <a:gd name="T31" fmla="*/ 315 h 315"/>
                        <a:gd name="T32" fmla="*/ 241 w 658"/>
                        <a:gd name="T33" fmla="*/ 313 h 315"/>
                        <a:gd name="T34" fmla="*/ 283 w 658"/>
                        <a:gd name="T35" fmla="*/ 310 h 315"/>
                        <a:gd name="T36" fmla="*/ 326 w 658"/>
                        <a:gd name="T37" fmla="*/ 301 h 315"/>
                        <a:gd name="T38" fmla="*/ 361 w 658"/>
                        <a:gd name="T39" fmla="*/ 289 h 315"/>
                        <a:gd name="T40" fmla="*/ 394 w 658"/>
                        <a:gd name="T41" fmla="*/ 274 h 315"/>
                        <a:gd name="T42" fmla="*/ 438 w 658"/>
                        <a:gd name="T43" fmla="*/ 262 h 315"/>
                        <a:gd name="T44" fmla="*/ 442 w 658"/>
                        <a:gd name="T45" fmla="*/ 280 h 315"/>
                        <a:gd name="T46" fmla="*/ 473 w 658"/>
                        <a:gd name="T47" fmla="*/ 282 h 315"/>
                        <a:gd name="T48" fmla="*/ 503 w 658"/>
                        <a:gd name="T49" fmla="*/ 282 h 315"/>
                        <a:gd name="T50" fmla="*/ 534 w 658"/>
                        <a:gd name="T51" fmla="*/ 280 h 315"/>
                        <a:gd name="T52" fmla="*/ 560 w 658"/>
                        <a:gd name="T53" fmla="*/ 277 h 315"/>
                        <a:gd name="T54" fmla="*/ 585 w 658"/>
                        <a:gd name="T55" fmla="*/ 273 h 315"/>
                        <a:gd name="T56" fmla="*/ 617 w 658"/>
                        <a:gd name="T57" fmla="*/ 262 h 315"/>
                        <a:gd name="T58" fmla="*/ 646 w 658"/>
                        <a:gd name="T59" fmla="*/ 247 h 315"/>
                        <a:gd name="T60" fmla="*/ 646 w 658"/>
                        <a:gd name="T61" fmla="*/ 210 h 315"/>
                        <a:gd name="T62" fmla="*/ 651 w 658"/>
                        <a:gd name="T63" fmla="*/ 196 h 315"/>
                        <a:gd name="T64" fmla="*/ 653 w 658"/>
                        <a:gd name="T65" fmla="*/ 184 h 315"/>
                        <a:gd name="T66" fmla="*/ 655 w 658"/>
                        <a:gd name="T67" fmla="*/ 111 h 315"/>
                        <a:gd name="T68" fmla="*/ 658 w 658"/>
                        <a:gd name="T69" fmla="*/ 37 h 315"/>
                        <a:gd name="T70" fmla="*/ 511 w 658"/>
                        <a:gd name="T71" fmla="*/ 54 h 315"/>
                        <a:gd name="T72" fmla="*/ 325 w 658"/>
                        <a:gd name="T73" fmla="*/ 0 h 31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58"/>
                        <a:gd name="T112" fmla="*/ 0 h 315"/>
                        <a:gd name="T113" fmla="*/ 658 w 658"/>
                        <a:gd name="T114" fmla="*/ 315 h 31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58" h="315">
                          <a:moveTo>
                            <a:pt x="325" y="0"/>
                          </a:moveTo>
                          <a:lnTo>
                            <a:pt x="260" y="63"/>
                          </a:lnTo>
                          <a:lnTo>
                            <a:pt x="190" y="109"/>
                          </a:lnTo>
                          <a:lnTo>
                            <a:pt x="130" y="132"/>
                          </a:lnTo>
                          <a:lnTo>
                            <a:pt x="29" y="169"/>
                          </a:lnTo>
                          <a:lnTo>
                            <a:pt x="13" y="180"/>
                          </a:lnTo>
                          <a:lnTo>
                            <a:pt x="6" y="192"/>
                          </a:lnTo>
                          <a:lnTo>
                            <a:pt x="0" y="210"/>
                          </a:lnTo>
                          <a:lnTo>
                            <a:pt x="0" y="231"/>
                          </a:lnTo>
                          <a:lnTo>
                            <a:pt x="6" y="261"/>
                          </a:lnTo>
                          <a:lnTo>
                            <a:pt x="12" y="283"/>
                          </a:lnTo>
                          <a:lnTo>
                            <a:pt x="29" y="295"/>
                          </a:lnTo>
                          <a:lnTo>
                            <a:pt x="56" y="306"/>
                          </a:lnTo>
                          <a:lnTo>
                            <a:pt x="99" y="310"/>
                          </a:lnTo>
                          <a:lnTo>
                            <a:pt x="148" y="313"/>
                          </a:lnTo>
                          <a:lnTo>
                            <a:pt x="191" y="315"/>
                          </a:lnTo>
                          <a:lnTo>
                            <a:pt x="241" y="313"/>
                          </a:lnTo>
                          <a:lnTo>
                            <a:pt x="283" y="310"/>
                          </a:lnTo>
                          <a:lnTo>
                            <a:pt x="326" y="301"/>
                          </a:lnTo>
                          <a:lnTo>
                            <a:pt x="361" y="289"/>
                          </a:lnTo>
                          <a:lnTo>
                            <a:pt x="394" y="274"/>
                          </a:lnTo>
                          <a:lnTo>
                            <a:pt x="438" y="262"/>
                          </a:lnTo>
                          <a:lnTo>
                            <a:pt x="442" y="280"/>
                          </a:lnTo>
                          <a:lnTo>
                            <a:pt x="473" y="282"/>
                          </a:lnTo>
                          <a:lnTo>
                            <a:pt x="503" y="282"/>
                          </a:lnTo>
                          <a:lnTo>
                            <a:pt x="534" y="280"/>
                          </a:lnTo>
                          <a:lnTo>
                            <a:pt x="560" y="277"/>
                          </a:lnTo>
                          <a:lnTo>
                            <a:pt x="585" y="273"/>
                          </a:lnTo>
                          <a:lnTo>
                            <a:pt x="617" y="262"/>
                          </a:lnTo>
                          <a:lnTo>
                            <a:pt x="646" y="247"/>
                          </a:lnTo>
                          <a:lnTo>
                            <a:pt x="646" y="210"/>
                          </a:lnTo>
                          <a:lnTo>
                            <a:pt x="651" y="196"/>
                          </a:lnTo>
                          <a:lnTo>
                            <a:pt x="653" y="184"/>
                          </a:lnTo>
                          <a:lnTo>
                            <a:pt x="655" y="111"/>
                          </a:lnTo>
                          <a:lnTo>
                            <a:pt x="658" y="37"/>
                          </a:lnTo>
                          <a:lnTo>
                            <a:pt x="511" y="54"/>
                          </a:lnTo>
                          <a:lnTo>
                            <a:pt x="325" y="0"/>
                          </a:lnTo>
                          <a:close/>
                        </a:path>
                      </a:pathLst>
                    </a:custGeom>
                    <a:solidFill>
                      <a:srgbClr val="000000"/>
                    </a:solidFill>
                    <a:ln w="9525">
                      <a:solidFill>
                        <a:schemeClr val="tx1"/>
                      </a:solidFill>
                      <a:round/>
                      <a:headEnd/>
                      <a:tailEnd/>
                    </a:ln>
                  </p:spPr>
                  <p:txBody>
                    <a:bodyPr/>
                    <a:lstStyle/>
                    <a:p>
                      <a:endParaRPr lang="es-ES"/>
                    </a:p>
                  </p:txBody>
                </p:sp>
              </p:grpSp>
              <p:sp>
                <p:nvSpPr>
                  <p:cNvPr id="5189" name="Freeform 40"/>
                  <p:cNvSpPr>
                    <a:spLocks/>
                  </p:cNvSpPr>
                  <p:nvPr/>
                </p:nvSpPr>
                <p:spPr bwMode="auto">
                  <a:xfrm>
                    <a:off x="4144" y="2622"/>
                    <a:ext cx="514" cy="1059"/>
                  </a:xfrm>
                  <a:custGeom>
                    <a:avLst/>
                    <a:gdLst>
                      <a:gd name="T0" fmla="*/ 39 w 1027"/>
                      <a:gd name="T1" fmla="*/ 0 h 2119"/>
                      <a:gd name="T2" fmla="*/ 8 w 1027"/>
                      <a:gd name="T3" fmla="*/ 637 h 2119"/>
                      <a:gd name="T4" fmla="*/ 16 w 1027"/>
                      <a:gd name="T5" fmla="*/ 1149 h 2119"/>
                      <a:gd name="T6" fmla="*/ 31 w 1027"/>
                      <a:gd name="T7" fmla="*/ 1347 h 2119"/>
                      <a:gd name="T8" fmla="*/ 54 w 1027"/>
                      <a:gd name="T9" fmla="*/ 1562 h 2119"/>
                      <a:gd name="T10" fmla="*/ 39 w 1027"/>
                      <a:gd name="T11" fmla="*/ 1769 h 2119"/>
                      <a:gd name="T12" fmla="*/ 0 w 1027"/>
                      <a:gd name="T13" fmla="*/ 1940 h 2119"/>
                      <a:gd name="T14" fmla="*/ 21 w 1027"/>
                      <a:gd name="T15" fmla="*/ 1967 h 2119"/>
                      <a:gd name="T16" fmla="*/ 40 w 1027"/>
                      <a:gd name="T17" fmla="*/ 1985 h 2119"/>
                      <a:gd name="T18" fmla="*/ 71 w 1027"/>
                      <a:gd name="T19" fmla="*/ 2002 h 2119"/>
                      <a:gd name="T20" fmla="*/ 101 w 1027"/>
                      <a:gd name="T21" fmla="*/ 2017 h 2119"/>
                      <a:gd name="T22" fmla="*/ 139 w 1027"/>
                      <a:gd name="T23" fmla="*/ 2032 h 2119"/>
                      <a:gd name="T24" fmla="*/ 179 w 1027"/>
                      <a:gd name="T25" fmla="*/ 2042 h 2119"/>
                      <a:gd name="T26" fmla="*/ 209 w 1027"/>
                      <a:gd name="T27" fmla="*/ 2050 h 2119"/>
                      <a:gd name="T28" fmla="*/ 247 w 1027"/>
                      <a:gd name="T29" fmla="*/ 2056 h 2119"/>
                      <a:gd name="T30" fmla="*/ 293 w 1027"/>
                      <a:gd name="T31" fmla="*/ 2066 h 2119"/>
                      <a:gd name="T32" fmla="*/ 344 w 1027"/>
                      <a:gd name="T33" fmla="*/ 2080 h 2119"/>
                      <a:gd name="T34" fmla="*/ 363 w 1027"/>
                      <a:gd name="T35" fmla="*/ 2084 h 2119"/>
                      <a:gd name="T36" fmla="*/ 371 w 1027"/>
                      <a:gd name="T37" fmla="*/ 2057 h 2119"/>
                      <a:gd name="T38" fmla="*/ 385 w 1027"/>
                      <a:gd name="T39" fmla="*/ 2006 h 2119"/>
                      <a:gd name="T40" fmla="*/ 397 w 1027"/>
                      <a:gd name="T41" fmla="*/ 1967 h 2119"/>
                      <a:gd name="T42" fmla="*/ 407 w 1027"/>
                      <a:gd name="T43" fmla="*/ 1915 h 2119"/>
                      <a:gd name="T44" fmla="*/ 411 w 1027"/>
                      <a:gd name="T45" fmla="*/ 1535 h 2119"/>
                      <a:gd name="T46" fmla="*/ 411 w 1027"/>
                      <a:gd name="T47" fmla="*/ 1194 h 2119"/>
                      <a:gd name="T48" fmla="*/ 388 w 1027"/>
                      <a:gd name="T49" fmla="*/ 808 h 2119"/>
                      <a:gd name="T50" fmla="*/ 396 w 1027"/>
                      <a:gd name="T51" fmla="*/ 565 h 2119"/>
                      <a:gd name="T52" fmla="*/ 404 w 1027"/>
                      <a:gd name="T53" fmla="*/ 489 h 2119"/>
                      <a:gd name="T54" fmla="*/ 481 w 1027"/>
                      <a:gd name="T55" fmla="*/ 853 h 2119"/>
                      <a:gd name="T56" fmla="*/ 552 w 1027"/>
                      <a:gd name="T57" fmla="*/ 1248 h 2119"/>
                      <a:gd name="T58" fmla="*/ 598 w 1027"/>
                      <a:gd name="T59" fmla="*/ 1472 h 2119"/>
                      <a:gd name="T60" fmla="*/ 629 w 1027"/>
                      <a:gd name="T61" fmla="*/ 1868 h 2119"/>
                      <a:gd name="T62" fmla="*/ 674 w 1027"/>
                      <a:gd name="T63" fmla="*/ 2093 h 2119"/>
                      <a:gd name="T64" fmla="*/ 718 w 1027"/>
                      <a:gd name="T65" fmla="*/ 2096 h 2119"/>
                      <a:gd name="T66" fmla="*/ 762 w 1027"/>
                      <a:gd name="T67" fmla="*/ 2101 h 2119"/>
                      <a:gd name="T68" fmla="*/ 806 w 1027"/>
                      <a:gd name="T69" fmla="*/ 2108 h 2119"/>
                      <a:gd name="T70" fmla="*/ 864 w 1027"/>
                      <a:gd name="T71" fmla="*/ 2116 h 2119"/>
                      <a:gd name="T72" fmla="*/ 905 w 1027"/>
                      <a:gd name="T73" fmla="*/ 2119 h 2119"/>
                      <a:gd name="T74" fmla="*/ 945 w 1027"/>
                      <a:gd name="T75" fmla="*/ 2110 h 2119"/>
                      <a:gd name="T76" fmla="*/ 984 w 1027"/>
                      <a:gd name="T77" fmla="*/ 2092 h 2119"/>
                      <a:gd name="T78" fmla="*/ 998 w 1027"/>
                      <a:gd name="T79" fmla="*/ 2078 h 2119"/>
                      <a:gd name="T80" fmla="*/ 1014 w 1027"/>
                      <a:gd name="T81" fmla="*/ 2066 h 2119"/>
                      <a:gd name="T82" fmla="*/ 1027 w 1027"/>
                      <a:gd name="T83" fmla="*/ 2051 h 2119"/>
                      <a:gd name="T84" fmla="*/ 1004 w 1027"/>
                      <a:gd name="T85" fmla="*/ 1783 h 2119"/>
                      <a:gd name="T86" fmla="*/ 947 w 1027"/>
                      <a:gd name="T87" fmla="*/ 1411 h 2119"/>
                      <a:gd name="T88" fmla="*/ 916 w 1027"/>
                      <a:gd name="T89" fmla="*/ 1125 h 2119"/>
                      <a:gd name="T90" fmla="*/ 809 w 1027"/>
                      <a:gd name="T91" fmla="*/ 477 h 2119"/>
                      <a:gd name="T92" fmla="*/ 762 w 1027"/>
                      <a:gd name="T93" fmla="*/ 0 h 2119"/>
                      <a:gd name="T94" fmla="*/ 575 w 1027"/>
                      <a:gd name="T95" fmla="*/ 39 h 2119"/>
                      <a:gd name="T96" fmla="*/ 398 w 1027"/>
                      <a:gd name="T97" fmla="*/ 51 h 2119"/>
                      <a:gd name="T98" fmla="*/ 192 w 1027"/>
                      <a:gd name="T99" fmla="*/ 39 h 2119"/>
                      <a:gd name="T100" fmla="*/ 39 w 1027"/>
                      <a:gd name="T101" fmla="*/ 0 h 211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027"/>
                      <a:gd name="T154" fmla="*/ 0 h 2119"/>
                      <a:gd name="T155" fmla="*/ 1027 w 1027"/>
                      <a:gd name="T156" fmla="*/ 2119 h 211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027" h="2119">
                        <a:moveTo>
                          <a:pt x="39" y="0"/>
                        </a:moveTo>
                        <a:lnTo>
                          <a:pt x="8" y="637"/>
                        </a:lnTo>
                        <a:lnTo>
                          <a:pt x="16" y="1149"/>
                        </a:lnTo>
                        <a:lnTo>
                          <a:pt x="31" y="1347"/>
                        </a:lnTo>
                        <a:lnTo>
                          <a:pt x="54" y="1562"/>
                        </a:lnTo>
                        <a:lnTo>
                          <a:pt x="39" y="1769"/>
                        </a:lnTo>
                        <a:lnTo>
                          <a:pt x="0" y="1940"/>
                        </a:lnTo>
                        <a:lnTo>
                          <a:pt x="21" y="1967"/>
                        </a:lnTo>
                        <a:lnTo>
                          <a:pt x="40" y="1985"/>
                        </a:lnTo>
                        <a:lnTo>
                          <a:pt x="71" y="2002"/>
                        </a:lnTo>
                        <a:lnTo>
                          <a:pt x="101" y="2017"/>
                        </a:lnTo>
                        <a:lnTo>
                          <a:pt x="139" y="2032"/>
                        </a:lnTo>
                        <a:lnTo>
                          <a:pt x="179" y="2042"/>
                        </a:lnTo>
                        <a:lnTo>
                          <a:pt x="209" y="2050"/>
                        </a:lnTo>
                        <a:lnTo>
                          <a:pt x="247" y="2056"/>
                        </a:lnTo>
                        <a:lnTo>
                          <a:pt x="293" y="2066"/>
                        </a:lnTo>
                        <a:lnTo>
                          <a:pt x="344" y="2080"/>
                        </a:lnTo>
                        <a:lnTo>
                          <a:pt x="363" y="2084"/>
                        </a:lnTo>
                        <a:lnTo>
                          <a:pt x="371" y="2057"/>
                        </a:lnTo>
                        <a:lnTo>
                          <a:pt x="385" y="2006"/>
                        </a:lnTo>
                        <a:lnTo>
                          <a:pt x="397" y="1967"/>
                        </a:lnTo>
                        <a:lnTo>
                          <a:pt x="407" y="1915"/>
                        </a:lnTo>
                        <a:lnTo>
                          <a:pt x="411" y="1535"/>
                        </a:lnTo>
                        <a:lnTo>
                          <a:pt x="411" y="1194"/>
                        </a:lnTo>
                        <a:lnTo>
                          <a:pt x="388" y="808"/>
                        </a:lnTo>
                        <a:lnTo>
                          <a:pt x="396" y="565"/>
                        </a:lnTo>
                        <a:lnTo>
                          <a:pt x="404" y="489"/>
                        </a:lnTo>
                        <a:lnTo>
                          <a:pt x="481" y="853"/>
                        </a:lnTo>
                        <a:lnTo>
                          <a:pt x="552" y="1248"/>
                        </a:lnTo>
                        <a:lnTo>
                          <a:pt x="598" y="1472"/>
                        </a:lnTo>
                        <a:lnTo>
                          <a:pt x="629" y="1868"/>
                        </a:lnTo>
                        <a:lnTo>
                          <a:pt x="674" y="2093"/>
                        </a:lnTo>
                        <a:lnTo>
                          <a:pt x="718" y="2096"/>
                        </a:lnTo>
                        <a:lnTo>
                          <a:pt x="762" y="2101"/>
                        </a:lnTo>
                        <a:lnTo>
                          <a:pt x="806" y="2108"/>
                        </a:lnTo>
                        <a:lnTo>
                          <a:pt x="864" y="2116"/>
                        </a:lnTo>
                        <a:lnTo>
                          <a:pt x="905" y="2119"/>
                        </a:lnTo>
                        <a:lnTo>
                          <a:pt x="945" y="2110"/>
                        </a:lnTo>
                        <a:lnTo>
                          <a:pt x="984" y="2092"/>
                        </a:lnTo>
                        <a:lnTo>
                          <a:pt x="998" y="2078"/>
                        </a:lnTo>
                        <a:lnTo>
                          <a:pt x="1014" y="2066"/>
                        </a:lnTo>
                        <a:lnTo>
                          <a:pt x="1027" y="2051"/>
                        </a:lnTo>
                        <a:lnTo>
                          <a:pt x="1004" y="1783"/>
                        </a:lnTo>
                        <a:lnTo>
                          <a:pt x="947" y="1411"/>
                        </a:lnTo>
                        <a:lnTo>
                          <a:pt x="916" y="1125"/>
                        </a:lnTo>
                        <a:lnTo>
                          <a:pt x="809" y="477"/>
                        </a:lnTo>
                        <a:lnTo>
                          <a:pt x="762" y="0"/>
                        </a:lnTo>
                        <a:lnTo>
                          <a:pt x="575" y="39"/>
                        </a:lnTo>
                        <a:lnTo>
                          <a:pt x="398" y="51"/>
                        </a:lnTo>
                        <a:lnTo>
                          <a:pt x="192" y="39"/>
                        </a:lnTo>
                        <a:lnTo>
                          <a:pt x="39" y="0"/>
                        </a:lnTo>
                        <a:close/>
                      </a:path>
                    </a:pathLst>
                  </a:custGeom>
                  <a:solidFill>
                    <a:srgbClr val="808080"/>
                  </a:solidFill>
                  <a:ln w="7938">
                    <a:solidFill>
                      <a:schemeClr val="tx1"/>
                    </a:solidFill>
                    <a:round/>
                    <a:headEnd/>
                    <a:tailEnd/>
                  </a:ln>
                </p:spPr>
                <p:txBody>
                  <a:bodyPr/>
                  <a:lstStyle/>
                  <a:p>
                    <a:endParaRPr lang="es-ES"/>
                  </a:p>
                </p:txBody>
              </p:sp>
            </p:grpSp>
            <p:grpSp>
              <p:nvGrpSpPr>
                <p:cNvPr id="5159" name="Group 41"/>
                <p:cNvGrpSpPr>
                  <a:grpSpLocks/>
                </p:cNvGrpSpPr>
                <p:nvPr/>
              </p:nvGrpSpPr>
              <p:grpSpPr bwMode="auto">
                <a:xfrm>
                  <a:off x="3794" y="1884"/>
                  <a:ext cx="502" cy="902"/>
                  <a:chOff x="3794" y="1884"/>
                  <a:chExt cx="502" cy="902"/>
                </a:xfrm>
              </p:grpSpPr>
              <p:grpSp>
                <p:nvGrpSpPr>
                  <p:cNvPr id="5183" name="Group 42"/>
                  <p:cNvGrpSpPr>
                    <a:grpSpLocks/>
                  </p:cNvGrpSpPr>
                  <p:nvPr/>
                </p:nvGrpSpPr>
                <p:grpSpPr bwMode="auto">
                  <a:xfrm>
                    <a:off x="3794" y="1884"/>
                    <a:ext cx="502" cy="902"/>
                    <a:chOff x="3794" y="1884"/>
                    <a:chExt cx="502" cy="902"/>
                  </a:xfrm>
                </p:grpSpPr>
                <p:sp>
                  <p:nvSpPr>
                    <p:cNvPr id="5186" name="Freeform 43"/>
                    <p:cNvSpPr>
                      <a:spLocks/>
                    </p:cNvSpPr>
                    <p:nvPr/>
                  </p:nvSpPr>
                  <p:spPr bwMode="auto">
                    <a:xfrm>
                      <a:off x="3794" y="1884"/>
                      <a:ext cx="502" cy="902"/>
                    </a:xfrm>
                    <a:custGeom>
                      <a:avLst/>
                      <a:gdLst>
                        <a:gd name="T0" fmla="*/ 386 w 1005"/>
                        <a:gd name="T1" fmla="*/ 673 h 1804"/>
                        <a:gd name="T2" fmla="*/ 274 w 1005"/>
                        <a:gd name="T3" fmla="*/ 633 h 1804"/>
                        <a:gd name="T4" fmla="*/ 96 w 1005"/>
                        <a:gd name="T5" fmla="*/ 574 h 1804"/>
                        <a:gd name="T6" fmla="*/ 51 w 1005"/>
                        <a:gd name="T7" fmla="*/ 601 h 1804"/>
                        <a:gd name="T8" fmla="*/ 21 w 1005"/>
                        <a:gd name="T9" fmla="*/ 646 h 1804"/>
                        <a:gd name="T10" fmla="*/ 4 w 1005"/>
                        <a:gd name="T11" fmla="*/ 717 h 1804"/>
                        <a:gd name="T12" fmla="*/ 0 w 1005"/>
                        <a:gd name="T13" fmla="*/ 784 h 1804"/>
                        <a:gd name="T14" fmla="*/ 5 w 1005"/>
                        <a:gd name="T15" fmla="*/ 862 h 1804"/>
                        <a:gd name="T16" fmla="*/ 135 w 1005"/>
                        <a:gd name="T17" fmla="*/ 937 h 1804"/>
                        <a:gd name="T18" fmla="*/ 221 w 1005"/>
                        <a:gd name="T19" fmla="*/ 988 h 1804"/>
                        <a:gd name="T20" fmla="*/ 274 w 1005"/>
                        <a:gd name="T21" fmla="*/ 1018 h 1804"/>
                        <a:gd name="T22" fmla="*/ 383 w 1005"/>
                        <a:gd name="T23" fmla="*/ 1054 h 1804"/>
                        <a:gd name="T24" fmla="*/ 595 w 1005"/>
                        <a:gd name="T25" fmla="*/ 1103 h 1804"/>
                        <a:gd name="T26" fmla="*/ 631 w 1005"/>
                        <a:gd name="T27" fmla="*/ 1078 h 1804"/>
                        <a:gd name="T28" fmla="*/ 670 w 1005"/>
                        <a:gd name="T29" fmla="*/ 977 h 1804"/>
                        <a:gd name="T30" fmla="*/ 683 w 1005"/>
                        <a:gd name="T31" fmla="*/ 1138 h 1804"/>
                        <a:gd name="T32" fmla="*/ 670 w 1005"/>
                        <a:gd name="T33" fmla="*/ 1274 h 1804"/>
                        <a:gd name="T34" fmla="*/ 668 w 1005"/>
                        <a:gd name="T35" fmla="*/ 1372 h 1804"/>
                        <a:gd name="T36" fmla="*/ 653 w 1005"/>
                        <a:gd name="T37" fmla="*/ 1484 h 1804"/>
                        <a:gd name="T38" fmla="*/ 644 w 1005"/>
                        <a:gd name="T39" fmla="*/ 1670 h 1804"/>
                        <a:gd name="T40" fmla="*/ 711 w 1005"/>
                        <a:gd name="T41" fmla="*/ 1709 h 1804"/>
                        <a:gd name="T42" fmla="*/ 787 w 1005"/>
                        <a:gd name="T43" fmla="*/ 1733 h 1804"/>
                        <a:gd name="T44" fmla="*/ 858 w 1005"/>
                        <a:gd name="T45" fmla="*/ 1763 h 1804"/>
                        <a:gd name="T46" fmla="*/ 944 w 1005"/>
                        <a:gd name="T47" fmla="*/ 1793 h 1804"/>
                        <a:gd name="T48" fmla="*/ 976 w 1005"/>
                        <a:gd name="T49" fmla="*/ 1594 h 1804"/>
                        <a:gd name="T50" fmla="*/ 961 w 1005"/>
                        <a:gd name="T51" fmla="*/ 1486 h 1804"/>
                        <a:gd name="T52" fmla="*/ 955 w 1005"/>
                        <a:gd name="T53" fmla="*/ 1345 h 1804"/>
                        <a:gd name="T54" fmla="*/ 977 w 1005"/>
                        <a:gd name="T55" fmla="*/ 871 h 1804"/>
                        <a:gd name="T56" fmla="*/ 920 w 1005"/>
                        <a:gd name="T57" fmla="*/ 49 h 1804"/>
                        <a:gd name="T58" fmla="*/ 761 w 1005"/>
                        <a:gd name="T59" fmla="*/ 15 h 1804"/>
                        <a:gd name="T60" fmla="*/ 714 w 1005"/>
                        <a:gd name="T61" fmla="*/ 0 h 1804"/>
                        <a:gd name="T62" fmla="*/ 674 w 1005"/>
                        <a:gd name="T63" fmla="*/ 3 h 1804"/>
                        <a:gd name="T64" fmla="*/ 636 w 1005"/>
                        <a:gd name="T65" fmla="*/ 19 h 1804"/>
                        <a:gd name="T66" fmla="*/ 598 w 1005"/>
                        <a:gd name="T67" fmla="*/ 61 h 1804"/>
                        <a:gd name="T68" fmla="*/ 582 w 1005"/>
                        <a:gd name="T69" fmla="*/ 115 h 1804"/>
                        <a:gd name="T70" fmla="*/ 575 w 1005"/>
                        <a:gd name="T71" fmla="*/ 213 h 1804"/>
                        <a:gd name="T72" fmla="*/ 492 w 1005"/>
                        <a:gd name="T73" fmla="*/ 630 h 1804"/>
                        <a:gd name="T74" fmla="*/ 454 w 1005"/>
                        <a:gd name="T75" fmla="*/ 675 h 180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05"/>
                        <a:gd name="T115" fmla="*/ 0 h 1804"/>
                        <a:gd name="T116" fmla="*/ 1005 w 1005"/>
                        <a:gd name="T117" fmla="*/ 1804 h 180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05" h="1804">
                          <a:moveTo>
                            <a:pt x="415" y="675"/>
                          </a:moveTo>
                          <a:lnTo>
                            <a:pt x="386" y="673"/>
                          </a:lnTo>
                          <a:lnTo>
                            <a:pt x="344" y="666"/>
                          </a:lnTo>
                          <a:lnTo>
                            <a:pt x="274" y="633"/>
                          </a:lnTo>
                          <a:lnTo>
                            <a:pt x="120" y="570"/>
                          </a:lnTo>
                          <a:lnTo>
                            <a:pt x="96" y="574"/>
                          </a:lnTo>
                          <a:lnTo>
                            <a:pt x="74" y="585"/>
                          </a:lnTo>
                          <a:lnTo>
                            <a:pt x="51" y="601"/>
                          </a:lnTo>
                          <a:lnTo>
                            <a:pt x="35" y="619"/>
                          </a:lnTo>
                          <a:lnTo>
                            <a:pt x="21" y="646"/>
                          </a:lnTo>
                          <a:lnTo>
                            <a:pt x="12" y="676"/>
                          </a:lnTo>
                          <a:lnTo>
                            <a:pt x="4" y="717"/>
                          </a:lnTo>
                          <a:lnTo>
                            <a:pt x="1" y="750"/>
                          </a:lnTo>
                          <a:lnTo>
                            <a:pt x="0" y="784"/>
                          </a:lnTo>
                          <a:lnTo>
                            <a:pt x="1" y="824"/>
                          </a:lnTo>
                          <a:lnTo>
                            <a:pt x="5" y="862"/>
                          </a:lnTo>
                          <a:lnTo>
                            <a:pt x="12" y="893"/>
                          </a:lnTo>
                          <a:lnTo>
                            <a:pt x="135" y="937"/>
                          </a:lnTo>
                          <a:lnTo>
                            <a:pt x="187" y="965"/>
                          </a:lnTo>
                          <a:lnTo>
                            <a:pt x="221" y="988"/>
                          </a:lnTo>
                          <a:lnTo>
                            <a:pt x="249" y="1006"/>
                          </a:lnTo>
                          <a:lnTo>
                            <a:pt x="274" y="1018"/>
                          </a:lnTo>
                          <a:lnTo>
                            <a:pt x="310" y="1030"/>
                          </a:lnTo>
                          <a:lnTo>
                            <a:pt x="383" y="1054"/>
                          </a:lnTo>
                          <a:lnTo>
                            <a:pt x="505" y="1085"/>
                          </a:lnTo>
                          <a:lnTo>
                            <a:pt x="595" y="1103"/>
                          </a:lnTo>
                          <a:lnTo>
                            <a:pt x="617" y="1096"/>
                          </a:lnTo>
                          <a:lnTo>
                            <a:pt x="631" y="1078"/>
                          </a:lnTo>
                          <a:lnTo>
                            <a:pt x="641" y="1049"/>
                          </a:lnTo>
                          <a:lnTo>
                            <a:pt x="670" y="977"/>
                          </a:lnTo>
                          <a:lnTo>
                            <a:pt x="676" y="1022"/>
                          </a:lnTo>
                          <a:lnTo>
                            <a:pt x="683" y="1138"/>
                          </a:lnTo>
                          <a:lnTo>
                            <a:pt x="679" y="1228"/>
                          </a:lnTo>
                          <a:lnTo>
                            <a:pt x="670" y="1274"/>
                          </a:lnTo>
                          <a:lnTo>
                            <a:pt x="668" y="1324"/>
                          </a:lnTo>
                          <a:lnTo>
                            <a:pt x="668" y="1372"/>
                          </a:lnTo>
                          <a:lnTo>
                            <a:pt x="663" y="1430"/>
                          </a:lnTo>
                          <a:lnTo>
                            <a:pt x="653" y="1484"/>
                          </a:lnTo>
                          <a:lnTo>
                            <a:pt x="624" y="1643"/>
                          </a:lnTo>
                          <a:lnTo>
                            <a:pt x="644" y="1670"/>
                          </a:lnTo>
                          <a:lnTo>
                            <a:pt x="671" y="1691"/>
                          </a:lnTo>
                          <a:lnTo>
                            <a:pt x="711" y="1709"/>
                          </a:lnTo>
                          <a:lnTo>
                            <a:pt x="753" y="1720"/>
                          </a:lnTo>
                          <a:lnTo>
                            <a:pt x="787" y="1733"/>
                          </a:lnTo>
                          <a:lnTo>
                            <a:pt x="824" y="1748"/>
                          </a:lnTo>
                          <a:lnTo>
                            <a:pt x="858" y="1763"/>
                          </a:lnTo>
                          <a:lnTo>
                            <a:pt x="896" y="1777"/>
                          </a:lnTo>
                          <a:lnTo>
                            <a:pt x="944" y="1793"/>
                          </a:lnTo>
                          <a:lnTo>
                            <a:pt x="1005" y="1804"/>
                          </a:lnTo>
                          <a:lnTo>
                            <a:pt x="976" y="1594"/>
                          </a:lnTo>
                          <a:lnTo>
                            <a:pt x="966" y="1526"/>
                          </a:lnTo>
                          <a:lnTo>
                            <a:pt x="961" y="1486"/>
                          </a:lnTo>
                          <a:lnTo>
                            <a:pt x="959" y="1441"/>
                          </a:lnTo>
                          <a:lnTo>
                            <a:pt x="955" y="1345"/>
                          </a:lnTo>
                          <a:lnTo>
                            <a:pt x="958" y="1211"/>
                          </a:lnTo>
                          <a:lnTo>
                            <a:pt x="977" y="871"/>
                          </a:lnTo>
                          <a:lnTo>
                            <a:pt x="966" y="340"/>
                          </a:lnTo>
                          <a:lnTo>
                            <a:pt x="920" y="49"/>
                          </a:lnTo>
                          <a:lnTo>
                            <a:pt x="802" y="25"/>
                          </a:lnTo>
                          <a:lnTo>
                            <a:pt x="761" y="15"/>
                          </a:lnTo>
                          <a:lnTo>
                            <a:pt x="732" y="4"/>
                          </a:lnTo>
                          <a:lnTo>
                            <a:pt x="714" y="0"/>
                          </a:lnTo>
                          <a:lnTo>
                            <a:pt x="692" y="0"/>
                          </a:lnTo>
                          <a:lnTo>
                            <a:pt x="674" y="3"/>
                          </a:lnTo>
                          <a:lnTo>
                            <a:pt x="656" y="9"/>
                          </a:lnTo>
                          <a:lnTo>
                            <a:pt x="636" y="19"/>
                          </a:lnTo>
                          <a:lnTo>
                            <a:pt x="617" y="37"/>
                          </a:lnTo>
                          <a:lnTo>
                            <a:pt x="598" y="61"/>
                          </a:lnTo>
                          <a:lnTo>
                            <a:pt x="588" y="84"/>
                          </a:lnTo>
                          <a:lnTo>
                            <a:pt x="582" y="115"/>
                          </a:lnTo>
                          <a:lnTo>
                            <a:pt x="582" y="157"/>
                          </a:lnTo>
                          <a:lnTo>
                            <a:pt x="575" y="213"/>
                          </a:lnTo>
                          <a:lnTo>
                            <a:pt x="554" y="333"/>
                          </a:lnTo>
                          <a:lnTo>
                            <a:pt x="492" y="630"/>
                          </a:lnTo>
                          <a:lnTo>
                            <a:pt x="483" y="670"/>
                          </a:lnTo>
                          <a:lnTo>
                            <a:pt x="454" y="675"/>
                          </a:lnTo>
                          <a:lnTo>
                            <a:pt x="415" y="675"/>
                          </a:lnTo>
                          <a:close/>
                        </a:path>
                      </a:pathLst>
                    </a:custGeom>
                    <a:solidFill>
                      <a:srgbClr val="808080"/>
                    </a:solidFill>
                    <a:ln w="7938">
                      <a:solidFill>
                        <a:schemeClr val="tx1"/>
                      </a:solidFill>
                      <a:round/>
                      <a:headEnd/>
                      <a:tailEnd/>
                    </a:ln>
                  </p:spPr>
                  <p:txBody>
                    <a:bodyPr/>
                    <a:lstStyle/>
                    <a:p>
                      <a:endParaRPr lang="es-ES"/>
                    </a:p>
                  </p:txBody>
                </p:sp>
                <p:sp>
                  <p:nvSpPr>
                    <p:cNvPr id="5187" name="Freeform 44"/>
                    <p:cNvSpPr>
                      <a:spLocks/>
                    </p:cNvSpPr>
                    <p:nvPr/>
                  </p:nvSpPr>
                  <p:spPr bwMode="auto">
                    <a:xfrm>
                      <a:off x="4133" y="2126"/>
                      <a:ext cx="54" cy="242"/>
                    </a:xfrm>
                    <a:custGeom>
                      <a:avLst/>
                      <a:gdLst>
                        <a:gd name="T0" fmla="*/ 0 w 109"/>
                        <a:gd name="T1" fmla="*/ 484 h 484"/>
                        <a:gd name="T2" fmla="*/ 39 w 109"/>
                        <a:gd name="T3" fmla="*/ 323 h 484"/>
                        <a:gd name="T4" fmla="*/ 77 w 109"/>
                        <a:gd name="T5" fmla="*/ 162 h 484"/>
                        <a:gd name="T6" fmla="*/ 70 w 109"/>
                        <a:gd name="T7" fmla="*/ 27 h 484"/>
                        <a:gd name="T8" fmla="*/ 109 w 109"/>
                        <a:gd name="T9" fmla="*/ 0 h 484"/>
                        <a:gd name="T10" fmla="*/ 0 60000 65536"/>
                        <a:gd name="T11" fmla="*/ 0 60000 65536"/>
                        <a:gd name="T12" fmla="*/ 0 60000 65536"/>
                        <a:gd name="T13" fmla="*/ 0 60000 65536"/>
                        <a:gd name="T14" fmla="*/ 0 60000 65536"/>
                        <a:gd name="T15" fmla="*/ 0 w 109"/>
                        <a:gd name="T16" fmla="*/ 0 h 484"/>
                        <a:gd name="T17" fmla="*/ 109 w 109"/>
                        <a:gd name="T18" fmla="*/ 484 h 484"/>
                      </a:gdLst>
                      <a:ahLst/>
                      <a:cxnLst>
                        <a:cxn ang="T10">
                          <a:pos x="T0" y="T1"/>
                        </a:cxn>
                        <a:cxn ang="T11">
                          <a:pos x="T2" y="T3"/>
                        </a:cxn>
                        <a:cxn ang="T12">
                          <a:pos x="T4" y="T5"/>
                        </a:cxn>
                        <a:cxn ang="T13">
                          <a:pos x="T6" y="T7"/>
                        </a:cxn>
                        <a:cxn ang="T14">
                          <a:pos x="T8" y="T9"/>
                        </a:cxn>
                      </a:cxnLst>
                      <a:rect l="T15" t="T16" r="T17" b="T18"/>
                      <a:pathLst>
                        <a:path w="109" h="484">
                          <a:moveTo>
                            <a:pt x="0" y="484"/>
                          </a:moveTo>
                          <a:lnTo>
                            <a:pt x="39" y="323"/>
                          </a:lnTo>
                          <a:lnTo>
                            <a:pt x="77" y="162"/>
                          </a:lnTo>
                          <a:lnTo>
                            <a:pt x="70" y="27"/>
                          </a:lnTo>
                          <a:lnTo>
                            <a:pt x="109" y="0"/>
                          </a:lnTo>
                        </a:path>
                      </a:pathLst>
                    </a:custGeom>
                    <a:noFill/>
                    <a:ln w="7938">
                      <a:solidFill>
                        <a:schemeClr val="tx1"/>
                      </a:solidFill>
                      <a:round/>
                      <a:headEnd/>
                      <a:tailEnd/>
                    </a:ln>
                  </p:spPr>
                  <p:txBody>
                    <a:bodyPr/>
                    <a:lstStyle/>
                    <a:p>
                      <a:endParaRPr lang="es-ES"/>
                    </a:p>
                  </p:txBody>
                </p:sp>
              </p:grpSp>
              <p:sp>
                <p:nvSpPr>
                  <p:cNvPr id="5184" name="Freeform 45"/>
                  <p:cNvSpPr>
                    <a:spLocks/>
                  </p:cNvSpPr>
                  <p:nvPr/>
                </p:nvSpPr>
                <p:spPr bwMode="auto">
                  <a:xfrm>
                    <a:off x="4037" y="2220"/>
                    <a:ext cx="45" cy="50"/>
                  </a:xfrm>
                  <a:custGeom>
                    <a:avLst/>
                    <a:gdLst>
                      <a:gd name="T0" fmla="*/ 0 w 91"/>
                      <a:gd name="T1" fmla="*/ 3 h 99"/>
                      <a:gd name="T2" fmla="*/ 43 w 91"/>
                      <a:gd name="T3" fmla="*/ 0 h 99"/>
                      <a:gd name="T4" fmla="*/ 67 w 91"/>
                      <a:gd name="T5" fmla="*/ 12 h 99"/>
                      <a:gd name="T6" fmla="*/ 84 w 91"/>
                      <a:gd name="T7" fmla="*/ 36 h 99"/>
                      <a:gd name="T8" fmla="*/ 91 w 91"/>
                      <a:gd name="T9" fmla="*/ 72 h 99"/>
                      <a:gd name="T10" fmla="*/ 90 w 91"/>
                      <a:gd name="T11" fmla="*/ 99 h 99"/>
                      <a:gd name="T12" fmla="*/ 0 60000 65536"/>
                      <a:gd name="T13" fmla="*/ 0 60000 65536"/>
                      <a:gd name="T14" fmla="*/ 0 60000 65536"/>
                      <a:gd name="T15" fmla="*/ 0 60000 65536"/>
                      <a:gd name="T16" fmla="*/ 0 60000 65536"/>
                      <a:gd name="T17" fmla="*/ 0 60000 65536"/>
                      <a:gd name="T18" fmla="*/ 0 w 91"/>
                      <a:gd name="T19" fmla="*/ 0 h 99"/>
                      <a:gd name="T20" fmla="*/ 91 w 91"/>
                      <a:gd name="T21" fmla="*/ 99 h 99"/>
                    </a:gdLst>
                    <a:ahLst/>
                    <a:cxnLst>
                      <a:cxn ang="T12">
                        <a:pos x="T0" y="T1"/>
                      </a:cxn>
                      <a:cxn ang="T13">
                        <a:pos x="T2" y="T3"/>
                      </a:cxn>
                      <a:cxn ang="T14">
                        <a:pos x="T4" y="T5"/>
                      </a:cxn>
                      <a:cxn ang="T15">
                        <a:pos x="T6" y="T7"/>
                      </a:cxn>
                      <a:cxn ang="T16">
                        <a:pos x="T8" y="T9"/>
                      </a:cxn>
                      <a:cxn ang="T17">
                        <a:pos x="T10" y="T11"/>
                      </a:cxn>
                    </a:cxnLst>
                    <a:rect l="T18" t="T19" r="T20" b="T21"/>
                    <a:pathLst>
                      <a:path w="91" h="99">
                        <a:moveTo>
                          <a:pt x="0" y="3"/>
                        </a:moveTo>
                        <a:lnTo>
                          <a:pt x="43" y="0"/>
                        </a:lnTo>
                        <a:lnTo>
                          <a:pt x="67" y="12"/>
                        </a:lnTo>
                        <a:lnTo>
                          <a:pt x="84" y="36"/>
                        </a:lnTo>
                        <a:lnTo>
                          <a:pt x="91" y="72"/>
                        </a:lnTo>
                        <a:lnTo>
                          <a:pt x="90" y="99"/>
                        </a:lnTo>
                      </a:path>
                    </a:pathLst>
                  </a:custGeom>
                  <a:noFill/>
                  <a:ln w="7938">
                    <a:solidFill>
                      <a:schemeClr val="tx1"/>
                    </a:solidFill>
                    <a:round/>
                    <a:headEnd/>
                    <a:tailEnd/>
                  </a:ln>
                </p:spPr>
                <p:txBody>
                  <a:bodyPr/>
                  <a:lstStyle/>
                  <a:p>
                    <a:endParaRPr lang="es-ES"/>
                  </a:p>
                </p:txBody>
              </p:sp>
              <p:sp>
                <p:nvSpPr>
                  <p:cNvPr id="5185" name="Freeform 46"/>
                  <p:cNvSpPr>
                    <a:spLocks/>
                  </p:cNvSpPr>
                  <p:nvPr/>
                </p:nvSpPr>
                <p:spPr bwMode="auto">
                  <a:xfrm>
                    <a:off x="4189" y="1910"/>
                    <a:ext cx="105" cy="700"/>
                  </a:xfrm>
                  <a:custGeom>
                    <a:avLst/>
                    <a:gdLst>
                      <a:gd name="T0" fmla="*/ 129 w 211"/>
                      <a:gd name="T1" fmla="*/ 0 h 1400"/>
                      <a:gd name="T2" fmla="*/ 97 w 211"/>
                      <a:gd name="T3" fmla="*/ 93 h 1400"/>
                      <a:gd name="T4" fmla="*/ 84 w 211"/>
                      <a:gd name="T5" fmla="*/ 127 h 1400"/>
                      <a:gd name="T6" fmla="*/ 71 w 211"/>
                      <a:gd name="T7" fmla="*/ 157 h 1400"/>
                      <a:gd name="T8" fmla="*/ 47 w 211"/>
                      <a:gd name="T9" fmla="*/ 196 h 1400"/>
                      <a:gd name="T10" fmla="*/ 29 w 211"/>
                      <a:gd name="T11" fmla="*/ 220 h 1400"/>
                      <a:gd name="T12" fmla="*/ 0 w 211"/>
                      <a:gd name="T13" fmla="*/ 256 h 1400"/>
                      <a:gd name="T14" fmla="*/ 98 w 211"/>
                      <a:gd name="T15" fmla="*/ 261 h 1400"/>
                      <a:gd name="T16" fmla="*/ 32 w 211"/>
                      <a:gd name="T17" fmla="*/ 364 h 1400"/>
                      <a:gd name="T18" fmla="*/ 68 w 211"/>
                      <a:gd name="T19" fmla="*/ 469 h 1400"/>
                      <a:gd name="T20" fmla="*/ 82 w 211"/>
                      <a:gd name="T21" fmla="*/ 514 h 1400"/>
                      <a:gd name="T22" fmla="*/ 94 w 211"/>
                      <a:gd name="T23" fmla="*/ 562 h 1400"/>
                      <a:gd name="T24" fmla="*/ 104 w 211"/>
                      <a:gd name="T25" fmla="*/ 622 h 1400"/>
                      <a:gd name="T26" fmla="*/ 124 w 211"/>
                      <a:gd name="T27" fmla="*/ 763 h 1400"/>
                      <a:gd name="T28" fmla="*/ 133 w 211"/>
                      <a:gd name="T29" fmla="*/ 841 h 1400"/>
                      <a:gd name="T30" fmla="*/ 138 w 211"/>
                      <a:gd name="T31" fmla="*/ 922 h 1400"/>
                      <a:gd name="T32" fmla="*/ 141 w 211"/>
                      <a:gd name="T33" fmla="*/ 983 h 1400"/>
                      <a:gd name="T34" fmla="*/ 141 w 211"/>
                      <a:gd name="T35" fmla="*/ 1154 h 1400"/>
                      <a:gd name="T36" fmla="*/ 143 w 211"/>
                      <a:gd name="T37" fmla="*/ 1201 h 1400"/>
                      <a:gd name="T38" fmla="*/ 150 w 211"/>
                      <a:gd name="T39" fmla="*/ 1262 h 1400"/>
                      <a:gd name="T40" fmla="*/ 167 w 211"/>
                      <a:gd name="T41" fmla="*/ 1400 h 1400"/>
                      <a:gd name="T42" fmla="*/ 187 w 211"/>
                      <a:gd name="T43" fmla="*/ 1069 h 1400"/>
                      <a:gd name="T44" fmla="*/ 194 w 211"/>
                      <a:gd name="T45" fmla="*/ 983 h 1400"/>
                      <a:gd name="T46" fmla="*/ 203 w 211"/>
                      <a:gd name="T47" fmla="*/ 862 h 1400"/>
                      <a:gd name="T48" fmla="*/ 207 w 211"/>
                      <a:gd name="T49" fmla="*/ 797 h 1400"/>
                      <a:gd name="T50" fmla="*/ 209 w 211"/>
                      <a:gd name="T51" fmla="*/ 735 h 1400"/>
                      <a:gd name="T52" fmla="*/ 209 w 211"/>
                      <a:gd name="T53" fmla="*/ 652 h 1400"/>
                      <a:gd name="T54" fmla="*/ 211 w 211"/>
                      <a:gd name="T55" fmla="*/ 559 h 1400"/>
                      <a:gd name="T56" fmla="*/ 211 w 211"/>
                      <a:gd name="T57" fmla="*/ 468 h 1400"/>
                      <a:gd name="T58" fmla="*/ 209 w 211"/>
                      <a:gd name="T59" fmla="*/ 412 h 1400"/>
                      <a:gd name="T60" fmla="*/ 204 w 211"/>
                      <a:gd name="T61" fmla="*/ 318 h 1400"/>
                      <a:gd name="T62" fmla="*/ 202 w 211"/>
                      <a:gd name="T63" fmla="*/ 268 h 1400"/>
                      <a:gd name="T64" fmla="*/ 195 w 211"/>
                      <a:gd name="T65" fmla="*/ 211 h 1400"/>
                      <a:gd name="T66" fmla="*/ 189 w 211"/>
                      <a:gd name="T67" fmla="*/ 178 h 1400"/>
                      <a:gd name="T68" fmla="*/ 181 w 211"/>
                      <a:gd name="T69" fmla="*/ 142 h 1400"/>
                      <a:gd name="T70" fmla="*/ 173 w 211"/>
                      <a:gd name="T71" fmla="*/ 114 h 1400"/>
                      <a:gd name="T72" fmla="*/ 165 w 211"/>
                      <a:gd name="T73" fmla="*/ 85 h 1400"/>
                      <a:gd name="T74" fmla="*/ 129 w 211"/>
                      <a:gd name="T75" fmla="*/ 0 h 14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1"/>
                      <a:gd name="T115" fmla="*/ 0 h 1400"/>
                      <a:gd name="T116" fmla="*/ 211 w 211"/>
                      <a:gd name="T117" fmla="*/ 1400 h 140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1" h="1400">
                        <a:moveTo>
                          <a:pt x="129" y="0"/>
                        </a:moveTo>
                        <a:lnTo>
                          <a:pt x="97" y="93"/>
                        </a:lnTo>
                        <a:lnTo>
                          <a:pt x="84" y="127"/>
                        </a:lnTo>
                        <a:lnTo>
                          <a:pt x="71" y="157"/>
                        </a:lnTo>
                        <a:lnTo>
                          <a:pt x="47" y="196"/>
                        </a:lnTo>
                        <a:lnTo>
                          <a:pt x="29" y="220"/>
                        </a:lnTo>
                        <a:lnTo>
                          <a:pt x="0" y="256"/>
                        </a:lnTo>
                        <a:lnTo>
                          <a:pt x="98" y="261"/>
                        </a:lnTo>
                        <a:lnTo>
                          <a:pt x="32" y="364"/>
                        </a:lnTo>
                        <a:lnTo>
                          <a:pt x="68" y="469"/>
                        </a:lnTo>
                        <a:lnTo>
                          <a:pt x="82" y="514"/>
                        </a:lnTo>
                        <a:lnTo>
                          <a:pt x="94" y="562"/>
                        </a:lnTo>
                        <a:lnTo>
                          <a:pt x="104" y="622"/>
                        </a:lnTo>
                        <a:lnTo>
                          <a:pt x="124" y="763"/>
                        </a:lnTo>
                        <a:lnTo>
                          <a:pt x="133" y="841"/>
                        </a:lnTo>
                        <a:lnTo>
                          <a:pt x="138" y="922"/>
                        </a:lnTo>
                        <a:lnTo>
                          <a:pt x="141" y="983"/>
                        </a:lnTo>
                        <a:lnTo>
                          <a:pt x="141" y="1154"/>
                        </a:lnTo>
                        <a:lnTo>
                          <a:pt x="143" y="1201"/>
                        </a:lnTo>
                        <a:lnTo>
                          <a:pt x="150" y="1262"/>
                        </a:lnTo>
                        <a:lnTo>
                          <a:pt x="167" y="1400"/>
                        </a:lnTo>
                        <a:lnTo>
                          <a:pt x="187" y="1069"/>
                        </a:lnTo>
                        <a:lnTo>
                          <a:pt x="194" y="983"/>
                        </a:lnTo>
                        <a:lnTo>
                          <a:pt x="203" y="862"/>
                        </a:lnTo>
                        <a:lnTo>
                          <a:pt x="207" y="797"/>
                        </a:lnTo>
                        <a:lnTo>
                          <a:pt x="209" y="735"/>
                        </a:lnTo>
                        <a:lnTo>
                          <a:pt x="209" y="652"/>
                        </a:lnTo>
                        <a:lnTo>
                          <a:pt x="211" y="559"/>
                        </a:lnTo>
                        <a:lnTo>
                          <a:pt x="211" y="468"/>
                        </a:lnTo>
                        <a:lnTo>
                          <a:pt x="209" y="412"/>
                        </a:lnTo>
                        <a:lnTo>
                          <a:pt x="204" y="318"/>
                        </a:lnTo>
                        <a:lnTo>
                          <a:pt x="202" y="268"/>
                        </a:lnTo>
                        <a:lnTo>
                          <a:pt x="195" y="211"/>
                        </a:lnTo>
                        <a:lnTo>
                          <a:pt x="189" y="178"/>
                        </a:lnTo>
                        <a:lnTo>
                          <a:pt x="181" y="142"/>
                        </a:lnTo>
                        <a:lnTo>
                          <a:pt x="173" y="114"/>
                        </a:lnTo>
                        <a:lnTo>
                          <a:pt x="165" y="85"/>
                        </a:lnTo>
                        <a:lnTo>
                          <a:pt x="129" y="0"/>
                        </a:lnTo>
                        <a:close/>
                      </a:path>
                    </a:pathLst>
                  </a:custGeom>
                  <a:solidFill>
                    <a:srgbClr val="808080"/>
                  </a:solidFill>
                  <a:ln w="7938">
                    <a:solidFill>
                      <a:schemeClr val="tx1"/>
                    </a:solidFill>
                    <a:round/>
                    <a:headEnd/>
                    <a:tailEnd/>
                  </a:ln>
                </p:spPr>
                <p:txBody>
                  <a:bodyPr/>
                  <a:lstStyle/>
                  <a:p>
                    <a:endParaRPr lang="es-ES"/>
                  </a:p>
                </p:txBody>
              </p:sp>
            </p:grpSp>
            <p:sp>
              <p:nvSpPr>
                <p:cNvPr id="5160" name="Freeform 47"/>
                <p:cNvSpPr>
                  <a:spLocks/>
                </p:cNvSpPr>
                <p:nvPr/>
              </p:nvSpPr>
              <p:spPr bwMode="auto">
                <a:xfrm>
                  <a:off x="4296" y="1969"/>
                  <a:ext cx="81" cy="703"/>
                </a:xfrm>
                <a:custGeom>
                  <a:avLst/>
                  <a:gdLst>
                    <a:gd name="T0" fmla="*/ 52 w 164"/>
                    <a:gd name="T1" fmla="*/ 0 h 1407"/>
                    <a:gd name="T2" fmla="*/ 25 w 164"/>
                    <a:gd name="T3" fmla="*/ 203 h 1407"/>
                    <a:gd name="T4" fmla="*/ 6 w 164"/>
                    <a:gd name="T5" fmla="*/ 468 h 1407"/>
                    <a:gd name="T6" fmla="*/ 9 w 164"/>
                    <a:gd name="T7" fmla="*/ 1006 h 1407"/>
                    <a:gd name="T8" fmla="*/ 0 w 164"/>
                    <a:gd name="T9" fmla="*/ 1258 h 1407"/>
                    <a:gd name="T10" fmla="*/ 78 w 164"/>
                    <a:gd name="T11" fmla="*/ 1407 h 1407"/>
                    <a:gd name="T12" fmla="*/ 159 w 164"/>
                    <a:gd name="T13" fmla="*/ 1258 h 1407"/>
                    <a:gd name="T14" fmla="*/ 156 w 164"/>
                    <a:gd name="T15" fmla="*/ 1006 h 1407"/>
                    <a:gd name="T16" fmla="*/ 164 w 164"/>
                    <a:gd name="T17" fmla="*/ 464 h 1407"/>
                    <a:gd name="T18" fmla="*/ 133 w 164"/>
                    <a:gd name="T19" fmla="*/ 180 h 1407"/>
                    <a:gd name="T20" fmla="*/ 94 w 164"/>
                    <a:gd name="T21" fmla="*/ 0 h 1407"/>
                    <a:gd name="T22" fmla="*/ 52 w 164"/>
                    <a:gd name="T23" fmla="*/ 0 h 140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4"/>
                    <a:gd name="T37" fmla="*/ 0 h 1407"/>
                    <a:gd name="T38" fmla="*/ 164 w 164"/>
                    <a:gd name="T39" fmla="*/ 1407 h 140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4" h="1407">
                      <a:moveTo>
                        <a:pt x="52" y="0"/>
                      </a:moveTo>
                      <a:lnTo>
                        <a:pt x="25" y="203"/>
                      </a:lnTo>
                      <a:lnTo>
                        <a:pt x="6" y="468"/>
                      </a:lnTo>
                      <a:lnTo>
                        <a:pt x="9" y="1006"/>
                      </a:lnTo>
                      <a:lnTo>
                        <a:pt x="0" y="1258"/>
                      </a:lnTo>
                      <a:lnTo>
                        <a:pt x="78" y="1407"/>
                      </a:lnTo>
                      <a:lnTo>
                        <a:pt x="159" y="1258"/>
                      </a:lnTo>
                      <a:lnTo>
                        <a:pt x="156" y="1006"/>
                      </a:lnTo>
                      <a:lnTo>
                        <a:pt x="164" y="464"/>
                      </a:lnTo>
                      <a:lnTo>
                        <a:pt x="133" y="180"/>
                      </a:lnTo>
                      <a:lnTo>
                        <a:pt x="94" y="0"/>
                      </a:lnTo>
                      <a:lnTo>
                        <a:pt x="52" y="0"/>
                      </a:lnTo>
                      <a:close/>
                    </a:path>
                  </a:pathLst>
                </a:custGeom>
                <a:solidFill>
                  <a:srgbClr val="E00000"/>
                </a:solidFill>
                <a:ln w="7938">
                  <a:solidFill>
                    <a:schemeClr val="tx1"/>
                  </a:solidFill>
                  <a:round/>
                  <a:headEnd/>
                  <a:tailEnd/>
                </a:ln>
              </p:spPr>
              <p:txBody>
                <a:bodyPr/>
                <a:lstStyle/>
                <a:p>
                  <a:endParaRPr lang="es-ES"/>
                </a:p>
              </p:txBody>
            </p:sp>
            <p:sp>
              <p:nvSpPr>
                <p:cNvPr id="5161" name="Arc 48"/>
                <p:cNvSpPr>
                  <a:spLocks/>
                </p:cNvSpPr>
                <p:nvPr/>
              </p:nvSpPr>
              <p:spPr bwMode="auto">
                <a:xfrm>
                  <a:off x="4309" y="1923"/>
                  <a:ext cx="47" cy="51"/>
                </a:xfrm>
                <a:custGeom>
                  <a:avLst/>
                  <a:gdLst>
                    <a:gd name="T0" fmla="*/ 44 w 43200"/>
                    <a:gd name="T1" fmla="*/ 0 h 31661"/>
                    <a:gd name="T2" fmla="*/ 1 w 43200"/>
                    <a:gd name="T3" fmla="*/ 5 h 31661"/>
                    <a:gd name="T4" fmla="*/ 23 w 43200"/>
                    <a:gd name="T5" fmla="*/ 16 h 31661"/>
                    <a:gd name="T6" fmla="*/ 0 60000 65536"/>
                    <a:gd name="T7" fmla="*/ 0 60000 65536"/>
                    <a:gd name="T8" fmla="*/ 0 60000 65536"/>
                    <a:gd name="T9" fmla="*/ 0 w 43200"/>
                    <a:gd name="T10" fmla="*/ 0 h 31661"/>
                    <a:gd name="T11" fmla="*/ 43200 w 43200"/>
                    <a:gd name="T12" fmla="*/ 31661 h 31661"/>
                  </a:gdLst>
                  <a:ahLst/>
                  <a:cxnLst>
                    <a:cxn ang="T6">
                      <a:pos x="T0" y="T1"/>
                    </a:cxn>
                    <a:cxn ang="T7">
                      <a:pos x="T2" y="T3"/>
                    </a:cxn>
                    <a:cxn ang="T8">
                      <a:pos x="T4" y="T5"/>
                    </a:cxn>
                  </a:cxnLst>
                  <a:rect l="T9" t="T10" r="T11" b="T12"/>
                  <a:pathLst>
                    <a:path w="43200" h="31661" fill="none" extrusionOk="0">
                      <a:moveTo>
                        <a:pt x="40713" y="0"/>
                      </a:moveTo>
                      <a:cubicBezTo>
                        <a:pt x="42346" y="3102"/>
                        <a:pt x="43200" y="6555"/>
                        <a:pt x="43200" y="10061"/>
                      </a:cubicBezTo>
                      <a:cubicBezTo>
                        <a:pt x="43200" y="21990"/>
                        <a:pt x="33529" y="31661"/>
                        <a:pt x="21600" y="31661"/>
                      </a:cubicBezTo>
                      <a:cubicBezTo>
                        <a:pt x="9670" y="31661"/>
                        <a:pt x="0" y="21990"/>
                        <a:pt x="0" y="10061"/>
                      </a:cubicBezTo>
                      <a:cubicBezTo>
                        <a:pt x="-1" y="7604"/>
                        <a:pt x="419" y="5165"/>
                        <a:pt x="1239" y="2849"/>
                      </a:cubicBezTo>
                    </a:path>
                    <a:path w="43200" h="31661" stroke="0" extrusionOk="0">
                      <a:moveTo>
                        <a:pt x="40713" y="0"/>
                      </a:moveTo>
                      <a:cubicBezTo>
                        <a:pt x="42346" y="3102"/>
                        <a:pt x="43200" y="6555"/>
                        <a:pt x="43200" y="10061"/>
                      </a:cubicBezTo>
                      <a:cubicBezTo>
                        <a:pt x="43200" y="21990"/>
                        <a:pt x="33529" y="31661"/>
                        <a:pt x="21600" y="31661"/>
                      </a:cubicBezTo>
                      <a:cubicBezTo>
                        <a:pt x="9670" y="31661"/>
                        <a:pt x="0" y="21990"/>
                        <a:pt x="0" y="10061"/>
                      </a:cubicBezTo>
                      <a:cubicBezTo>
                        <a:pt x="-1" y="7604"/>
                        <a:pt x="419" y="5165"/>
                        <a:pt x="1239" y="2849"/>
                      </a:cubicBezTo>
                      <a:lnTo>
                        <a:pt x="21600" y="10061"/>
                      </a:lnTo>
                      <a:close/>
                    </a:path>
                  </a:pathLst>
                </a:custGeom>
                <a:solidFill>
                  <a:srgbClr val="E00000"/>
                </a:solidFill>
                <a:ln w="7938">
                  <a:solidFill>
                    <a:schemeClr val="tx1"/>
                  </a:solidFill>
                  <a:round/>
                  <a:headEnd/>
                  <a:tailEnd/>
                </a:ln>
              </p:spPr>
              <p:txBody>
                <a:bodyPr/>
                <a:lstStyle/>
                <a:p>
                  <a:endParaRPr lang="es-ES"/>
                </a:p>
              </p:txBody>
            </p:sp>
            <p:sp>
              <p:nvSpPr>
                <p:cNvPr id="5162" name="Freeform 49"/>
                <p:cNvSpPr>
                  <a:spLocks/>
                </p:cNvSpPr>
                <p:nvPr/>
              </p:nvSpPr>
              <p:spPr bwMode="auto">
                <a:xfrm>
                  <a:off x="4254" y="1889"/>
                  <a:ext cx="158" cy="108"/>
                </a:xfrm>
                <a:custGeom>
                  <a:avLst/>
                  <a:gdLst>
                    <a:gd name="T0" fmla="*/ 30 w 316"/>
                    <a:gd name="T1" fmla="*/ 0 h 216"/>
                    <a:gd name="T2" fmla="*/ 157 w 316"/>
                    <a:gd name="T3" fmla="*/ 93 h 216"/>
                    <a:gd name="T4" fmla="*/ 292 w 316"/>
                    <a:gd name="T5" fmla="*/ 0 h 216"/>
                    <a:gd name="T6" fmla="*/ 316 w 316"/>
                    <a:gd name="T7" fmla="*/ 45 h 216"/>
                    <a:gd name="T8" fmla="*/ 227 w 316"/>
                    <a:gd name="T9" fmla="*/ 216 h 216"/>
                    <a:gd name="T10" fmla="*/ 157 w 316"/>
                    <a:gd name="T11" fmla="*/ 99 h 216"/>
                    <a:gd name="T12" fmla="*/ 90 w 316"/>
                    <a:gd name="T13" fmla="*/ 214 h 216"/>
                    <a:gd name="T14" fmla="*/ 0 w 316"/>
                    <a:gd name="T15" fmla="*/ 43 h 216"/>
                    <a:gd name="T16" fmla="*/ 30 w 316"/>
                    <a:gd name="T17" fmla="*/ 0 h 2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6"/>
                    <a:gd name="T28" fmla="*/ 0 h 216"/>
                    <a:gd name="T29" fmla="*/ 316 w 316"/>
                    <a:gd name="T30" fmla="*/ 216 h 2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6" h="216">
                      <a:moveTo>
                        <a:pt x="30" y="0"/>
                      </a:moveTo>
                      <a:lnTo>
                        <a:pt x="157" y="93"/>
                      </a:lnTo>
                      <a:lnTo>
                        <a:pt x="292" y="0"/>
                      </a:lnTo>
                      <a:lnTo>
                        <a:pt x="316" y="45"/>
                      </a:lnTo>
                      <a:lnTo>
                        <a:pt x="227" y="216"/>
                      </a:lnTo>
                      <a:lnTo>
                        <a:pt x="157" y="99"/>
                      </a:lnTo>
                      <a:lnTo>
                        <a:pt x="90" y="214"/>
                      </a:lnTo>
                      <a:lnTo>
                        <a:pt x="0" y="43"/>
                      </a:lnTo>
                      <a:lnTo>
                        <a:pt x="30" y="0"/>
                      </a:lnTo>
                      <a:close/>
                    </a:path>
                  </a:pathLst>
                </a:custGeom>
                <a:solidFill>
                  <a:srgbClr val="FFFFFF"/>
                </a:solidFill>
                <a:ln w="7938">
                  <a:solidFill>
                    <a:schemeClr val="tx1"/>
                  </a:solidFill>
                  <a:round/>
                  <a:headEnd/>
                  <a:tailEnd/>
                </a:ln>
              </p:spPr>
              <p:txBody>
                <a:bodyPr/>
                <a:lstStyle/>
                <a:p>
                  <a:endParaRPr lang="es-ES"/>
                </a:p>
              </p:txBody>
            </p:sp>
            <p:sp>
              <p:nvSpPr>
                <p:cNvPr id="5163" name="Freeform 50"/>
                <p:cNvSpPr>
                  <a:spLocks/>
                </p:cNvSpPr>
                <p:nvPr/>
              </p:nvSpPr>
              <p:spPr bwMode="auto">
                <a:xfrm>
                  <a:off x="3804" y="2183"/>
                  <a:ext cx="45" cy="143"/>
                </a:xfrm>
                <a:custGeom>
                  <a:avLst/>
                  <a:gdLst>
                    <a:gd name="T0" fmla="*/ 74 w 89"/>
                    <a:gd name="T1" fmla="*/ 0 h 286"/>
                    <a:gd name="T2" fmla="*/ 82 w 89"/>
                    <a:gd name="T3" fmla="*/ 28 h 286"/>
                    <a:gd name="T4" fmla="*/ 86 w 89"/>
                    <a:gd name="T5" fmla="*/ 54 h 286"/>
                    <a:gd name="T6" fmla="*/ 89 w 89"/>
                    <a:gd name="T7" fmla="*/ 88 h 286"/>
                    <a:gd name="T8" fmla="*/ 89 w 89"/>
                    <a:gd name="T9" fmla="*/ 111 h 286"/>
                    <a:gd name="T10" fmla="*/ 89 w 89"/>
                    <a:gd name="T11" fmla="*/ 138 h 286"/>
                    <a:gd name="T12" fmla="*/ 83 w 89"/>
                    <a:gd name="T13" fmla="*/ 172 h 286"/>
                    <a:gd name="T14" fmla="*/ 74 w 89"/>
                    <a:gd name="T15" fmla="*/ 209 h 286"/>
                    <a:gd name="T16" fmla="*/ 65 w 89"/>
                    <a:gd name="T17" fmla="*/ 235 h 286"/>
                    <a:gd name="T18" fmla="*/ 54 w 89"/>
                    <a:gd name="T19" fmla="*/ 259 h 286"/>
                    <a:gd name="T20" fmla="*/ 40 w 89"/>
                    <a:gd name="T21" fmla="*/ 275 h 286"/>
                    <a:gd name="T22" fmla="*/ 23 w 89"/>
                    <a:gd name="T23" fmla="*/ 284 h 286"/>
                    <a:gd name="T24" fmla="*/ 9 w 89"/>
                    <a:gd name="T25" fmla="*/ 286 h 286"/>
                    <a:gd name="T26" fmla="*/ 4 w 89"/>
                    <a:gd name="T27" fmla="*/ 268 h 286"/>
                    <a:gd name="T28" fmla="*/ 2 w 89"/>
                    <a:gd name="T29" fmla="*/ 253 h 286"/>
                    <a:gd name="T30" fmla="*/ 0 w 89"/>
                    <a:gd name="T31" fmla="*/ 227 h 286"/>
                    <a:gd name="T32" fmla="*/ 0 w 89"/>
                    <a:gd name="T33" fmla="*/ 205 h 286"/>
                    <a:gd name="T34" fmla="*/ 5 w 89"/>
                    <a:gd name="T35" fmla="*/ 145 h 286"/>
                    <a:gd name="T36" fmla="*/ 40 w 89"/>
                    <a:gd name="T37" fmla="*/ 16 h 286"/>
                    <a:gd name="T38" fmla="*/ 58 w 89"/>
                    <a:gd name="T39" fmla="*/ 3 h 286"/>
                    <a:gd name="T40" fmla="*/ 74 w 89"/>
                    <a:gd name="T41" fmla="*/ 0 h 2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9"/>
                    <a:gd name="T64" fmla="*/ 0 h 286"/>
                    <a:gd name="T65" fmla="*/ 89 w 89"/>
                    <a:gd name="T66" fmla="*/ 286 h 28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9" h="286">
                      <a:moveTo>
                        <a:pt x="74" y="0"/>
                      </a:moveTo>
                      <a:lnTo>
                        <a:pt x="82" y="28"/>
                      </a:lnTo>
                      <a:lnTo>
                        <a:pt x="86" y="54"/>
                      </a:lnTo>
                      <a:lnTo>
                        <a:pt x="89" y="88"/>
                      </a:lnTo>
                      <a:lnTo>
                        <a:pt x="89" y="111"/>
                      </a:lnTo>
                      <a:lnTo>
                        <a:pt x="89" y="138"/>
                      </a:lnTo>
                      <a:lnTo>
                        <a:pt x="83" y="172"/>
                      </a:lnTo>
                      <a:lnTo>
                        <a:pt x="74" y="209"/>
                      </a:lnTo>
                      <a:lnTo>
                        <a:pt x="65" y="235"/>
                      </a:lnTo>
                      <a:lnTo>
                        <a:pt x="54" y="259"/>
                      </a:lnTo>
                      <a:lnTo>
                        <a:pt x="40" y="275"/>
                      </a:lnTo>
                      <a:lnTo>
                        <a:pt x="23" y="284"/>
                      </a:lnTo>
                      <a:lnTo>
                        <a:pt x="9" y="286"/>
                      </a:lnTo>
                      <a:lnTo>
                        <a:pt x="4" y="268"/>
                      </a:lnTo>
                      <a:lnTo>
                        <a:pt x="2" y="253"/>
                      </a:lnTo>
                      <a:lnTo>
                        <a:pt x="0" y="227"/>
                      </a:lnTo>
                      <a:lnTo>
                        <a:pt x="0" y="205"/>
                      </a:lnTo>
                      <a:lnTo>
                        <a:pt x="5" y="145"/>
                      </a:lnTo>
                      <a:lnTo>
                        <a:pt x="40" y="16"/>
                      </a:lnTo>
                      <a:lnTo>
                        <a:pt x="58" y="3"/>
                      </a:lnTo>
                      <a:lnTo>
                        <a:pt x="74" y="0"/>
                      </a:lnTo>
                      <a:close/>
                    </a:path>
                  </a:pathLst>
                </a:custGeom>
                <a:solidFill>
                  <a:srgbClr val="202020"/>
                </a:solidFill>
                <a:ln w="7938">
                  <a:solidFill>
                    <a:schemeClr val="tx1"/>
                  </a:solidFill>
                  <a:round/>
                  <a:headEnd/>
                  <a:tailEnd/>
                </a:ln>
              </p:spPr>
              <p:txBody>
                <a:bodyPr/>
                <a:lstStyle/>
                <a:p>
                  <a:endParaRPr lang="es-ES"/>
                </a:p>
              </p:txBody>
            </p:sp>
            <p:grpSp>
              <p:nvGrpSpPr>
                <p:cNvPr id="5164" name="Group 51"/>
                <p:cNvGrpSpPr>
                  <a:grpSpLocks/>
                </p:cNvGrpSpPr>
                <p:nvPr/>
              </p:nvGrpSpPr>
              <p:grpSpPr bwMode="auto">
                <a:xfrm>
                  <a:off x="4375" y="1889"/>
                  <a:ext cx="502" cy="902"/>
                  <a:chOff x="4375" y="1889"/>
                  <a:chExt cx="502" cy="902"/>
                </a:xfrm>
              </p:grpSpPr>
              <p:grpSp>
                <p:nvGrpSpPr>
                  <p:cNvPr id="5177" name="Group 52"/>
                  <p:cNvGrpSpPr>
                    <a:grpSpLocks/>
                  </p:cNvGrpSpPr>
                  <p:nvPr/>
                </p:nvGrpSpPr>
                <p:grpSpPr bwMode="auto">
                  <a:xfrm>
                    <a:off x="4375" y="1889"/>
                    <a:ext cx="502" cy="902"/>
                    <a:chOff x="4375" y="1889"/>
                    <a:chExt cx="502" cy="902"/>
                  </a:xfrm>
                </p:grpSpPr>
                <p:grpSp>
                  <p:nvGrpSpPr>
                    <p:cNvPr id="5179" name="Group 53"/>
                    <p:cNvGrpSpPr>
                      <a:grpSpLocks/>
                    </p:cNvGrpSpPr>
                    <p:nvPr/>
                  </p:nvGrpSpPr>
                  <p:grpSpPr bwMode="auto">
                    <a:xfrm>
                      <a:off x="4375" y="1889"/>
                      <a:ext cx="502" cy="902"/>
                      <a:chOff x="4375" y="1889"/>
                      <a:chExt cx="502" cy="902"/>
                    </a:xfrm>
                  </p:grpSpPr>
                  <p:sp>
                    <p:nvSpPr>
                      <p:cNvPr id="5181" name="Freeform 54"/>
                      <p:cNvSpPr>
                        <a:spLocks/>
                      </p:cNvSpPr>
                      <p:nvPr/>
                    </p:nvSpPr>
                    <p:spPr bwMode="auto">
                      <a:xfrm>
                        <a:off x="4375" y="1889"/>
                        <a:ext cx="502" cy="902"/>
                      </a:xfrm>
                      <a:custGeom>
                        <a:avLst/>
                        <a:gdLst>
                          <a:gd name="T0" fmla="*/ 619 w 1004"/>
                          <a:gd name="T1" fmla="*/ 673 h 1804"/>
                          <a:gd name="T2" fmla="*/ 730 w 1004"/>
                          <a:gd name="T3" fmla="*/ 633 h 1804"/>
                          <a:gd name="T4" fmla="*/ 908 w 1004"/>
                          <a:gd name="T5" fmla="*/ 574 h 1804"/>
                          <a:gd name="T6" fmla="*/ 954 w 1004"/>
                          <a:gd name="T7" fmla="*/ 601 h 1804"/>
                          <a:gd name="T8" fmla="*/ 983 w 1004"/>
                          <a:gd name="T9" fmla="*/ 646 h 1804"/>
                          <a:gd name="T10" fmla="*/ 1000 w 1004"/>
                          <a:gd name="T11" fmla="*/ 717 h 1804"/>
                          <a:gd name="T12" fmla="*/ 1004 w 1004"/>
                          <a:gd name="T13" fmla="*/ 784 h 1804"/>
                          <a:gd name="T14" fmla="*/ 999 w 1004"/>
                          <a:gd name="T15" fmla="*/ 862 h 1804"/>
                          <a:gd name="T16" fmla="*/ 869 w 1004"/>
                          <a:gd name="T17" fmla="*/ 937 h 1804"/>
                          <a:gd name="T18" fmla="*/ 784 w 1004"/>
                          <a:gd name="T19" fmla="*/ 988 h 1804"/>
                          <a:gd name="T20" fmla="*/ 730 w 1004"/>
                          <a:gd name="T21" fmla="*/ 1018 h 1804"/>
                          <a:gd name="T22" fmla="*/ 621 w 1004"/>
                          <a:gd name="T23" fmla="*/ 1054 h 1804"/>
                          <a:gd name="T24" fmla="*/ 410 w 1004"/>
                          <a:gd name="T25" fmla="*/ 1103 h 1804"/>
                          <a:gd name="T26" fmla="*/ 373 w 1004"/>
                          <a:gd name="T27" fmla="*/ 1078 h 1804"/>
                          <a:gd name="T28" fmla="*/ 335 w 1004"/>
                          <a:gd name="T29" fmla="*/ 977 h 1804"/>
                          <a:gd name="T30" fmla="*/ 322 w 1004"/>
                          <a:gd name="T31" fmla="*/ 1138 h 1804"/>
                          <a:gd name="T32" fmla="*/ 335 w 1004"/>
                          <a:gd name="T33" fmla="*/ 1274 h 1804"/>
                          <a:gd name="T34" fmla="*/ 336 w 1004"/>
                          <a:gd name="T35" fmla="*/ 1372 h 1804"/>
                          <a:gd name="T36" fmla="*/ 351 w 1004"/>
                          <a:gd name="T37" fmla="*/ 1484 h 1804"/>
                          <a:gd name="T38" fmla="*/ 360 w 1004"/>
                          <a:gd name="T39" fmla="*/ 1670 h 1804"/>
                          <a:gd name="T40" fmla="*/ 293 w 1004"/>
                          <a:gd name="T41" fmla="*/ 1709 h 1804"/>
                          <a:gd name="T42" fmla="*/ 218 w 1004"/>
                          <a:gd name="T43" fmla="*/ 1733 h 1804"/>
                          <a:gd name="T44" fmla="*/ 146 w 1004"/>
                          <a:gd name="T45" fmla="*/ 1763 h 1804"/>
                          <a:gd name="T46" fmla="*/ 61 w 1004"/>
                          <a:gd name="T47" fmla="*/ 1793 h 1804"/>
                          <a:gd name="T48" fmla="*/ 28 w 1004"/>
                          <a:gd name="T49" fmla="*/ 1594 h 1804"/>
                          <a:gd name="T50" fmla="*/ 44 w 1004"/>
                          <a:gd name="T51" fmla="*/ 1486 h 1804"/>
                          <a:gd name="T52" fmla="*/ 49 w 1004"/>
                          <a:gd name="T53" fmla="*/ 1345 h 1804"/>
                          <a:gd name="T54" fmla="*/ 27 w 1004"/>
                          <a:gd name="T55" fmla="*/ 869 h 1804"/>
                          <a:gd name="T56" fmla="*/ 84 w 1004"/>
                          <a:gd name="T57" fmla="*/ 49 h 1804"/>
                          <a:gd name="T58" fmla="*/ 244 w 1004"/>
                          <a:gd name="T59" fmla="*/ 13 h 1804"/>
                          <a:gd name="T60" fmla="*/ 290 w 1004"/>
                          <a:gd name="T61" fmla="*/ 0 h 1804"/>
                          <a:gd name="T62" fmla="*/ 331 w 1004"/>
                          <a:gd name="T63" fmla="*/ 3 h 1804"/>
                          <a:gd name="T64" fmla="*/ 368 w 1004"/>
                          <a:gd name="T65" fmla="*/ 19 h 1804"/>
                          <a:gd name="T66" fmla="*/ 406 w 1004"/>
                          <a:gd name="T67" fmla="*/ 61 h 1804"/>
                          <a:gd name="T68" fmla="*/ 423 w 1004"/>
                          <a:gd name="T69" fmla="*/ 115 h 1804"/>
                          <a:gd name="T70" fmla="*/ 429 w 1004"/>
                          <a:gd name="T71" fmla="*/ 213 h 1804"/>
                          <a:gd name="T72" fmla="*/ 512 w 1004"/>
                          <a:gd name="T73" fmla="*/ 630 h 1804"/>
                          <a:gd name="T74" fmla="*/ 550 w 1004"/>
                          <a:gd name="T75" fmla="*/ 675 h 180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04"/>
                          <a:gd name="T115" fmla="*/ 0 h 1804"/>
                          <a:gd name="T116" fmla="*/ 1004 w 1004"/>
                          <a:gd name="T117" fmla="*/ 1804 h 180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04" h="1804">
                            <a:moveTo>
                              <a:pt x="589" y="675"/>
                            </a:moveTo>
                            <a:lnTo>
                              <a:pt x="619" y="673"/>
                            </a:lnTo>
                            <a:lnTo>
                              <a:pt x="660" y="666"/>
                            </a:lnTo>
                            <a:lnTo>
                              <a:pt x="730" y="633"/>
                            </a:lnTo>
                            <a:lnTo>
                              <a:pt x="885" y="570"/>
                            </a:lnTo>
                            <a:lnTo>
                              <a:pt x="908" y="574"/>
                            </a:lnTo>
                            <a:lnTo>
                              <a:pt x="930" y="585"/>
                            </a:lnTo>
                            <a:lnTo>
                              <a:pt x="954" y="601"/>
                            </a:lnTo>
                            <a:lnTo>
                              <a:pt x="969" y="619"/>
                            </a:lnTo>
                            <a:lnTo>
                              <a:pt x="983" y="646"/>
                            </a:lnTo>
                            <a:lnTo>
                              <a:pt x="993" y="676"/>
                            </a:lnTo>
                            <a:lnTo>
                              <a:pt x="1000" y="717"/>
                            </a:lnTo>
                            <a:lnTo>
                              <a:pt x="1003" y="750"/>
                            </a:lnTo>
                            <a:lnTo>
                              <a:pt x="1004" y="784"/>
                            </a:lnTo>
                            <a:lnTo>
                              <a:pt x="1003" y="824"/>
                            </a:lnTo>
                            <a:lnTo>
                              <a:pt x="999" y="862"/>
                            </a:lnTo>
                            <a:lnTo>
                              <a:pt x="993" y="893"/>
                            </a:lnTo>
                            <a:lnTo>
                              <a:pt x="869" y="937"/>
                            </a:lnTo>
                            <a:lnTo>
                              <a:pt x="817" y="965"/>
                            </a:lnTo>
                            <a:lnTo>
                              <a:pt x="784" y="988"/>
                            </a:lnTo>
                            <a:lnTo>
                              <a:pt x="755" y="1006"/>
                            </a:lnTo>
                            <a:lnTo>
                              <a:pt x="730" y="1018"/>
                            </a:lnTo>
                            <a:lnTo>
                              <a:pt x="694" y="1030"/>
                            </a:lnTo>
                            <a:lnTo>
                              <a:pt x="621" y="1054"/>
                            </a:lnTo>
                            <a:lnTo>
                              <a:pt x="499" y="1085"/>
                            </a:lnTo>
                            <a:lnTo>
                              <a:pt x="410" y="1103"/>
                            </a:lnTo>
                            <a:lnTo>
                              <a:pt x="388" y="1096"/>
                            </a:lnTo>
                            <a:lnTo>
                              <a:pt x="373" y="1078"/>
                            </a:lnTo>
                            <a:lnTo>
                              <a:pt x="363" y="1049"/>
                            </a:lnTo>
                            <a:lnTo>
                              <a:pt x="335" y="977"/>
                            </a:lnTo>
                            <a:lnTo>
                              <a:pt x="328" y="1022"/>
                            </a:lnTo>
                            <a:lnTo>
                              <a:pt x="322" y="1138"/>
                            </a:lnTo>
                            <a:lnTo>
                              <a:pt x="325" y="1228"/>
                            </a:lnTo>
                            <a:lnTo>
                              <a:pt x="335" y="1274"/>
                            </a:lnTo>
                            <a:lnTo>
                              <a:pt x="336" y="1324"/>
                            </a:lnTo>
                            <a:lnTo>
                              <a:pt x="336" y="1372"/>
                            </a:lnTo>
                            <a:lnTo>
                              <a:pt x="341" y="1430"/>
                            </a:lnTo>
                            <a:lnTo>
                              <a:pt x="351" y="1484"/>
                            </a:lnTo>
                            <a:lnTo>
                              <a:pt x="380" y="1643"/>
                            </a:lnTo>
                            <a:lnTo>
                              <a:pt x="360" y="1670"/>
                            </a:lnTo>
                            <a:lnTo>
                              <a:pt x="333" y="1691"/>
                            </a:lnTo>
                            <a:lnTo>
                              <a:pt x="293" y="1709"/>
                            </a:lnTo>
                            <a:lnTo>
                              <a:pt x="251" y="1720"/>
                            </a:lnTo>
                            <a:lnTo>
                              <a:pt x="218" y="1733"/>
                            </a:lnTo>
                            <a:lnTo>
                              <a:pt x="180" y="1748"/>
                            </a:lnTo>
                            <a:lnTo>
                              <a:pt x="146" y="1763"/>
                            </a:lnTo>
                            <a:lnTo>
                              <a:pt x="109" y="1777"/>
                            </a:lnTo>
                            <a:lnTo>
                              <a:pt x="61" y="1793"/>
                            </a:lnTo>
                            <a:lnTo>
                              <a:pt x="0" y="1804"/>
                            </a:lnTo>
                            <a:lnTo>
                              <a:pt x="28" y="1594"/>
                            </a:lnTo>
                            <a:lnTo>
                              <a:pt x="39" y="1526"/>
                            </a:lnTo>
                            <a:lnTo>
                              <a:pt x="44" y="1486"/>
                            </a:lnTo>
                            <a:lnTo>
                              <a:pt x="45" y="1441"/>
                            </a:lnTo>
                            <a:lnTo>
                              <a:pt x="49" y="1345"/>
                            </a:lnTo>
                            <a:lnTo>
                              <a:pt x="46" y="1211"/>
                            </a:lnTo>
                            <a:lnTo>
                              <a:pt x="27" y="869"/>
                            </a:lnTo>
                            <a:lnTo>
                              <a:pt x="39" y="340"/>
                            </a:lnTo>
                            <a:lnTo>
                              <a:pt x="84" y="49"/>
                            </a:lnTo>
                            <a:lnTo>
                              <a:pt x="202" y="25"/>
                            </a:lnTo>
                            <a:lnTo>
                              <a:pt x="244" y="13"/>
                            </a:lnTo>
                            <a:lnTo>
                              <a:pt x="272" y="4"/>
                            </a:lnTo>
                            <a:lnTo>
                              <a:pt x="290" y="0"/>
                            </a:lnTo>
                            <a:lnTo>
                              <a:pt x="312" y="0"/>
                            </a:lnTo>
                            <a:lnTo>
                              <a:pt x="331" y="3"/>
                            </a:lnTo>
                            <a:lnTo>
                              <a:pt x="349" y="7"/>
                            </a:lnTo>
                            <a:lnTo>
                              <a:pt x="368" y="19"/>
                            </a:lnTo>
                            <a:lnTo>
                              <a:pt x="388" y="37"/>
                            </a:lnTo>
                            <a:lnTo>
                              <a:pt x="406" y="61"/>
                            </a:lnTo>
                            <a:lnTo>
                              <a:pt x="416" y="84"/>
                            </a:lnTo>
                            <a:lnTo>
                              <a:pt x="423" y="115"/>
                            </a:lnTo>
                            <a:lnTo>
                              <a:pt x="423" y="157"/>
                            </a:lnTo>
                            <a:lnTo>
                              <a:pt x="429" y="213"/>
                            </a:lnTo>
                            <a:lnTo>
                              <a:pt x="450" y="333"/>
                            </a:lnTo>
                            <a:lnTo>
                              <a:pt x="512" y="630"/>
                            </a:lnTo>
                            <a:lnTo>
                              <a:pt x="521" y="670"/>
                            </a:lnTo>
                            <a:lnTo>
                              <a:pt x="550" y="675"/>
                            </a:lnTo>
                            <a:lnTo>
                              <a:pt x="589" y="675"/>
                            </a:lnTo>
                            <a:close/>
                          </a:path>
                        </a:pathLst>
                      </a:custGeom>
                      <a:solidFill>
                        <a:srgbClr val="808080"/>
                      </a:solidFill>
                      <a:ln w="7938">
                        <a:solidFill>
                          <a:schemeClr val="tx1"/>
                        </a:solidFill>
                        <a:round/>
                        <a:headEnd/>
                        <a:tailEnd/>
                      </a:ln>
                    </p:spPr>
                    <p:txBody>
                      <a:bodyPr/>
                      <a:lstStyle/>
                      <a:p>
                        <a:endParaRPr lang="es-ES"/>
                      </a:p>
                    </p:txBody>
                  </p:sp>
                  <p:sp>
                    <p:nvSpPr>
                      <p:cNvPr id="5182" name="Freeform 55"/>
                      <p:cNvSpPr>
                        <a:spLocks/>
                      </p:cNvSpPr>
                      <p:nvPr/>
                    </p:nvSpPr>
                    <p:spPr bwMode="auto">
                      <a:xfrm>
                        <a:off x="4484" y="2130"/>
                        <a:ext cx="54" cy="242"/>
                      </a:xfrm>
                      <a:custGeom>
                        <a:avLst/>
                        <a:gdLst>
                          <a:gd name="T0" fmla="*/ 109 w 109"/>
                          <a:gd name="T1" fmla="*/ 484 h 484"/>
                          <a:gd name="T2" fmla="*/ 70 w 109"/>
                          <a:gd name="T3" fmla="*/ 323 h 484"/>
                          <a:gd name="T4" fmla="*/ 31 w 109"/>
                          <a:gd name="T5" fmla="*/ 162 h 484"/>
                          <a:gd name="T6" fmla="*/ 39 w 109"/>
                          <a:gd name="T7" fmla="*/ 27 h 484"/>
                          <a:gd name="T8" fmla="*/ 0 w 109"/>
                          <a:gd name="T9" fmla="*/ 0 h 484"/>
                          <a:gd name="T10" fmla="*/ 0 60000 65536"/>
                          <a:gd name="T11" fmla="*/ 0 60000 65536"/>
                          <a:gd name="T12" fmla="*/ 0 60000 65536"/>
                          <a:gd name="T13" fmla="*/ 0 60000 65536"/>
                          <a:gd name="T14" fmla="*/ 0 60000 65536"/>
                          <a:gd name="T15" fmla="*/ 0 w 109"/>
                          <a:gd name="T16" fmla="*/ 0 h 484"/>
                          <a:gd name="T17" fmla="*/ 109 w 109"/>
                          <a:gd name="T18" fmla="*/ 484 h 484"/>
                        </a:gdLst>
                        <a:ahLst/>
                        <a:cxnLst>
                          <a:cxn ang="T10">
                            <a:pos x="T0" y="T1"/>
                          </a:cxn>
                          <a:cxn ang="T11">
                            <a:pos x="T2" y="T3"/>
                          </a:cxn>
                          <a:cxn ang="T12">
                            <a:pos x="T4" y="T5"/>
                          </a:cxn>
                          <a:cxn ang="T13">
                            <a:pos x="T6" y="T7"/>
                          </a:cxn>
                          <a:cxn ang="T14">
                            <a:pos x="T8" y="T9"/>
                          </a:cxn>
                        </a:cxnLst>
                        <a:rect l="T15" t="T16" r="T17" b="T18"/>
                        <a:pathLst>
                          <a:path w="109" h="484">
                            <a:moveTo>
                              <a:pt x="109" y="484"/>
                            </a:moveTo>
                            <a:lnTo>
                              <a:pt x="70" y="323"/>
                            </a:lnTo>
                            <a:lnTo>
                              <a:pt x="31" y="162"/>
                            </a:lnTo>
                            <a:lnTo>
                              <a:pt x="39" y="27"/>
                            </a:lnTo>
                            <a:lnTo>
                              <a:pt x="0" y="0"/>
                            </a:lnTo>
                          </a:path>
                        </a:pathLst>
                      </a:custGeom>
                      <a:noFill/>
                      <a:ln w="7938">
                        <a:solidFill>
                          <a:schemeClr val="tx1"/>
                        </a:solidFill>
                        <a:round/>
                        <a:headEnd/>
                        <a:tailEnd/>
                      </a:ln>
                    </p:spPr>
                    <p:txBody>
                      <a:bodyPr/>
                      <a:lstStyle/>
                      <a:p>
                        <a:endParaRPr lang="es-ES"/>
                      </a:p>
                    </p:txBody>
                  </p:sp>
                </p:grpSp>
                <p:sp>
                  <p:nvSpPr>
                    <p:cNvPr id="5180" name="Freeform 56"/>
                    <p:cNvSpPr>
                      <a:spLocks/>
                    </p:cNvSpPr>
                    <p:nvPr/>
                  </p:nvSpPr>
                  <p:spPr bwMode="auto">
                    <a:xfrm>
                      <a:off x="4589" y="2225"/>
                      <a:ext cx="45" cy="49"/>
                    </a:xfrm>
                    <a:custGeom>
                      <a:avLst/>
                      <a:gdLst>
                        <a:gd name="T0" fmla="*/ 91 w 91"/>
                        <a:gd name="T1" fmla="*/ 3 h 99"/>
                        <a:gd name="T2" fmla="*/ 48 w 91"/>
                        <a:gd name="T3" fmla="*/ 0 h 99"/>
                        <a:gd name="T4" fmla="*/ 25 w 91"/>
                        <a:gd name="T5" fmla="*/ 12 h 99"/>
                        <a:gd name="T6" fmla="*/ 8 w 91"/>
                        <a:gd name="T7" fmla="*/ 36 h 99"/>
                        <a:gd name="T8" fmla="*/ 0 w 91"/>
                        <a:gd name="T9" fmla="*/ 72 h 99"/>
                        <a:gd name="T10" fmla="*/ 1 w 91"/>
                        <a:gd name="T11" fmla="*/ 99 h 99"/>
                        <a:gd name="T12" fmla="*/ 0 60000 65536"/>
                        <a:gd name="T13" fmla="*/ 0 60000 65536"/>
                        <a:gd name="T14" fmla="*/ 0 60000 65536"/>
                        <a:gd name="T15" fmla="*/ 0 60000 65536"/>
                        <a:gd name="T16" fmla="*/ 0 60000 65536"/>
                        <a:gd name="T17" fmla="*/ 0 60000 65536"/>
                        <a:gd name="T18" fmla="*/ 0 w 91"/>
                        <a:gd name="T19" fmla="*/ 0 h 99"/>
                        <a:gd name="T20" fmla="*/ 91 w 91"/>
                        <a:gd name="T21" fmla="*/ 99 h 99"/>
                      </a:gdLst>
                      <a:ahLst/>
                      <a:cxnLst>
                        <a:cxn ang="T12">
                          <a:pos x="T0" y="T1"/>
                        </a:cxn>
                        <a:cxn ang="T13">
                          <a:pos x="T2" y="T3"/>
                        </a:cxn>
                        <a:cxn ang="T14">
                          <a:pos x="T4" y="T5"/>
                        </a:cxn>
                        <a:cxn ang="T15">
                          <a:pos x="T6" y="T7"/>
                        </a:cxn>
                        <a:cxn ang="T16">
                          <a:pos x="T8" y="T9"/>
                        </a:cxn>
                        <a:cxn ang="T17">
                          <a:pos x="T10" y="T11"/>
                        </a:cxn>
                      </a:cxnLst>
                      <a:rect l="T18" t="T19" r="T20" b="T21"/>
                      <a:pathLst>
                        <a:path w="91" h="99">
                          <a:moveTo>
                            <a:pt x="91" y="3"/>
                          </a:moveTo>
                          <a:lnTo>
                            <a:pt x="48" y="0"/>
                          </a:lnTo>
                          <a:lnTo>
                            <a:pt x="25" y="12"/>
                          </a:lnTo>
                          <a:lnTo>
                            <a:pt x="8" y="36"/>
                          </a:lnTo>
                          <a:lnTo>
                            <a:pt x="0" y="72"/>
                          </a:lnTo>
                          <a:lnTo>
                            <a:pt x="1" y="99"/>
                          </a:lnTo>
                        </a:path>
                      </a:pathLst>
                    </a:custGeom>
                    <a:noFill/>
                    <a:ln w="7938">
                      <a:solidFill>
                        <a:schemeClr val="tx1"/>
                      </a:solidFill>
                      <a:round/>
                      <a:headEnd/>
                      <a:tailEnd/>
                    </a:ln>
                  </p:spPr>
                  <p:txBody>
                    <a:bodyPr/>
                    <a:lstStyle/>
                    <a:p>
                      <a:endParaRPr lang="es-ES"/>
                    </a:p>
                  </p:txBody>
                </p:sp>
              </p:grpSp>
              <p:sp>
                <p:nvSpPr>
                  <p:cNvPr id="5178" name="Freeform 57"/>
                  <p:cNvSpPr>
                    <a:spLocks/>
                  </p:cNvSpPr>
                  <p:nvPr/>
                </p:nvSpPr>
                <p:spPr bwMode="auto">
                  <a:xfrm>
                    <a:off x="4377" y="1914"/>
                    <a:ext cx="105" cy="701"/>
                  </a:xfrm>
                  <a:custGeom>
                    <a:avLst/>
                    <a:gdLst>
                      <a:gd name="T0" fmla="*/ 81 w 210"/>
                      <a:gd name="T1" fmla="*/ 0 h 1400"/>
                      <a:gd name="T2" fmla="*/ 114 w 210"/>
                      <a:gd name="T3" fmla="*/ 93 h 1400"/>
                      <a:gd name="T4" fmla="*/ 127 w 210"/>
                      <a:gd name="T5" fmla="*/ 127 h 1400"/>
                      <a:gd name="T6" fmla="*/ 140 w 210"/>
                      <a:gd name="T7" fmla="*/ 157 h 1400"/>
                      <a:gd name="T8" fmla="*/ 163 w 210"/>
                      <a:gd name="T9" fmla="*/ 196 h 1400"/>
                      <a:gd name="T10" fmla="*/ 181 w 210"/>
                      <a:gd name="T11" fmla="*/ 220 h 1400"/>
                      <a:gd name="T12" fmla="*/ 210 w 210"/>
                      <a:gd name="T13" fmla="*/ 256 h 1400"/>
                      <a:gd name="T14" fmla="*/ 112 w 210"/>
                      <a:gd name="T15" fmla="*/ 261 h 1400"/>
                      <a:gd name="T16" fmla="*/ 179 w 210"/>
                      <a:gd name="T17" fmla="*/ 364 h 1400"/>
                      <a:gd name="T18" fmla="*/ 142 w 210"/>
                      <a:gd name="T19" fmla="*/ 469 h 1400"/>
                      <a:gd name="T20" fmla="*/ 128 w 210"/>
                      <a:gd name="T21" fmla="*/ 514 h 1400"/>
                      <a:gd name="T22" fmla="*/ 116 w 210"/>
                      <a:gd name="T23" fmla="*/ 562 h 1400"/>
                      <a:gd name="T24" fmla="*/ 106 w 210"/>
                      <a:gd name="T25" fmla="*/ 622 h 1400"/>
                      <a:gd name="T26" fmla="*/ 87 w 210"/>
                      <a:gd name="T27" fmla="*/ 763 h 1400"/>
                      <a:gd name="T28" fmla="*/ 77 w 210"/>
                      <a:gd name="T29" fmla="*/ 841 h 1400"/>
                      <a:gd name="T30" fmla="*/ 72 w 210"/>
                      <a:gd name="T31" fmla="*/ 922 h 1400"/>
                      <a:gd name="T32" fmla="*/ 70 w 210"/>
                      <a:gd name="T33" fmla="*/ 983 h 1400"/>
                      <a:gd name="T34" fmla="*/ 70 w 210"/>
                      <a:gd name="T35" fmla="*/ 1154 h 1400"/>
                      <a:gd name="T36" fmla="*/ 67 w 210"/>
                      <a:gd name="T37" fmla="*/ 1201 h 1400"/>
                      <a:gd name="T38" fmla="*/ 61 w 210"/>
                      <a:gd name="T39" fmla="*/ 1262 h 1400"/>
                      <a:gd name="T40" fmla="*/ 44 w 210"/>
                      <a:gd name="T41" fmla="*/ 1400 h 1400"/>
                      <a:gd name="T42" fmla="*/ 23 w 210"/>
                      <a:gd name="T43" fmla="*/ 1069 h 1400"/>
                      <a:gd name="T44" fmla="*/ 16 w 210"/>
                      <a:gd name="T45" fmla="*/ 983 h 1400"/>
                      <a:gd name="T46" fmla="*/ 7 w 210"/>
                      <a:gd name="T47" fmla="*/ 862 h 1400"/>
                      <a:gd name="T48" fmla="*/ 3 w 210"/>
                      <a:gd name="T49" fmla="*/ 797 h 1400"/>
                      <a:gd name="T50" fmla="*/ 1 w 210"/>
                      <a:gd name="T51" fmla="*/ 735 h 1400"/>
                      <a:gd name="T52" fmla="*/ 1 w 210"/>
                      <a:gd name="T53" fmla="*/ 652 h 1400"/>
                      <a:gd name="T54" fmla="*/ 0 w 210"/>
                      <a:gd name="T55" fmla="*/ 559 h 1400"/>
                      <a:gd name="T56" fmla="*/ 0 w 210"/>
                      <a:gd name="T57" fmla="*/ 468 h 1400"/>
                      <a:gd name="T58" fmla="*/ 1 w 210"/>
                      <a:gd name="T59" fmla="*/ 412 h 1400"/>
                      <a:gd name="T60" fmla="*/ 6 w 210"/>
                      <a:gd name="T61" fmla="*/ 318 h 1400"/>
                      <a:gd name="T62" fmla="*/ 9 w 210"/>
                      <a:gd name="T63" fmla="*/ 268 h 1400"/>
                      <a:gd name="T64" fmla="*/ 15 w 210"/>
                      <a:gd name="T65" fmla="*/ 211 h 1400"/>
                      <a:gd name="T66" fmla="*/ 22 w 210"/>
                      <a:gd name="T67" fmla="*/ 178 h 1400"/>
                      <a:gd name="T68" fmla="*/ 29 w 210"/>
                      <a:gd name="T69" fmla="*/ 142 h 1400"/>
                      <a:gd name="T70" fmla="*/ 37 w 210"/>
                      <a:gd name="T71" fmla="*/ 114 h 1400"/>
                      <a:gd name="T72" fmla="*/ 45 w 210"/>
                      <a:gd name="T73" fmla="*/ 85 h 1400"/>
                      <a:gd name="T74" fmla="*/ 81 w 210"/>
                      <a:gd name="T75" fmla="*/ 0 h 14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0"/>
                      <a:gd name="T115" fmla="*/ 0 h 1400"/>
                      <a:gd name="T116" fmla="*/ 210 w 210"/>
                      <a:gd name="T117" fmla="*/ 1400 h 140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0" h="1400">
                        <a:moveTo>
                          <a:pt x="81" y="0"/>
                        </a:moveTo>
                        <a:lnTo>
                          <a:pt x="114" y="93"/>
                        </a:lnTo>
                        <a:lnTo>
                          <a:pt x="127" y="127"/>
                        </a:lnTo>
                        <a:lnTo>
                          <a:pt x="140" y="157"/>
                        </a:lnTo>
                        <a:lnTo>
                          <a:pt x="163" y="196"/>
                        </a:lnTo>
                        <a:lnTo>
                          <a:pt x="181" y="220"/>
                        </a:lnTo>
                        <a:lnTo>
                          <a:pt x="210" y="256"/>
                        </a:lnTo>
                        <a:lnTo>
                          <a:pt x="112" y="261"/>
                        </a:lnTo>
                        <a:lnTo>
                          <a:pt x="179" y="364"/>
                        </a:lnTo>
                        <a:lnTo>
                          <a:pt x="142" y="469"/>
                        </a:lnTo>
                        <a:lnTo>
                          <a:pt x="128" y="514"/>
                        </a:lnTo>
                        <a:lnTo>
                          <a:pt x="116" y="562"/>
                        </a:lnTo>
                        <a:lnTo>
                          <a:pt x="106" y="622"/>
                        </a:lnTo>
                        <a:lnTo>
                          <a:pt x="87" y="763"/>
                        </a:lnTo>
                        <a:lnTo>
                          <a:pt x="77" y="841"/>
                        </a:lnTo>
                        <a:lnTo>
                          <a:pt x="72" y="922"/>
                        </a:lnTo>
                        <a:lnTo>
                          <a:pt x="70" y="983"/>
                        </a:lnTo>
                        <a:lnTo>
                          <a:pt x="70" y="1154"/>
                        </a:lnTo>
                        <a:lnTo>
                          <a:pt x="67" y="1201"/>
                        </a:lnTo>
                        <a:lnTo>
                          <a:pt x="61" y="1262"/>
                        </a:lnTo>
                        <a:lnTo>
                          <a:pt x="44" y="1400"/>
                        </a:lnTo>
                        <a:lnTo>
                          <a:pt x="23" y="1069"/>
                        </a:lnTo>
                        <a:lnTo>
                          <a:pt x="16" y="983"/>
                        </a:lnTo>
                        <a:lnTo>
                          <a:pt x="7" y="862"/>
                        </a:lnTo>
                        <a:lnTo>
                          <a:pt x="3" y="797"/>
                        </a:lnTo>
                        <a:lnTo>
                          <a:pt x="1" y="735"/>
                        </a:lnTo>
                        <a:lnTo>
                          <a:pt x="1" y="652"/>
                        </a:lnTo>
                        <a:lnTo>
                          <a:pt x="0" y="559"/>
                        </a:lnTo>
                        <a:lnTo>
                          <a:pt x="0" y="468"/>
                        </a:lnTo>
                        <a:lnTo>
                          <a:pt x="1" y="412"/>
                        </a:lnTo>
                        <a:lnTo>
                          <a:pt x="6" y="318"/>
                        </a:lnTo>
                        <a:lnTo>
                          <a:pt x="9" y="268"/>
                        </a:lnTo>
                        <a:lnTo>
                          <a:pt x="15" y="211"/>
                        </a:lnTo>
                        <a:lnTo>
                          <a:pt x="22" y="178"/>
                        </a:lnTo>
                        <a:lnTo>
                          <a:pt x="29" y="142"/>
                        </a:lnTo>
                        <a:lnTo>
                          <a:pt x="37" y="114"/>
                        </a:lnTo>
                        <a:lnTo>
                          <a:pt x="45" y="85"/>
                        </a:lnTo>
                        <a:lnTo>
                          <a:pt x="81" y="0"/>
                        </a:lnTo>
                        <a:close/>
                      </a:path>
                    </a:pathLst>
                  </a:custGeom>
                  <a:solidFill>
                    <a:srgbClr val="808080"/>
                  </a:solidFill>
                  <a:ln w="7938">
                    <a:solidFill>
                      <a:schemeClr val="tx1"/>
                    </a:solidFill>
                    <a:round/>
                    <a:headEnd/>
                    <a:tailEnd/>
                  </a:ln>
                </p:spPr>
                <p:txBody>
                  <a:bodyPr/>
                  <a:lstStyle/>
                  <a:p>
                    <a:endParaRPr lang="es-ES"/>
                  </a:p>
                </p:txBody>
              </p:sp>
            </p:grpSp>
            <p:grpSp>
              <p:nvGrpSpPr>
                <p:cNvPr id="5165" name="Group 58"/>
                <p:cNvGrpSpPr>
                  <a:grpSpLocks/>
                </p:cNvGrpSpPr>
                <p:nvPr/>
              </p:nvGrpSpPr>
              <p:grpSpPr bwMode="auto">
                <a:xfrm>
                  <a:off x="3560" y="2128"/>
                  <a:ext cx="290" cy="255"/>
                  <a:chOff x="3560" y="2128"/>
                  <a:chExt cx="290" cy="255"/>
                </a:xfrm>
              </p:grpSpPr>
              <p:grpSp>
                <p:nvGrpSpPr>
                  <p:cNvPr id="5173" name="Group 59"/>
                  <p:cNvGrpSpPr>
                    <a:grpSpLocks/>
                  </p:cNvGrpSpPr>
                  <p:nvPr/>
                </p:nvGrpSpPr>
                <p:grpSpPr bwMode="auto">
                  <a:xfrm>
                    <a:off x="3560" y="2128"/>
                    <a:ext cx="290" cy="255"/>
                    <a:chOff x="3560" y="2128"/>
                    <a:chExt cx="290" cy="255"/>
                  </a:xfrm>
                </p:grpSpPr>
                <p:sp>
                  <p:nvSpPr>
                    <p:cNvPr id="5175" name="Freeform 60"/>
                    <p:cNvSpPr>
                      <a:spLocks/>
                    </p:cNvSpPr>
                    <p:nvPr/>
                  </p:nvSpPr>
                  <p:spPr bwMode="auto">
                    <a:xfrm>
                      <a:off x="3712" y="2138"/>
                      <a:ext cx="138" cy="166"/>
                    </a:xfrm>
                    <a:custGeom>
                      <a:avLst/>
                      <a:gdLst>
                        <a:gd name="T0" fmla="*/ 0 w 277"/>
                        <a:gd name="T1" fmla="*/ 0 h 332"/>
                        <a:gd name="T2" fmla="*/ 264 w 277"/>
                        <a:gd name="T3" fmla="*/ 103 h 332"/>
                        <a:gd name="T4" fmla="*/ 273 w 277"/>
                        <a:gd name="T5" fmla="*/ 162 h 332"/>
                        <a:gd name="T6" fmla="*/ 277 w 277"/>
                        <a:gd name="T7" fmla="*/ 216 h 332"/>
                        <a:gd name="T8" fmla="*/ 265 w 277"/>
                        <a:gd name="T9" fmla="*/ 279 h 332"/>
                        <a:gd name="T10" fmla="*/ 242 w 277"/>
                        <a:gd name="T11" fmla="*/ 332 h 332"/>
                        <a:gd name="T12" fmla="*/ 148 w 277"/>
                        <a:gd name="T13" fmla="*/ 256 h 332"/>
                        <a:gd name="T14" fmla="*/ 43 w 277"/>
                        <a:gd name="T15" fmla="*/ 234 h 332"/>
                        <a:gd name="T16" fmla="*/ 0 w 277"/>
                        <a:gd name="T17" fmla="*/ 0 h 3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7"/>
                        <a:gd name="T28" fmla="*/ 0 h 332"/>
                        <a:gd name="T29" fmla="*/ 277 w 277"/>
                        <a:gd name="T30" fmla="*/ 332 h 3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7" h="332">
                          <a:moveTo>
                            <a:pt x="0" y="0"/>
                          </a:moveTo>
                          <a:lnTo>
                            <a:pt x="264" y="103"/>
                          </a:lnTo>
                          <a:lnTo>
                            <a:pt x="273" y="162"/>
                          </a:lnTo>
                          <a:lnTo>
                            <a:pt x="277" y="216"/>
                          </a:lnTo>
                          <a:lnTo>
                            <a:pt x="265" y="279"/>
                          </a:lnTo>
                          <a:lnTo>
                            <a:pt x="242" y="332"/>
                          </a:lnTo>
                          <a:lnTo>
                            <a:pt x="148" y="256"/>
                          </a:lnTo>
                          <a:lnTo>
                            <a:pt x="43" y="234"/>
                          </a:lnTo>
                          <a:lnTo>
                            <a:pt x="0" y="0"/>
                          </a:lnTo>
                          <a:close/>
                        </a:path>
                      </a:pathLst>
                    </a:custGeom>
                    <a:solidFill>
                      <a:srgbClr val="FFC080"/>
                    </a:solidFill>
                    <a:ln w="7938">
                      <a:solidFill>
                        <a:schemeClr val="tx1"/>
                      </a:solidFill>
                      <a:round/>
                      <a:headEnd/>
                      <a:tailEnd/>
                    </a:ln>
                  </p:spPr>
                  <p:txBody>
                    <a:bodyPr/>
                    <a:lstStyle/>
                    <a:p>
                      <a:endParaRPr lang="es-ES"/>
                    </a:p>
                  </p:txBody>
                </p:sp>
                <p:sp>
                  <p:nvSpPr>
                    <p:cNvPr id="5176" name="Freeform 61"/>
                    <p:cNvSpPr>
                      <a:spLocks/>
                    </p:cNvSpPr>
                    <p:nvPr/>
                  </p:nvSpPr>
                  <p:spPr bwMode="auto">
                    <a:xfrm>
                      <a:off x="3560" y="2128"/>
                      <a:ext cx="225" cy="255"/>
                    </a:xfrm>
                    <a:custGeom>
                      <a:avLst/>
                      <a:gdLst>
                        <a:gd name="T0" fmla="*/ 415 w 450"/>
                        <a:gd name="T1" fmla="*/ 81 h 510"/>
                        <a:gd name="T2" fmla="*/ 379 w 450"/>
                        <a:gd name="T3" fmla="*/ 60 h 510"/>
                        <a:gd name="T4" fmla="*/ 341 w 450"/>
                        <a:gd name="T5" fmla="*/ 45 h 510"/>
                        <a:gd name="T6" fmla="*/ 298 w 450"/>
                        <a:gd name="T7" fmla="*/ 12 h 510"/>
                        <a:gd name="T8" fmla="*/ 258 w 450"/>
                        <a:gd name="T9" fmla="*/ 0 h 510"/>
                        <a:gd name="T10" fmla="*/ 224 w 450"/>
                        <a:gd name="T11" fmla="*/ 12 h 510"/>
                        <a:gd name="T12" fmla="*/ 192 w 450"/>
                        <a:gd name="T13" fmla="*/ 27 h 510"/>
                        <a:gd name="T14" fmla="*/ 135 w 450"/>
                        <a:gd name="T15" fmla="*/ 32 h 510"/>
                        <a:gd name="T16" fmla="*/ 87 w 450"/>
                        <a:gd name="T17" fmla="*/ 24 h 510"/>
                        <a:gd name="T18" fmla="*/ 49 w 450"/>
                        <a:gd name="T19" fmla="*/ 18 h 510"/>
                        <a:gd name="T20" fmla="*/ 16 w 450"/>
                        <a:gd name="T21" fmla="*/ 32 h 510"/>
                        <a:gd name="T22" fmla="*/ 13 w 450"/>
                        <a:gd name="T23" fmla="*/ 51 h 510"/>
                        <a:gd name="T24" fmla="*/ 24 w 450"/>
                        <a:gd name="T25" fmla="*/ 75 h 510"/>
                        <a:gd name="T26" fmla="*/ 97 w 450"/>
                        <a:gd name="T27" fmla="*/ 92 h 510"/>
                        <a:gd name="T28" fmla="*/ 159 w 450"/>
                        <a:gd name="T29" fmla="*/ 108 h 510"/>
                        <a:gd name="T30" fmla="*/ 168 w 450"/>
                        <a:gd name="T31" fmla="*/ 140 h 510"/>
                        <a:gd name="T32" fmla="*/ 135 w 450"/>
                        <a:gd name="T33" fmla="*/ 222 h 510"/>
                        <a:gd name="T34" fmla="*/ 68 w 450"/>
                        <a:gd name="T35" fmla="*/ 294 h 510"/>
                        <a:gd name="T36" fmla="*/ 28 w 450"/>
                        <a:gd name="T37" fmla="*/ 328 h 510"/>
                        <a:gd name="T38" fmla="*/ 6 w 450"/>
                        <a:gd name="T39" fmla="*/ 348 h 510"/>
                        <a:gd name="T40" fmla="*/ 0 w 450"/>
                        <a:gd name="T41" fmla="*/ 372 h 510"/>
                        <a:gd name="T42" fmla="*/ 10 w 450"/>
                        <a:gd name="T43" fmla="*/ 391 h 510"/>
                        <a:gd name="T44" fmla="*/ 39 w 450"/>
                        <a:gd name="T45" fmla="*/ 393 h 510"/>
                        <a:gd name="T46" fmla="*/ 80 w 450"/>
                        <a:gd name="T47" fmla="*/ 360 h 510"/>
                        <a:gd name="T48" fmla="*/ 168 w 450"/>
                        <a:gd name="T49" fmla="*/ 284 h 510"/>
                        <a:gd name="T50" fmla="*/ 180 w 450"/>
                        <a:gd name="T51" fmla="*/ 279 h 510"/>
                        <a:gd name="T52" fmla="*/ 138 w 450"/>
                        <a:gd name="T53" fmla="*/ 336 h 510"/>
                        <a:gd name="T54" fmla="*/ 111 w 450"/>
                        <a:gd name="T55" fmla="*/ 369 h 510"/>
                        <a:gd name="T56" fmla="*/ 66 w 450"/>
                        <a:gd name="T57" fmla="*/ 409 h 510"/>
                        <a:gd name="T58" fmla="*/ 62 w 450"/>
                        <a:gd name="T59" fmla="*/ 438 h 510"/>
                        <a:gd name="T60" fmla="*/ 77 w 450"/>
                        <a:gd name="T61" fmla="*/ 456 h 510"/>
                        <a:gd name="T62" fmla="*/ 107 w 450"/>
                        <a:gd name="T63" fmla="*/ 456 h 510"/>
                        <a:gd name="T64" fmla="*/ 155 w 450"/>
                        <a:gd name="T65" fmla="*/ 412 h 510"/>
                        <a:gd name="T66" fmla="*/ 238 w 450"/>
                        <a:gd name="T67" fmla="*/ 305 h 510"/>
                        <a:gd name="T68" fmla="*/ 209 w 450"/>
                        <a:gd name="T69" fmla="*/ 364 h 510"/>
                        <a:gd name="T70" fmla="*/ 193 w 450"/>
                        <a:gd name="T71" fmla="*/ 403 h 510"/>
                        <a:gd name="T72" fmla="*/ 158 w 450"/>
                        <a:gd name="T73" fmla="*/ 457 h 510"/>
                        <a:gd name="T74" fmla="*/ 151 w 450"/>
                        <a:gd name="T75" fmla="*/ 483 h 510"/>
                        <a:gd name="T76" fmla="*/ 162 w 450"/>
                        <a:gd name="T77" fmla="*/ 504 h 510"/>
                        <a:gd name="T78" fmla="*/ 188 w 450"/>
                        <a:gd name="T79" fmla="*/ 508 h 510"/>
                        <a:gd name="T80" fmla="*/ 247 w 450"/>
                        <a:gd name="T81" fmla="*/ 426 h 510"/>
                        <a:gd name="T82" fmla="*/ 297 w 450"/>
                        <a:gd name="T83" fmla="*/ 313 h 510"/>
                        <a:gd name="T84" fmla="*/ 308 w 450"/>
                        <a:gd name="T85" fmla="*/ 306 h 510"/>
                        <a:gd name="T86" fmla="*/ 307 w 450"/>
                        <a:gd name="T87" fmla="*/ 348 h 510"/>
                        <a:gd name="T88" fmla="*/ 306 w 450"/>
                        <a:gd name="T89" fmla="*/ 414 h 510"/>
                        <a:gd name="T90" fmla="*/ 307 w 450"/>
                        <a:gd name="T91" fmla="*/ 472 h 510"/>
                        <a:gd name="T92" fmla="*/ 321 w 450"/>
                        <a:gd name="T93" fmla="*/ 490 h 510"/>
                        <a:gd name="T94" fmla="*/ 345 w 450"/>
                        <a:gd name="T95" fmla="*/ 492 h 510"/>
                        <a:gd name="T96" fmla="*/ 358 w 450"/>
                        <a:gd name="T97" fmla="*/ 474 h 510"/>
                        <a:gd name="T98" fmla="*/ 356 w 450"/>
                        <a:gd name="T99" fmla="*/ 408 h 510"/>
                        <a:gd name="T100" fmla="*/ 362 w 450"/>
                        <a:gd name="T101" fmla="*/ 325 h 510"/>
                        <a:gd name="T102" fmla="*/ 372 w 450"/>
                        <a:gd name="T103" fmla="*/ 290 h 510"/>
                        <a:gd name="T104" fmla="*/ 449 w 450"/>
                        <a:gd name="T105" fmla="*/ 165 h 510"/>
                        <a:gd name="T106" fmla="*/ 442 w 450"/>
                        <a:gd name="T107" fmla="*/ 119 h 51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50"/>
                        <a:gd name="T163" fmla="*/ 0 h 510"/>
                        <a:gd name="T164" fmla="*/ 450 w 450"/>
                        <a:gd name="T165" fmla="*/ 510 h 51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50" h="510">
                          <a:moveTo>
                            <a:pt x="428" y="98"/>
                          </a:moveTo>
                          <a:lnTo>
                            <a:pt x="415" y="81"/>
                          </a:lnTo>
                          <a:lnTo>
                            <a:pt x="398" y="68"/>
                          </a:lnTo>
                          <a:lnTo>
                            <a:pt x="379" y="60"/>
                          </a:lnTo>
                          <a:lnTo>
                            <a:pt x="353" y="54"/>
                          </a:lnTo>
                          <a:lnTo>
                            <a:pt x="341" y="45"/>
                          </a:lnTo>
                          <a:lnTo>
                            <a:pt x="323" y="30"/>
                          </a:lnTo>
                          <a:lnTo>
                            <a:pt x="298" y="12"/>
                          </a:lnTo>
                          <a:lnTo>
                            <a:pt x="272" y="2"/>
                          </a:lnTo>
                          <a:lnTo>
                            <a:pt x="258" y="0"/>
                          </a:lnTo>
                          <a:lnTo>
                            <a:pt x="244" y="3"/>
                          </a:lnTo>
                          <a:lnTo>
                            <a:pt x="224" y="12"/>
                          </a:lnTo>
                          <a:lnTo>
                            <a:pt x="207" y="21"/>
                          </a:lnTo>
                          <a:lnTo>
                            <a:pt x="192" y="27"/>
                          </a:lnTo>
                          <a:lnTo>
                            <a:pt x="170" y="32"/>
                          </a:lnTo>
                          <a:lnTo>
                            <a:pt x="135" y="32"/>
                          </a:lnTo>
                          <a:lnTo>
                            <a:pt x="111" y="30"/>
                          </a:lnTo>
                          <a:lnTo>
                            <a:pt x="87" y="24"/>
                          </a:lnTo>
                          <a:lnTo>
                            <a:pt x="63" y="18"/>
                          </a:lnTo>
                          <a:lnTo>
                            <a:pt x="49" y="18"/>
                          </a:lnTo>
                          <a:lnTo>
                            <a:pt x="32" y="23"/>
                          </a:lnTo>
                          <a:lnTo>
                            <a:pt x="16" y="32"/>
                          </a:lnTo>
                          <a:lnTo>
                            <a:pt x="13" y="41"/>
                          </a:lnTo>
                          <a:lnTo>
                            <a:pt x="13" y="51"/>
                          </a:lnTo>
                          <a:lnTo>
                            <a:pt x="14" y="66"/>
                          </a:lnTo>
                          <a:lnTo>
                            <a:pt x="24" y="75"/>
                          </a:lnTo>
                          <a:lnTo>
                            <a:pt x="64" y="78"/>
                          </a:lnTo>
                          <a:lnTo>
                            <a:pt x="97" y="92"/>
                          </a:lnTo>
                          <a:lnTo>
                            <a:pt x="150" y="104"/>
                          </a:lnTo>
                          <a:lnTo>
                            <a:pt x="159" y="108"/>
                          </a:lnTo>
                          <a:lnTo>
                            <a:pt x="168" y="125"/>
                          </a:lnTo>
                          <a:lnTo>
                            <a:pt x="168" y="140"/>
                          </a:lnTo>
                          <a:lnTo>
                            <a:pt x="154" y="185"/>
                          </a:lnTo>
                          <a:lnTo>
                            <a:pt x="135" y="222"/>
                          </a:lnTo>
                          <a:lnTo>
                            <a:pt x="109" y="257"/>
                          </a:lnTo>
                          <a:lnTo>
                            <a:pt x="68" y="294"/>
                          </a:lnTo>
                          <a:lnTo>
                            <a:pt x="40" y="321"/>
                          </a:lnTo>
                          <a:lnTo>
                            <a:pt x="28" y="328"/>
                          </a:lnTo>
                          <a:lnTo>
                            <a:pt x="16" y="337"/>
                          </a:lnTo>
                          <a:lnTo>
                            <a:pt x="6" y="348"/>
                          </a:lnTo>
                          <a:lnTo>
                            <a:pt x="0" y="360"/>
                          </a:lnTo>
                          <a:lnTo>
                            <a:pt x="0" y="372"/>
                          </a:lnTo>
                          <a:lnTo>
                            <a:pt x="3" y="385"/>
                          </a:lnTo>
                          <a:lnTo>
                            <a:pt x="10" y="391"/>
                          </a:lnTo>
                          <a:lnTo>
                            <a:pt x="23" y="394"/>
                          </a:lnTo>
                          <a:lnTo>
                            <a:pt x="39" y="393"/>
                          </a:lnTo>
                          <a:lnTo>
                            <a:pt x="53" y="385"/>
                          </a:lnTo>
                          <a:lnTo>
                            <a:pt x="80" y="360"/>
                          </a:lnTo>
                          <a:lnTo>
                            <a:pt x="129" y="325"/>
                          </a:lnTo>
                          <a:lnTo>
                            <a:pt x="168" y="284"/>
                          </a:lnTo>
                          <a:lnTo>
                            <a:pt x="173" y="278"/>
                          </a:lnTo>
                          <a:lnTo>
                            <a:pt x="180" y="279"/>
                          </a:lnTo>
                          <a:lnTo>
                            <a:pt x="177" y="291"/>
                          </a:lnTo>
                          <a:lnTo>
                            <a:pt x="138" y="336"/>
                          </a:lnTo>
                          <a:lnTo>
                            <a:pt x="125" y="351"/>
                          </a:lnTo>
                          <a:lnTo>
                            <a:pt x="111" y="369"/>
                          </a:lnTo>
                          <a:lnTo>
                            <a:pt x="81" y="393"/>
                          </a:lnTo>
                          <a:lnTo>
                            <a:pt x="66" y="409"/>
                          </a:lnTo>
                          <a:lnTo>
                            <a:pt x="61" y="423"/>
                          </a:lnTo>
                          <a:lnTo>
                            <a:pt x="62" y="438"/>
                          </a:lnTo>
                          <a:lnTo>
                            <a:pt x="68" y="448"/>
                          </a:lnTo>
                          <a:lnTo>
                            <a:pt x="77" y="456"/>
                          </a:lnTo>
                          <a:lnTo>
                            <a:pt x="92" y="459"/>
                          </a:lnTo>
                          <a:lnTo>
                            <a:pt x="107" y="456"/>
                          </a:lnTo>
                          <a:lnTo>
                            <a:pt x="119" y="448"/>
                          </a:lnTo>
                          <a:lnTo>
                            <a:pt x="155" y="412"/>
                          </a:lnTo>
                          <a:lnTo>
                            <a:pt x="179" y="384"/>
                          </a:lnTo>
                          <a:lnTo>
                            <a:pt x="238" y="305"/>
                          </a:lnTo>
                          <a:lnTo>
                            <a:pt x="218" y="337"/>
                          </a:lnTo>
                          <a:lnTo>
                            <a:pt x="209" y="364"/>
                          </a:lnTo>
                          <a:lnTo>
                            <a:pt x="203" y="378"/>
                          </a:lnTo>
                          <a:lnTo>
                            <a:pt x="193" y="403"/>
                          </a:lnTo>
                          <a:lnTo>
                            <a:pt x="167" y="444"/>
                          </a:lnTo>
                          <a:lnTo>
                            <a:pt x="158" y="457"/>
                          </a:lnTo>
                          <a:lnTo>
                            <a:pt x="153" y="471"/>
                          </a:lnTo>
                          <a:lnTo>
                            <a:pt x="151" y="483"/>
                          </a:lnTo>
                          <a:lnTo>
                            <a:pt x="154" y="493"/>
                          </a:lnTo>
                          <a:lnTo>
                            <a:pt x="162" y="504"/>
                          </a:lnTo>
                          <a:lnTo>
                            <a:pt x="172" y="510"/>
                          </a:lnTo>
                          <a:lnTo>
                            <a:pt x="188" y="508"/>
                          </a:lnTo>
                          <a:lnTo>
                            <a:pt x="199" y="504"/>
                          </a:lnTo>
                          <a:lnTo>
                            <a:pt x="247" y="426"/>
                          </a:lnTo>
                          <a:lnTo>
                            <a:pt x="275" y="363"/>
                          </a:lnTo>
                          <a:lnTo>
                            <a:pt x="297" y="313"/>
                          </a:lnTo>
                          <a:lnTo>
                            <a:pt x="301" y="306"/>
                          </a:lnTo>
                          <a:lnTo>
                            <a:pt x="308" y="306"/>
                          </a:lnTo>
                          <a:lnTo>
                            <a:pt x="311" y="312"/>
                          </a:lnTo>
                          <a:lnTo>
                            <a:pt x="307" y="348"/>
                          </a:lnTo>
                          <a:lnTo>
                            <a:pt x="305" y="376"/>
                          </a:lnTo>
                          <a:lnTo>
                            <a:pt x="306" y="414"/>
                          </a:lnTo>
                          <a:lnTo>
                            <a:pt x="306" y="463"/>
                          </a:lnTo>
                          <a:lnTo>
                            <a:pt x="307" y="472"/>
                          </a:lnTo>
                          <a:lnTo>
                            <a:pt x="312" y="481"/>
                          </a:lnTo>
                          <a:lnTo>
                            <a:pt x="321" y="490"/>
                          </a:lnTo>
                          <a:lnTo>
                            <a:pt x="333" y="493"/>
                          </a:lnTo>
                          <a:lnTo>
                            <a:pt x="345" y="492"/>
                          </a:lnTo>
                          <a:lnTo>
                            <a:pt x="353" y="486"/>
                          </a:lnTo>
                          <a:lnTo>
                            <a:pt x="358" y="474"/>
                          </a:lnTo>
                          <a:lnTo>
                            <a:pt x="359" y="445"/>
                          </a:lnTo>
                          <a:lnTo>
                            <a:pt x="356" y="408"/>
                          </a:lnTo>
                          <a:lnTo>
                            <a:pt x="356" y="376"/>
                          </a:lnTo>
                          <a:lnTo>
                            <a:pt x="362" y="325"/>
                          </a:lnTo>
                          <a:lnTo>
                            <a:pt x="366" y="306"/>
                          </a:lnTo>
                          <a:lnTo>
                            <a:pt x="372" y="290"/>
                          </a:lnTo>
                          <a:lnTo>
                            <a:pt x="417" y="218"/>
                          </a:lnTo>
                          <a:lnTo>
                            <a:pt x="449" y="165"/>
                          </a:lnTo>
                          <a:lnTo>
                            <a:pt x="450" y="144"/>
                          </a:lnTo>
                          <a:lnTo>
                            <a:pt x="442" y="119"/>
                          </a:lnTo>
                          <a:lnTo>
                            <a:pt x="428" y="98"/>
                          </a:lnTo>
                          <a:close/>
                        </a:path>
                      </a:pathLst>
                    </a:custGeom>
                    <a:solidFill>
                      <a:srgbClr val="FFC080"/>
                    </a:solidFill>
                    <a:ln w="7938">
                      <a:solidFill>
                        <a:schemeClr val="tx1"/>
                      </a:solidFill>
                      <a:round/>
                      <a:headEnd/>
                      <a:tailEnd/>
                    </a:ln>
                  </p:spPr>
                  <p:txBody>
                    <a:bodyPr/>
                    <a:lstStyle/>
                    <a:p>
                      <a:endParaRPr lang="es-ES"/>
                    </a:p>
                  </p:txBody>
                </p:sp>
              </p:grpSp>
              <p:sp>
                <p:nvSpPr>
                  <p:cNvPr id="5174" name="Arc 62"/>
                  <p:cNvSpPr>
                    <a:spLocks/>
                  </p:cNvSpPr>
                  <p:nvPr/>
                </p:nvSpPr>
                <p:spPr bwMode="auto">
                  <a:xfrm>
                    <a:off x="3691" y="2168"/>
                    <a:ext cx="24" cy="47"/>
                  </a:xfrm>
                  <a:custGeom>
                    <a:avLst/>
                    <a:gdLst>
                      <a:gd name="T0" fmla="*/ 24 w 26971"/>
                      <a:gd name="T1" fmla="*/ 0 h 25632"/>
                      <a:gd name="T2" fmla="*/ 0 w 26971"/>
                      <a:gd name="T3" fmla="*/ 46 h 25632"/>
                      <a:gd name="T4" fmla="*/ 5 w 26971"/>
                      <a:gd name="T5" fmla="*/ 7 h 25632"/>
                      <a:gd name="T6" fmla="*/ 0 60000 65536"/>
                      <a:gd name="T7" fmla="*/ 0 60000 65536"/>
                      <a:gd name="T8" fmla="*/ 0 60000 65536"/>
                      <a:gd name="T9" fmla="*/ 0 w 26971"/>
                      <a:gd name="T10" fmla="*/ 0 h 25632"/>
                      <a:gd name="T11" fmla="*/ 26971 w 26971"/>
                      <a:gd name="T12" fmla="*/ 25632 h 25632"/>
                    </a:gdLst>
                    <a:ahLst/>
                    <a:cxnLst>
                      <a:cxn ang="T6">
                        <a:pos x="T0" y="T1"/>
                      </a:cxn>
                      <a:cxn ang="T7">
                        <a:pos x="T2" y="T3"/>
                      </a:cxn>
                      <a:cxn ang="T8">
                        <a:pos x="T4" y="T5"/>
                      </a:cxn>
                    </a:cxnLst>
                    <a:rect l="T9" t="T10" r="T11" b="T12"/>
                    <a:pathLst>
                      <a:path w="26971" h="25632" fill="none" extrusionOk="0">
                        <a:moveTo>
                          <a:pt x="26591" y="-1"/>
                        </a:moveTo>
                        <a:cubicBezTo>
                          <a:pt x="26843" y="1329"/>
                          <a:pt x="26971" y="2679"/>
                          <a:pt x="26971" y="4032"/>
                        </a:cubicBezTo>
                        <a:cubicBezTo>
                          <a:pt x="26971" y="15961"/>
                          <a:pt x="17300" y="25632"/>
                          <a:pt x="5371" y="25632"/>
                        </a:cubicBezTo>
                        <a:cubicBezTo>
                          <a:pt x="3559" y="25632"/>
                          <a:pt x="1754" y="25404"/>
                          <a:pt x="-1" y="24953"/>
                        </a:cubicBezTo>
                      </a:path>
                      <a:path w="26971" h="25632" stroke="0" extrusionOk="0">
                        <a:moveTo>
                          <a:pt x="26591" y="-1"/>
                        </a:moveTo>
                        <a:cubicBezTo>
                          <a:pt x="26843" y="1329"/>
                          <a:pt x="26971" y="2679"/>
                          <a:pt x="26971" y="4032"/>
                        </a:cubicBezTo>
                        <a:cubicBezTo>
                          <a:pt x="26971" y="15961"/>
                          <a:pt x="17300" y="25632"/>
                          <a:pt x="5371" y="25632"/>
                        </a:cubicBezTo>
                        <a:cubicBezTo>
                          <a:pt x="3559" y="25632"/>
                          <a:pt x="1754" y="25404"/>
                          <a:pt x="-1" y="24953"/>
                        </a:cubicBezTo>
                        <a:lnTo>
                          <a:pt x="5371" y="4032"/>
                        </a:lnTo>
                        <a:close/>
                      </a:path>
                    </a:pathLst>
                  </a:custGeom>
                  <a:noFill/>
                  <a:ln w="7938">
                    <a:solidFill>
                      <a:schemeClr val="tx1"/>
                    </a:solidFill>
                    <a:round/>
                    <a:headEnd/>
                    <a:tailEnd/>
                  </a:ln>
                </p:spPr>
                <p:txBody>
                  <a:bodyPr/>
                  <a:lstStyle/>
                  <a:p>
                    <a:endParaRPr lang="es-ES"/>
                  </a:p>
                </p:txBody>
              </p:sp>
            </p:grpSp>
            <p:grpSp>
              <p:nvGrpSpPr>
                <p:cNvPr id="5166" name="Group 63"/>
                <p:cNvGrpSpPr>
                  <a:grpSpLocks/>
                </p:cNvGrpSpPr>
                <p:nvPr/>
              </p:nvGrpSpPr>
              <p:grpSpPr bwMode="auto">
                <a:xfrm>
                  <a:off x="4821" y="2133"/>
                  <a:ext cx="290" cy="254"/>
                  <a:chOff x="4821" y="2133"/>
                  <a:chExt cx="290" cy="254"/>
                </a:xfrm>
              </p:grpSpPr>
              <p:grpSp>
                <p:nvGrpSpPr>
                  <p:cNvPr id="5167" name="Group 64"/>
                  <p:cNvGrpSpPr>
                    <a:grpSpLocks/>
                  </p:cNvGrpSpPr>
                  <p:nvPr/>
                </p:nvGrpSpPr>
                <p:grpSpPr bwMode="auto">
                  <a:xfrm>
                    <a:off x="4821" y="2133"/>
                    <a:ext cx="290" cy="254"/>
                    <a:chOff x="4821" y="2133"/>
                    <a:chExt cx="290" cy="254"/>
                  </a:xfrm>
                </p:grpSpPr>
                <p:sp>
                  <p:nvSpPr>
                    <p:cNvPr id="5169" name="Freeform 65"/>
                    <p:cNvSpPr>
                      <a:spLocks/>
                    </p:cNvSpPr>
                    <p:nvPr/>
                  </p:nvSpPr>
                  <p:spPr bwMode="auto">
                    <a:xfrm>
                      <a:off x="4822" y="2187"/>
                      <a:ext cx="45" cy="143"/>
                    </a:xfrm>
                    <a:custGeom>
                      <a:avLst/>
                      <a:gdLst>
                        <a:gd name="T0" fmla="*/ 15 w 89"/>
                        <a:gd name="T1" fmla="*/ 0 h 286"/>
                        <a:gd name="T2" fmla="*/ 8 w 89"/>
                        <a:gd name="T3" fmla="*/ 28 h 286"/>
                        <a:gd name="T4" fmla="*/ 4 w 89"/>
                        <a:gd name="T5" fmla="*/ 54 h 286"/>
                        <a:gd name="T6" fmla="*/ 0 w 89"/>
                        <a:gd name="T7" fmla="*/ 88 h 286"/>
                        <a:gd name="T8" fmla="*/ 0 w 89"/>
                        <a:gd name="T9" fmla="*/ 111 h 286"/>
                        <a:gd name="T10" fmla="*/ 0 w 89"/>
                        <a:gd name="T11" fmla="*/ 138 h 286"/>
                        <a:gd name="T12" fmla="*/ 6 w 89"/>
                        <a:gd name="T13" fmla="*/ 172 h 286"/>
                        <a:gd name="T14" fmla="*/ 15 w 89"/>
                        <a:gd name="T15" fmla="*/ 209 h 286"/>
                        <a:gd name="T16" fmla="*/ 25 w 89"/>
                        <a:gd name="T17" fmla="*/ 235 h 286"/>
                        <a:gd name="T18" fmla="*/ 35 w 89"/>
                        <a:gd name="T19" fmla="*/ 259 h 286"/>
                        <a:gd name="T20" fmla="*/ 49 w 89"/>
                        <a:gd name="T21" fmla="*/ 274 h 286"/>
                        <a:gd name="T22" fmla="*/ 66 w 89"/>
                        <a:gd name="T23" fmla="*/ 284 h 286"/>
                        <a:gd name="T24" fmla="*/ 80 w 89"/>
                        <a:gd name="T25" fmla="*/ 286 h 286"/>
                        <a:gd name="T26" fmla="*/ 86 w 89"/>
                        <a:gd name="T27" fmla="*/ 268 h 286"/>
                        <a:gd name="T28" fmla="*/ 87 w 89"/>
                        <a:gd name="T29" fmla="*/ 253 h 286"/>
                        <a:gd name="T30" fmla="*/ 89 w 89"/>
                        <a:gd name="T31" fmla="*/ 227 h 286"/>
                        <a:gd name="T32" fmla="*/ 89 w 89"/>
                        <a:gd name="T33" fmla="*/ 205 h 286"/>
                        <a:gd name="T34" fmla="*/ 84 w 89"/>
                        <a:gd name="T35" fmla="*/ 145 h 286"/>
                        <a:gd name="T36" fmla="*/ 49 w 89"/>
                        <a:gd name="T37" fmla="*/ 16 h 286"/>
                        <a:gd name="T38" fmla="*/ 31 w 89"/>
                        <a:gd name="T39" fmla="*/ 3 h 286"/>
                        <a:gd name="T40" fmla="*/ 15 w 89"/>
                        <a:gd name="T41" fmla="*/ 0 h 2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9"/>
                        <a:gd name="T64" fmla="*/ 0 h 286"/>
                        <a:gd name="T65" fmla="*/ 89 w 89"/>
                        <a:gd name="T66" fmla="*/ 286 h 28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9" h="286">
                          <a:moveTo>
                            <a:pt x="15" y="0"/>
                          </a:moveTo>
                          <a:lnTo>
                            <a:pt x="8" y="28"/>
                          </a:lnTo>
                          <a:lnTo>
                            <a:pt x="4" y="54"/>
                          </a:lnTo>
                          <a:lnTo>
                            <a:pt x="0" y="88"/>
                          </a:lnTo>
                          <a:lnTo>
                            <a:pt x="0" y="111"/>
                          </a:lnTo>
                          <a:lnTo>
                            <a:pt x="0" y="138"/>
                          </a:lnTo>
                          <a:lnTo>
                            <a:pt x="6" y="172"/>
                          </a:lnTo>
                          <a:lnTo>
                            <a:pt x="15" y="209"/>
                          </a:lnTo>
                          <a:lnTo>
                            <a:pt x="25" y="235"/>
                          </a:lnTo>
                          <a:lnTo>
                            <a:pt x="35" y="259"/>
                          </a:lnTo>
                          <a:lnTo>
                            <a:pt x="49" y="274"/>
                          </a:lnTo>
                          <a:lnTo>
                            <a:pt x="66" y="284"/>
                          </a:lnTo>
                          <a:lnTo>
                            <a:pt x="80" y="286"/>
                          </a:lnTo>
                          <a:lnTo>
                            <a:pt x="86" y="268"/>
                          </a:lnTo>
                          <a:lnTo>
                            <a:pt x="87" y="253"/>
                          </a:lnTo>
                          <a:lnTo>
                            <a:pt x="89" y="227"/>
                          </a:lnTo>
                          <a:lnTo>
                            <a:pt x="89" y="205"/>
                          </a:lnTo>
                          <a:lnTo>
                            <a:pt x="84" y="145"/>
                          </a:lnTo>
                          <a:lnTo>
                            <a:pt x="49" y="16"/>
                          </a:lnTo>
                          <a:lnTo>
                            <a:pt x="31" y="3"/>
                          </a:lnTo>
                          <a:lnTo>
                            <a:pt x="15" y="0"/>
                          </a:lnTo>
                          <a:close/>
                        </a:path>
                      </a:pathLst>
                    </a:custGeom>
                    <a:solidFill>
                      <a:srgbClr val="202020"/>
                    </a:solidFill>
                    <a:ln w="7938">
                      <a:solidFill>
                        <a:schemeClr val="tx1"/>
                      </a:solidFill>
                      <a:round/>
                      <a:headEnd/>
                      <a:tailEnd/>
                    </a:ln>
                  </p:spPr>
                  <p:txBody>
                    <a:bodyPr/>
                    <a:lstStyle/>
                    <a:p>
                      <a:endParaRPr lang="es-ES"/>
                    </a:p>
                  </p:txBody>
                </p:sp>
                <p:grpSp>
                  <p:nvGrpSpPr>
                    <p:cNvPr id="5170" name="Group 66"/>
                    <p:cNvGrpSpPr>
                      <a:grpSpLocks/>
                    </p:cNvGrpSpPr>
                    <p:nvPr/>
                  </p:nvGrpSpPr>
                  <p:grpSpPr bwMode="auto">
                    <a:xfrm>
                      <a:off x="4821" y="2133"/>
                      <a:ext cx="290" cy="254"/>
                      <a:chOff x="4821" y="2133"/>
                      <a:chExt cx="290" cy="254"/>
                    </a:xfrm>
                  </p:grpSpPr>
                  <p:sp>
                    <p:nvSpPr>
                      <p:cNvPr id="5171" name="Freeform 67"/>
                      <p:cNvSpPr>
                        <a:spLocks/>
                      </p:cNvSpPr>
                      <p:nvPr/>
                    </p:nvSpPr>
                    <p:spPr bwMode="auto">
                      <a:xfrm>
                        <a:off x="4821" y="2142"/>
                        <a:ext cx="139" cy="167"/>
                      </a:xfrm>
                      <a:custGeom>
                        <a:avLst/>
                        <a:gdLst>
                          <a:gd name="T0" fmla="*/ 276 w 276"/>
                          <a:gd name="T1" fmla="*/ 0 h 332"/>
                          <a:gd name="T2" fmla="*/ 13 w 276"/>
                          <a:gd name="T3" fmla="*/ 103 h 332"/>
                          <a:gd name="T4" fmla="*/ 3 w 276"/>
                          <a:gd name="T5" fmla="*/ 162 h 332"/>
                          <a:gd name="T6" fmla="*/ 0 w 276"/>
                          <a:gd name="T7" fmla="*/ 216 h 332"/>
                          <a:gd name="T8" fmla="*/ 11 w 276"/>
                          <a:gd name="T9" fmla="*/ 279 h 332"/>
                          <a:gd name="T10" fmla="*/ 35 w 276"/>
                          <a:gd name="T11" fmla="*/ 332 h 332"/>
                          <a:gd name="T12" fmla="*/ 128 w 276"/>
                          <a:gd name="T13" fmla="*/ 256 h 332"/>
                          <a:gd name="T14" fmla="*/ 233 w 276"/>
                          <a:gd name="T15" fmla="*/ 234 h 332"/>
                          <a:gd name="T16" fmla="*/ 276 w 276"/>
                          <a:gd name="T17" fmla="*/ 0 h 3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6"/>
                          <a:gd name="T28" fmla="*/ 0 h 332"/>
                          <a:gd name="T29" fmla="*/ 276 w 276"/>
                          <a:gd name="T30" fmla="*/ 332 h 3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6" h="332">
                            <a:moveTo>
                              <a:pt x="276" y="0"/>
                            </a:moveTo>
                            <a:lnTo>
                              <a:pt x="13" y="103"/>
                            </a:lnTo>
                            <a:lnTo>
                              <a:pt x="3" y="162"/>
                            </a:lnTo>
                            <a:lnTo>
                              <a:pt x="0" y="216"/>
                            </a:lnTo>
                            <a:lnTo>
                              <a:pt x="11" y="279"/>
                            </a:lnTo>
                            <a:lnTo>
                              <a:pt x="35" y="332"/>
                            </a:lnTo>
                            <a:lnTo>
                              <a:pt x="128" y="256"/>
                            </a:lnTo>
                            <a:lnTo>
                              <a:pt x="233" y="234"/>
                            </a:lnTo>
                            <a:lnTo>
                              <a:pt x="276" y="0"/>
                            </a:lnTo>
                            <a:close/>
                          </a:path>
                        </a:pathLst>
                      </a:custGeom>
                      <a:solidFill>
                        <a:srgbClr val="FFC080"/>
                      </a:solidFill>
                      <a:ln w="7938">
                        <a:solidFill>
                          <a:schemeClr val="tx1"/>
                        </a:solidFill>
                        <a:round/>
                        <a:headEnd/>
                        <a:tailEnd/>
                      </a:ln>
                    </p:spPr>
                    <p:txBody>
                      <a:bodyPr/>
                      <a:lstStyle/>
                      <a:p>
                        <a:endParaRPr lang="es-ES"/>
                      </a:p>
                    </p:txBody>
                  </p:sp>
                  <p:sp>
                    <p:nvSpPr>
                      <p:cNvPr id="5172" name="Freeform 68"/>
                      <p:cNvSpPr>
                        <a:spLocks/>
                      </p:cNvSpPr>
                      <p:nvPr/>
                    </p:nvSpPr>
                    <p:spPr bwMode="auto">
                      <a:xfrm>
                        <a:off x="4886" y="2133"/>
                        <a:ext cx="225" cy="254"/>
                      </a:xfrm>
                      <a:custGeom>
                        <a:avLst/>
                        <a:gdLst>
                          <a:gd name="T0" fmla="*/ 35 w 451"/>
                          <a:gd name="T1" fmla="*/ 81 h 510"/>
                          <a:gd name="T2" fmla="*/ 72 w 451"/>
                          <a:gd name="T3" fmla="*/ 60 h 510"/>
                          <a:gd name="T4" fmla="*/ 109 w 451"/>
                          <a:gd name="T5" fmla="*/ 45 h 510"/>
                          <a:gd name="T6" fmla="*/ 152 w 451"/>
                          <a:gd name="T7" fmla="*/ 12 h 510"/>
                          <a:gd name="T8" fmla="*/ 192 w 451"/>
                          <a:gd name="T9" fmla="*/ 0 h 510"/>
                          <a:gd name="T10" fmla="*/ 226 w 451"/>
                          <a:gd name="T11" fmla="*/ 12 h 510"/>
                          <a:gd name="T12" fmla="*/ 259 w 451"/>
                          <a:gd name="T13" fmla="*/ 27 h 510"/>
                          <a:gd name="T14" fmla="*/ 316 w 451"/>
                          <a:gd name="T15" fmla="*/ 32 h 510"/>
                          <a:gd name="T16" fmla="*/ 364 w 451"/>
                          <a:gd name="T17" fmla="*/ 24 h 510"/>
                          <a:gd name="T18" fmla="*/ 401 w 451"/>
                          <a:gd name="T19" fmla="*/ 18 h 510"/>
                          <a:gd name="T20" fmla="*/ 434 w 451"/>
                          <a:gd name="T21" fmla="*/ 32 h 510"/>
                          <a:gd name="T22" fmla="*/ 438 w 451"/>
                          <a:gd name="T23" fmla="*/ 51 h 510"/>
                          <a:gd name="T24" fmla="*/ 426 w 451"/>
                          <a:gd name="T25" fmla="*/ 75 h 510"/>
                          <a:gd name="T26" fmla="*/ 353 w 451"/>
                          <a:gd name="T27" fmla="*/ 92 h 510"/>
                          <a:gd name="T28" fmla="*/ 291 w 451"/>
                          <a:gd name="T29" fmla="*/ 108 h 510"/>
                          <a:gd name="T30" fmla="*/ 282 w 451"/>
                          <a:gd name="T31" fmla="*/ 140 h 510"/>
                          <a:gd name="T32" fmla="*/ 316 w 451"/>
                          <a:gd name="T33" fmla="*/ 222 h 510"/>
                          <a:gd name="T34" fmla="*/ 382 w 451"/>
                          <a:gd name="T35" fmla="*/ 294 h 510"/>
                          <a:gd name="T36" fmla="*/ 422 w 451"/>
                          <a:gd name="T37" fmla="*/ 328 h 510"/>
                          <a:gd name="T38" fmla="*/ 444 w 451"/>
                          <a:gd name="T39" fmla="*/ 348 h 510"/>
                          <a:gd name="T40" fmla="*/ 451 w 451"/>
                          <a:gd name="T41" fmla="*/ 372 h 510"/>
                          <a:gd name="T42" fmla="*/ 440 w 451"/>
                          <a:gd name="T43" fmla="*/ 390 h 510"/>
                          <a:gd name="T44" fmla="*/ 412 w 451"/>
                          <a:gd name="T45" fmla="*/ 393 h 510"/>
                          <a:gd name="T46" fmla="*/ 370 w 451"/>
                          <a:gd name="T47" fmla="*/ 360 h 510"/>
                          <a:gd name="T48" fmla="*/ 282 w 451"/>
                          <a:gd name="T49" fmla="*/ 284 h 510"/>
                          <a:gd name="T50" fmla="*/ 270 w 451"/>
                          <a:gd name="T51" fmla="*/ 279 h 510"/>
                          <a:gd name="T52" fmla="*/ 312 w 451"/>
                          <a:gd name="T53" fmla="*/ 336 h 510"/>
                          <a:gd name="T54" fmla="*/ 339 w 451"/>
                          <a:gd name="T55" fmla="*/ 369 h 510"/>
                          <a:gd name="T56" fmla="*/ 385 w 451"/>
                          <a:gd name="T57" fmla="*/ 409 h 510"/>
                          <a:gd name="T58" fmla="*/ 388 w 451"/>
                          <a:gd name="T59" fmla="*/ 438 h 510"/>
                          <a:gd name="T60" fmla="*/ 373 w 451"/>
                          <a:gd name="T61" fmla="*/ 456 h 510"/>
                          <a:gd name="T62" fmla="*/ 343 w 451"/>
                          <a:gd name="T63" fmla="*/ 456 h 510"/>
                          <a:gd name="T64" fmla="*/ 295 w 451"/>
                          <a:gd name="T65" fmla="*/ 412 h 510"/>
                          <a:gd name="T66" fmla="*/ 212 w 451"/>
                          <a:gd name="T67" fmla="*/ 304 h 510"/>
                          <a:gd name="T68" fmla="*/ 242 w 451"/>
                          <a:gd name="T69" fmla="*/ 364 h 510"/>
                          <a:gd name="T70" fmla="*/ 257 w 451"/>
                          <a:gd name="T71" fmla="*/ 403 h 510"/>
                          <a:gd name="T72" fmla="*/ 292 w 451"/>
                          <a:gd name="T73" fmla="*/ 457 h 510"/>
                          <a:gd name="T74" fmla="*/ 299 w 451"/>
                          <a:gd name="T75" fmla="*/ 483 h 510"/>
                          <a:gd name="T76" fmla="*/ 289 w 451"/>
                          <a:gd name="T77" fmla="*/ 504 h 510"/>
                          <a:gd name="T78" fmla="*/ 263 w 451"/>
                          <a:gd name="T79" fmla="*/ 508 h 510"/>
                          <a:gd name="T80" fmla="*/ 203 w 451"/>
                          <a:gd name="T81" fmla="*/ 426 h 510"/>
                          <a:gd name="T82" fmla="*/ 154 w 451"/>
                          <a:gd name="T83" fmla="*/ 313 h 510"/>
                          <a:gd name="T84" fmla="*/ 142 w 451"/>
                          <a:gd name="T85" fmla="*/ 306 h 510"/>
                          <a:gd name="T86" fmla="*/ 143 w 451"/>
                          <a:gd name="T87" fmla="*/ 348 h 510"/>
                          <a:gd name="T88" fmla="*/ 144 w 451"/>
                          <a:gd name="T89" fmla="*/ 414 h 510"/>
                          <a:gd name="T90" fmla="*/ 143 w 451"/>
                          <a:gd name="T91" fmla="*/ 472 h 510"/>
                          <a:gd name="T92" fmla="*/ 129 w 451"/>
                          <a:gd name="T93" fmla="*/ 490 h 510"/>
                          <a:gd name="T94" fmla="*/ 106 w 451"/>
                          <a:gd name="T95" fmla="*/ 492 h 510"/>
                          <a:gd name="T96" fmla="*/ 93 w 451"/>
                          <a:gd name="T97" fmla="*/ 474 h 510"/>
                          <a:gd name="T98" fmla="*/ 94 w 451"/>
                          <a:gd name="T99" fmla="*/ 408 h 510"/>
                          <a:gd name="T100" fmla="*/ 89 w 451"/>
                          <a:gd name="T101" fmla="*/ 325 h 510"/>
                          <a:gd name="T102" fmla="*/ 78 w 451"/>
                          <a:gd name="T103" fmla="*/ 290 h 510"/>
                          <a:gd name="T104" fmla="*/ 2 w 451"/>
                          <a:gd name="T105" fmla="*/ 165 h 510"/>
                          <a:gd name="T106" fmla="*/ 8 w 451"/>
                          <a:gd name="T107" fmla="*/ 119 h 51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51"/>
                          <a:gd name="T163" fmla="*/ 0 h 510"/>
                          <a:gd name="T164" fmla="*/ 451 w 451"/>
                          <a:gd name="T165" fmla="*/ 510 h 51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51" h="510">
                            <a:moveTo>
                              <a:pt x="22" y="98"/>
                            </a:moveTo>
                            <a:lnTo>
                              <a:pt x="35" y="81"/>
                            </a:lnTo>
                            <a:lnTo>
                              <a:pt x="52" y="68"/>
                            </a:lnTo>
                            <a:lnTo>
                              <a:pt x="72" y="60"/>
                            </a:lnTo>
                            <a:lnTo>
                              <a:pt x="98" y="54"/>
                            </a:lnTo>
                            <a:lnTo>
                              <a:pt x="109" y="45"/>
                            </a:lnTo>
                            <a:lnTo>
                              <a:pt x="128" y="30"/>
                            </a:lnTo>
                            <a:lnTo>
                              <a:pt x="152" y="12"/>
                            </a:lnTo>
                            <a:lnTo>
                              <a:pt x="178" y="2"/>
                            </a:lnTo>
                            <a:lnTo>
                              <a:pt x="192" y="0"/>
                            </a:lnTo>
                            <a:lnTo>
                              <a:pt x="207" y="3"/>
                            </a:lnTo>
                            <a:lnTo>
                              <a:pt x="226" y="12"/>
                            </a:lnTo>
                            <a:lnTo>
                              <a:pt x="243" y="21"/>
                            </a:lnTo>
                            <a:lnTo>
                              <a:pt x="259" y="27"/>
                            </a:lnTo>
                            <a:lnTo>
                              <a:pt x="281" y="32"/>
                            </a:lnTo>
                            <a:lnTo>
                              <a:pt x="316" y="32"/>
                            </a:lnTo>
                            <a:lnTo>
                              <a:pt x="339" y="30"/>
                            </a:lnTo>
                            <a:lnTo>
                              <a:pt x="364" y="24"/>
                            </a:lnTo>
                            <a:lnTo>
                              <a:pt x="387" y="18"/>
                            </a:lnTo>
                            <a:lnTo>
                              <a:pt x="401" y="18"/>
                            </a:lnTo>
                            <a:lnTo>
                              <a:pt x="418" y="23"/>
                            </a:lnTo>
                            <a:lnTo>
                              <a:pt x="434" y="32"/>
                            </a:lnTo>
                            <a:lnTo>
                              <a:pt x="438" y="41"/>
                            </a:lnTo>
                            <a:lnTo>
                              <a:pt x="438" y="51"/>
                            </a:lnTo>
                            <a:lnTo>
                              <a:pt x="436" y="66"/>
                            </a:lnTo>
                            <a:lnTo>
                              <a:pt x="426" y="75"/>
                            </a:lnTo>
                            <a:lnTo>
                              <a:pt x="386" y="78"/>
                            </a:lnTo>
                            <a:lnTo>
                              <a:pt x="353" y="92"/>
                            </a:lnTo>
                            <a:lnTo>
                              <a:pt x="300" y="104"/>
                            </a:lnTo>
                            <a:lnTo>
                              <a:pt x="291" y="108"/>
                            </a:lnTo>
                            <a:lnTo>
                              <a:pt x="282" y="125"/>
                            </a:lnTo>
                            <a:lnTo>
                              <a:pt x="282" y="140"/>
                            </a:lnTo>
                            <a:lnTo>
                              <a:pt x="296" y="185"/>
                            </a:lnTo>
                            <a:lnTo>
                              <a:pt x="316" y="222"/>
                            </a:lnTo>
                            <a:lnTo>
                              <a:pt x="342" y="257"/>
                            </a:lnTo>
                            <a:lnTo>
                              <a:pt x="382" y="294"/>
                            </a:lnTo>
                            <a:lnTo>
                              <a:pt x="411" y="321"/>
                            </a:lnTo>
                            <a:lnTo>
                              <a:pt x="422" y="328"/>
                            </a:lnTo>
                            <a:lnTo>
                              <a:pt x="434" y="337"/>
                            </a:lnTo>
                            <a:lnTo>
                              <a:pt x="444" y="348"/>
                            </a:lnTo>
                            <a:lnTo>
                              <a:pt x="451" y="360"/>
                            </a:lnTo>
                            <a:lnTo>
                              <a:pt x="451" y="372"/>
                            </a:lnTo>
                            <a:lnTo>
                              <a:pt x="447" y="384"/>
                            </a:lnTo>
                            <a:lnTo>
                              <a:pt x="440" y="390"/>
                            </a:lnTo>
                            <a:lnTo>
                              <a:pt x="427" y="394"/>
                            </a:lnTo>
                            <a:lnTo>
                              <a:pt x="412" y="393"/>
                            </a:lnTo>
                            <a:lnTo>
                              <a:pt x="398" y="384"/>
                            </a:lnTo>
                            <a:lnTo>
                              <a:pt x="370" y="360"/>
                            </a:lnTo>
                            <a:lnTo>
                              <a:pt x="321" y="325"/>
                            </a:lnTo>
                            <a:lnTo>
                              <a:pt x="282" y="284"/>
                            </a:lnTo>
                            <a:lnTo>
                              <a:pt x="277" y="278"/>
                            </a:lnTo>
                            <a:lnTo>
                              <a:pt x="270" y="279"/>
                            </a:lnTo>
                            <a:lnTo>
                              <a:pt x="273" y="291"/>
                            </a:lnTo>
                            <a:lnTo>
                              <a:pt x="312" y="336"/>
                            </a:lnTo>
                            <a:lnTo>
                              <a:pt x="325" y="351"/>
                            </a:lnTo>
                            <a:lnTo>
                              <a:pt x="339" y="369"/>
                            </a:lnTo>
                            <a:lnTo>
                              <a:pt x="369" y="393"/>
                            </a:lnTo>
                            <a:lnTo>
                              <a:pt x="385" y="409"/>
                            </a:lnTo>
                            <a:lnTo>
                              <a:pt x="390" y="423"/>
                            </a:lnTo>
                            <a:lnTo>
                              <a:pt x="388" y="438"/>
                            </a:lnTo>
                            <a:lnTo>
                              <a:pt x="382" y="448"/>
                            </a:lnTo>
                            <a:lnTo>
                              <a:pt x="373" y="456"/>
                            </a:lnTo>
                            <a:lnTo>
                              <a:pt x="359" y="459"/>
                            </a:lnTo>
                            <a:lnTo>
                              <a:pt x="343" y="456"/>
                            </a:lnTo>
                            <a:lnTo>
                              <a:pt x="331" y="448"/>
                            </a:lnTo>
                            <a:lnTo>
                              <a:pt x="295" y="412"/>
                            </a:lnTo>
                            <a:lnTo>
                              <a:pt x="272" y="382"/>
                            </a:lnTo>
                            <a:lnTo>
                              <a:pt x="212" y="304"/>
                            </a:lnTo>
                            <a:lnTo>
                              <a:pt x="233" y="337"/>
                            </a:lnTo>
                            <a:lnTo>
                              <a:pt x="242" y="364"/>
                            </a:lnTo>
                            <a:lnTo>
                              <a:pt x="247" y="378"/>
                            </a:lnTo>
                            <a:lnTo>
                              <a:pt x="257" y="403"/>
                            </a:lnTo>
                            <a:lnTo>
                              <a:pt x="283" y="444"/>
                            </a:lnTo>
                            <a:lnTo>
                              <a:pt x="292" y="457"/>
                            </a:lnTo>
                            <a:lnTo>
                              <a:pt x="298" y="471"/>
                            </a:lnTo>
                            <a:lnTo>
                              <a:pt x="299" y="483"/>
                            </a:lnTo>
                            <a:lnTo>
                              <a:pt x="296" y="493"/>
                            </a:lnTo>
                            <a:lnTo>
                              <a:pt x="289" y="504"/>
                            </a:lnTo>
                            <a:lnTo>
                              <a:pt x="278" y="510"/>
                            </a:lnTo>
                            <a:lnTo>
                              <a:pt x="263" y="508"/>
                            </a:lnTo>
                            <a:lnTo>
                              <a:pt x="251" y="504"/>
                            </a:lnTo>
                            <a:lnTo>
                              <a:pt x="203" y="426"/>
                            </a:lnTo>
                            <a:lnTo>
                              <a:pt x="176" y="363"/>
                            </a:lnTo>
                            <a:lnTo>
                              <a:pt x="154" y="313"/>
                            </a:lnTo>
                            <a:lnTo>
                              <a:pt x="150" y="306"/>
                            </a:lnTo>
                            <a:lnTo>
                              <a:pt x="142" y="306"/>
                            </a:lnTo>
                            <a:lnTo>
                              <a:pt x="139" y="312"/>
                            </a:lnTo>
                            <a:lnTo>
                              <a:pt x="143" y="348"/>
                            </a:lnTo>
                            <a:lnTo>
                              <a:pt x="146" y="376"/>
                            </a:lnTo>
                            <a:lnTo>
                              <a:pt x="144" y="414"/>
                            </a:lnTo>
                            <a:lnTo>
                              <a:pt x="144" y="463"/>
                            </a:lnTo>
                            <a:lnTo>
                              <a:pt x="143" y="472"/>
                            </a:lnTo>
                            <a:lnTo>
                              <a:pt x="138" y="481"/>
                            </a:lnTo>
                            <a:lnTo>
                              <a:pt x="129" y="490"/>
                            </a:lnTo>
                            <a:lnTo>
                              <a:pt x="117" y="493"/>
                            </a:lnTo>
                            <a:lnTo>
                              <a:pt x="106" y="492"/>
                            </a:lnTo>
                            <a:lnTo>
                              <a:pt x="98" y="486"/>
                            </a:lnTo>
                            <a:lnTo>
                              <a:pt x="93" y="474"/>
                            </a:lnTo>
                            <a:lnTo>
                              <a:pt x="91" y="445"/>
                            </a:lnTo>
                            <a:lnTo>
                              <a:pt x="94" y="408"/>
                            </a:lnTo>
                            <a:lnTo>
                              <a:pt x="94" y="376"/>
                            </a:lnTo>
                            <a:lnTo>
                              <a:pt x="89" y="325"/>
                            </a:lnTo>
                            <a:lnTo>
                              <a:pt x="85" y="306"/>
                            </a:lnTo>
                            <a:lnTo>
                              <a:pt x="78" y="290"/>
                            </a:lnTo>
                            <a:lnTo>
                              <a:pt x="33" y="218"/>
                            </a:lnTo>
                            <a:lnTo>
                              <a:pt x="2" y="165"/>
                            </a:lnTo>
                            <a:lnTo>
                              <a:pt x="0" y="144"/>
                            </a:lnTo>
                            <a:lnTo>
                              <a:pt x="8" y="119"/>
                            </a:lnTo>
                            <a:lnTo>
                              <a:pt x="22" y="98"/>
                            </a:lnTo>
                            <a:close/>
                          </a:path>
                        </a:pathLst>
                      </a:custGeom>
                      <a:solidFill>
                        <a:srgbClr val="FFC080"/>
                      </a:solidFill>
                      <a:ln w="7938">
                        <a:solidFill>
                          <a:schemeClr val="tx1"/>
                        </a:solidFill>
                        <a:round/>
                        <a:headEnd/>
                        <a:tailEnd/>
                      </a:ln>
                    </p:spPr>
                    <p:txBody>
                      <a:bodyPr/>
                      <a:lstStyle/>
                      <a:p>
                        <a:endParaRPr lang="es-ES"/>
                      </a:p>
                    </p:txBody>
                  </p:sp>
                </p:grpSp>
              </p:grpSp>
              <p:sp>
                <p:nvSpPr>
                  <p:cNvPr id="5168" name="Arc 69"/>
                  <p:cNvSpPr>
                    <a:spLocks/>
                  </p:cNvSpPr>
                  <p:nvPr/>
                </p:nvSpPr>
                <p:spPr bwMode="auto">
                  <a:xfrm>
                    <a:off x="4952" y="2169"/>
                    <a:ext cx="23" cy="48"/>
                  </a:xfrm>
                  <a:custGeom>
                    <a:avLst/>
                    <a:gdLst>
                      <a:gd name="T0" fmla="*/ 23 w 25998"/>
                      <a:gd name="T1" fmla="*/ 47 h 25400"/>
                      <a:gd name="T2" fmla="*/ 0 w 25998"/>
                      <a:gd name="T3" fmla="*/ 0 h 25400"/>
                      <a:gd name="T4" fmla="*/ 19 w 25998"/>
                      <a:gd name="T5" fmla="*/ 7 h 25400"/>
                      <a:gd name="T6" fmla="*/ 0 60000 65536"/>
                      <a:gd name="T7" fmla="*/ 0 60000 65536"/>
                      <a:gd name="T8" fmla="*/ 0 60000 65536"/>
                      <a:gd name="T9" fmla="*/ 0 w 25998"/>
                      <a:gd name="T10" fmla="*/ 0 h 25400"/>
                      <a:gd name="T11" fmla="*/ 25998 w 25998"/>
                      <a:gd name="T12" fmla="*/ 25400 h 25400"/>
                    </a:gdLst>
                    <a:ahLst/>
                    <a:cxnLst>
                      <a:cxn ang="T6">
                        <a:pos x="T0" y="T1"/>
                      </a:cxn>
                      <a:cxn ang="T7">
                        <a:pos x="T2" y="T3"/>
                      </a:cxn>
                      <a:cxn ang="T8">
                        <a:pos x="T4" y="T5"/>
                      </a:cxn>
                    </a:cxnLst>
                    <a:rect l="T9" t="T10" r="T11" b="T12"/>
                    <a:pathLst>
                      <a:path w="25998" h="25400" fill="none" extrusionOk="0">
                        <a:moveTo>
                          <a:pt x="25997" y="24947"/>
                        </a:moveTo>
                        <a:cubicBezTo>
                          <a:pt x="24551" y="25248"/>
                          <a:pt x="23077" y="25399"/>
                          <a:pt x="21600" y="25400"/>
                        </a:cubicBezTo>
                        <a:cubicBezTo>
                          <a:pt x="9670" y="25400"/>
                          <a:pt x="0" y="15729"/>
                          <a:pt x="0" y="3800"/>
                        </a:cubicBezTo>
                        <a:cubicBezTo>
                          <a:pt x="-1" y="2525"/>
                          <a:pt x="112" y="1254"/>
                          <a:pt x="336" y="-1"/>
                        </a:cubicBezTo>
                      </a:path>
                      <a:path w="25998" h="25400" stroke="0" extrusionOk="0">
                        <a:moveTo>
                          <a:pt x="25997" y="24947"/>
                        </a:moveTo>
                        <a:cubicBezTo>
                          <a:pt x="24551" y="25248"/>
                          <a:pt x="23077" y="25399"/>
                          <a:pt x="21600" y="25400"/>
                        </a:cubicBezTo>
                        <a:cubicBezTo>
                          <a:pt x="9670" y="25400"/>
                          <a:pt x="0" y="15729"/>
                          <a:pt x="0" y="3800"/>
                        </a:cubicBezTo>
                        <a:cubicBezTo>
                          <a:pt x="-1" y="2525"/>
                          <a:pt x="112" y="1254"/>
                          <a:pt x="336" y="-1"/>
                        </a:cubicBezTo>
                        <a:lnTo>
                          <a:pt x="21600" y="3800"/>
                        </a:lnTo>
                        <a:close/>
                      </a:path>
                    </a:pathLst>
                  </a:custGeom>
                  <a:noFill/>
                  <a:ln w="7938">
                    <a:solidFill>
                      <a:schemeClr val="tx1"/>
                    </a:solidFill>
                    <a:round/>
                    <a:headEnd/>
                    <a:tailEnd/>
                  </a:ln>
                </p:spPr>
                <p:txBody>
                  <a:bodyPr/>
                  <a:lstStyle/>
                  <a:p>
                    <a:endParaRPr lang="es-ES"/>
                  </a:p>
                </p:txBody>
              </p:sp>
            </p:grpSp>
          </p:grpSp>
          <p:grpSp>
            <p:nvGrpSpPr>
              <p:cNvPr id="5147" name="Group 70"/>
              <p:cNvGrpSpPr>
                <a:grpSpLocks/>
              </p:cNvGrpSpPr>
              <p:nvPr/>
            </p:nvGrpSpPr>
            <p:grpSpPr bwMode="auto">
              <a:xfrm>
                <a:off x="4046" y="1251"/>
                <a:ext cx="570" cy="502"/>
                <a:chOff x="4046" y="1251"/>
                <a:chExt cx="570" cy="502"/>
              </a:xfrm>
            </p:grpSpPr>
            <p:sp>
              <p:nvSpPr>
                <p:cNvPr id="5148" name="Line 71"/>
                <p:cNvSpPr>
                  <a:spLocks noChangeShapeType="1"/>
                </p:cNvSpPr>
                <p:nvPr/>
              </p:nvSpPr>
              <p:spPr bwMode="auto">
                <a:xfrm>
                  <a:off x="4046" y="1573"/>
                  <a:ext cx="62" cy="24"/>
                </a:xfrm>
                <a:prstGeom prst="line">
                  <a:avLst/>
                </a:prstGeom>
                <a:noFill/>
                <a:ln w="7938">
                  <a:solidFill>
                    <a:schemeClr val="tx1"/>
                  </a:solidFill>
                  <a:round/>
                  <a:headEnd/>
                  <a:tailEnd/>
                </a:ln>
              </p:spPr>
              <p:txBody>
                <a:bodyPr/>
                <a:lstStyle/>
                <a:p>
                  <a:endParaRPr lang="es-ES"/>
                </a:p>
              </p:txBody>
            </p:sp>
            <p:sp>
              <p:nvSpPr>
                <p:cNvPr id="5149" name="Line 72"/>
                <p:cNvSpPr>
                  <a:spLocks noChangeShapeType="1"/>
                </p:cNvSpPr>
                <p:nvPr/>
              </p:nvSpPr>
              <p:spPr bwMode="auto">
                <a:xfrm flipV="1">
                  <a:off x="4558" y="1607"/>
                  <a:ext cx="58" cy="14"/>
                </a:xfrm>
                <a:prstGeom prst="line">
                  <a:avLst/>
                </a:prstGeom>
                <a:noFill/>
                <a:ln w="7938">
                  <a:solidFill>
                    <a:schemeClr val="tx1"/>
                  </a:solidFill>
                  <a:round/>
                  <a:headEnd/>
                  <a:tailEnd/>
                </a:ln>
              </p:spPr>
              <p:txBody>
                <a:bodyPr/>
                <a:lstStyle/>
                <a:p>
                  <a:endParaRPr lang="es-ES"/>
                </a:p>
              </p:txBody>
            </p:sp>
            <p:sp>
              <p:nvSpPr>
                <p:cNvPr id="5150" name="Line 73"/>
                <p:cNvSpPr>
                  <a:spLocks noChangeShapeType="1"/>
                </p:cNvSpPr>
                <p:nvPr/>
              </p:nvSpPr>
              <p:spPr bwMode="auto">
                <a:xfrm>
                  <a:off x="4157" y="1300"/>
                  <a:ext cx="34" cy="47"/>
                </a:xfrm>
                <a:prstGeom prst="line">
                  <a:avLst/>
                </a:prstGeom>
                <a:noFill/>
                <a:ln w="7938">
                  <a:solidFill>
                    <a:schemeClr val="tx1"/>
                  </a:solidFill>
                  <a:round/>
                  <a:headEnd/>
                  <a:tailEnd/>
                </a:ln>
              </p:spPr>
              <p:txBody>
                <a:bodyPr/>
                <a:lstStyle/>
                <a:p>
                  <a:endParaRPr lang="es-ES"/>
                </a:p>
              </p:txBody>
            </p:sp>
            <p:sp>
              <p:nvSpPr>
                <p:cNvPr id="5151" name="Line 74"/>
                <p:cNvSpPr>
                  <a:spLocks noChangeShapeType="1"/>
                </p:cNvSpPr>
                <p:nvPr/>
              </p:nvSpPr>
              <p:spPr bwMode="auto">
                <a:xfrm flipH="1">
                  <a:off x="4481" y="1316"/>
                  <a:ext cx="28" cy="39"/>
                </a:xfrm>
                <a:prstGeom prst="line">
                  <a:avLst/>
                </a:prstGeom>
                <a:noFill/>
                <a:ln w="7938">
                  <a:solidFill>
                    <a:schemeClr val="tx1"/>
                  </a:solidFill>
                  <a:round/>
                  <a:headEnd/>
                  <a:tailEnd/>
                </a:ln>
              </p:spPr>
              <p:txBody>
                <a:bodyPr/>
                <a:lstStyle/>
                <a:p>
                  <a:endParaRPr lang="es-ES"/>
                </a:p>
              </p:txBody>
            </p:sp>
            <p:sp>
              <p:nvSpPr>
                <p:cNvPr id="5152" name="Line 75"/>
                <p:cNvSpPr>
                  <a:spLocks noChangeShapeType="1"/>
                </p:cNvSpPr>
                <p:nvPr/>
              </p:nvSpPr>
              <p:spPr bwMode="auto">
                <a:xfrm>
                  <a:off x="4336" y="1251"/>
                  <a:ext cx="1" cy="64"/>
                </a:xfrm>
                <a:prstGeom prst="line">
                  <a:avLst/>
                </a:prstGeom>
                <a:noFill/>
                <a:ln w="7938">
                  <a:solidFill>
                    <a:schemeClr val="tx1"/>
                  </a:solidFill>
                  <a:round/>
                  <a:headEnd/>
                  <a:tailEnd/>
                </a:ln>
              </p:spPr>
              <p:txBody>
                <a:bodyPr/>
                <a:lstStyle/>
                <a:p>
                  <a:endParaRPr lang="es-ES"/>
                </a:p>
              </p:txBody>
            </p:sp>
            <p:sp>
              <p:nvSpPr>
                <p:cNvPr id="5153" name="Line 76"/>
                <p:cNvSpPr>
                  <a:spLocks noChangeShapeType="1"/>
                </p:cNvSpPr>
                <p:nvPr/>
              </p:nvSpPr>
              <p:spPr bwMode="auto">
                <a:xfrm>
                  <a:off x="4078" y="1437"/>
                  <a:ext cx="45" cy="17"/>
                </a:xfrm>
                <a:prstGeom prst="line">
                  <a:avLst/>
                </a:prstGeom>
                <a:noFill/>
                <a:ln w="7938">
                  <a:solidFill>
                    <a:schemeClr val="tx1"/>
                  </a:solidFill>
                  <a:round/>
                  <a:headEnd/>
                  <a:tailEnd/>
                </a:ln>
              </p:spPr>
              <p:txBody>
                <a:bodyPr/>
                <a:lstStyle/>
                <a:p>
                  <a:endParaRPr lang="es-ES"/>
                </a:p>
              </p:txBody>
            </p:sp>
            <p:sp>
              <p:nvSpPr>
                <p:cNvPr id="5154" name="Line 77"/>
                <p:cNvSpPr>
                  <a:spLocks noChangeShapeType="1"/>
                </p:cNvSpPr>
                <p:nvPr/>
              </p:nvSpPr>
              <p:spPr bwMode="auto">
                <a:xfrm flipH="1">
                  <a:off x="4566" y="1454"/>
                  <a:ext cx="44" cy="9"/>
                </a:xfrm>
                <a:prstGeom prst="line">
                  <a:avLst/>
                </a:prstGeom>
                <a:noFill/>
                <a:ln w="7938">
                  <a:solidFill>
                    <a:schemeClr val="tx1"/>
                  </a:solidFill>
                  <a:round/>
                  <a:headEnd/>
                  <a:tailEnd/>
                </a:ln>
              </p:spPr>
              <p:txBody>
                <a:bodyPr/>
                <a:lstStyle/>
                <a:p>
                  <a:endParaRPr lang="es-ES"/>
                </a:p>
              </p:txBody>
            </p:sp>
            <p:sp>
              <p:nvSpPr>
                <p:cNvPr id="5155" name="Line 78"/>
                <p:cNvSpPr>
                  <a:spLocks noChangeShapeType="1"/>
                </p:cNvSpPr>
                <p:nvPr/>
              </p:nvSpPr>
              <p:spPr bwMode="auto">
                <a:xfrm flipH="1">
                  <a:off x="4083" y="1738"/>
                  <a:ext cx="42" cy="15"/>
                </a:xfrm>
                <a:prstGeom prst="line">
                  <a:avLst/>
                </a:prstGeom>
                <a:noFill/>
                <a:ln w="7938">
                  <a:solidFill>
                    <a:schemeClr val="tx1"/>
                  </a:solidFill>
                  <a:round/>
                  <a:headEnd/>
                  <a:tailEnd/>
                </a:ln>
              </p:spPr>
              <p:txBody>
                <a:bodyPr/>
                <a:lstStyle/>
                <a:p>
                  <a:endParaRPr lang="es-ES"/>
                </a:p>
              </p:txBody>
            </p:sp>
            <p:sp>
              <p:nvSpPr>
                <p:cNvPr id="5156" name="Line 79"/>
                <p:cNvSpPr>
                  <a:spLocks noChangeShapeType="1"/>
                </p:cNvSpPr>
                <p:nvPr/>
              </p:nvSpPr>
              <p:spPr bwMode="auto">
                <a:xfrm>
                  <a:off x="4553" y="1735"/>
                  <a:ext cx="52" cy="17"/>
                </a:xfrm>
                <a:prstGeom prst="line">
                  <a:avLst/>
                </a:prstGeom>
                <a:noFill/>
                <a:ln w="7938">
                  <a:solidFill>
                    <a:schemeClr val="tx1"/>
                  </a:solidFill>
                  <a:round/>
                  <a:headEnd/>
                  <a:tailEnd/>
                </a:ln>
              </p:spPr>
              <p:txBody>
                <a:bodyPr/>
                <a:lstStyle/>
                <a:p>
                  <a:endParaRPr lang="es-ES"/>
                </a:p>
              </p:txBody>
            </p:sp>
          </p:grpSp>
        </p:grpSp>
        <p:sp>
          <p:nvSpPr>
            <p:cNvPr id="5140" name="Text Box 80"/>
            <p:cNvSpPr txBox="1">
              <a:spLocks noChangeArrowheads="1"/>
            </p:cNvSpPr>
            <p:nvPr/>
          </p:nvSpPr>
          <p:spPr bwMode="auto">
            <a:xfrm rot="-1001955">
              <a:off x="3142" y="1210"/>
              <a:ext cx="624" cy="250"/>
            </a:xfrm>
            <a:prstGeom prst="rect">
              <a:avLst/>
            </a:prstGeom>
            <a:noFill/>
            <a:ln w="9525">
              <a:noFill/>
              <a:miter lim="800000"/>
              <a:headEnd/>
              <a:tailEnd/>
            </a:ln>
          </p:spPr>
          <p:txBody>
            <a:bodyPr>
              <a:spAutoFit/>
            </a:bodyPr>
            <a:lstStyle/>
            <a:p>
              <a:r>
                <a:rPr lang="es-ES_tradnl">
                  <a:solidFill>
                    <a:srgbClr val="003366"/>
                  </a:solidFill>
                </a:rPr>
                <a:t>¿Qué?</a:t>
              </a:r>
              <a:endParaRPr lang="es-ES">
                <a:solidFill>
                  <a:srgbClr val="003366"/>
                </a:solidFill>
              </a:endParaRPr>
            </a:p>
          </p:txBody>
        </p:sp>
        <p:sp>
          <p:nvSpPr>
            <p:cNvPr id="5141" name="Text Box 88"/>
            <p:cNvSpPr txBox="1">
              <a:spLocks noChangeArrowheads="1"/>
            </p:cNvSpPr>
            <p:nvPr/>
          </p:nvSpPr>
          <p:spPr bwMode="auto">
            <a:xfrm rot="1446008">
              <a:off x="1774" y="1184"/>
              <a:ext cx="834" cy="250"/>
            </a:xfrm>
            <a:prstGeom prst="rect">
              <a:avLst/>
            </a:prstGeom>
            <a:noFill/>
            <a:ln w="9525">
              <a:noFill/>
              <a:miter lim="800000"/>
              <a:headEnd/>
              <a:tailEnd/>
            </a:ln>
          </p:spPr>
          <p:txBody>
            <a:bodyPr>
              <a:spAutoFit/>
            </a:bodyPr>
            <a:lstStyle/>
            <a:p>
              <a:r>
                <a:rPr lang="es-ES_tradnl" dirty="0">
                  <a:solidFill>
                    <a:srgbClr val="003366"/>
                  </a:solidFill>
                </a:rPr>
                <a:t>¿Cómo?</a:t>
              </a:r>
              <a:endParaRPr lang="es-ES" dirty="0">
                <a:solidFill>
                  <a:srgbClr val="003366"/>
                </a:solidFill>
              </a:endParaRPr>
            </a:p>
          </p:txBody>
        </p:sp>
        <p:sp>
          <p:nvSpPr>
            <p:cNvPr id="5142" name="Text Box 89"/>
            <p:cNvSpPr txBox="1">
              <a:spLocks noChangeArrowheads="1"/>
            </p:cNvSpPr>
            <p:nvPr/>
          </p:nvSpPr>
          <p:spPr bwMode="auto">
            <a:xfrm rot="-1001955">
              <a:off x="1020" y="2024"/>
              <a:ext cx="1114" cy="250"/>
            </a:xfrm>
            <a:prstGeom prst="rect">
              <a:avLst/>
            </a:prstGeom>
            <a:noFill/>
            <a:ln w="9525">
              <a:noFill/>
              <a:miter lim="800000"/>
              <a:headEnd/>
              <a:tailEnd/>
            </a:ln>
          </p:spPr>
          <p:txBody>
            <a:bodyPr>
              <a:spAutoFit/>
            </a:bodyPr>
            <a:lstStyle/>
            <a:p>
              <a:r>
                <a:rPr lang="es-ES_tradnl">
                  <a:solidFill>
                    <a:srgbClr val="003366"/>
                  </a:solidFill>
                </a:rPr>
                <a:t>¿Para qué?</a:t>
              </a:r>
              <a:endParaRPr lang="es-ES">
                <a:solidFill>
                  <a:srgbClr val="003366"/>
                </a:solidFill>
              </a:endParaRPr>
            </a:p>
          </p:txBody>
        </p:sp>
        <p:sp>
          <p:nvSpPr>
            <p:cNvPr id="5143" name="Text Box 90"/>
            <p:cNvSpPr txBox="1">
              <a:spLocks noChangeArrowheads="1"/>
            </p:cNvSpPr>
            <p:nvPr/>
          </p:nvSpPr>
          <p:spPr bwMode="auto">
            <a:xfrm rot="1795130">
              <a:off x="3424" y="1888"/>
              <a:ext cx="994" cy="250"/>
            </a:xfrm>
            <a:prstGeom prst="rect">
              <a:avLst/>
            </a:prstGeom>
            <a:noFill/>
            <a:ln w="9525">
              <a:noFill/>
              <a:miter lim="800000"/>
              <a:headEnd/>
              <a:tailEnd/>
            </a:ln>
          </p:spPr>
          <p:txBody>
            <a:bodyPr>
              <a:spAutoFit/>
            </a:bodyPr>
            <a:lstStyle/>
            <a:p>
              <a:r>
                <a:rPr lang="es-ES_tradnl">
                  <a:solidFill>
                    <a:srgbClr val="003366"/>
                  </a:solidFill>
                </a:rPr>
                <a:t>¿Dónde?</a:t>
              </a:r>
              <a:endParaRPr lang="es-ES">
                <a:solidFill>
                  <a:srgbClr val="003366"/>
                </a:solidFill>
              </a:endParaRPr>
            </a:p>
          </p:txBody>
        </p:sp>
        <p:sp>
          <p:nvSpPr>
            <p:cNvPr id="5144" name="Text Box 92"/>
            <p:cNvSpPr txBox="1">
              <a:spLocks noChangeArrowheads="1"/>
            </p:cNvSpPr>
            <p:nvPr/>
          </p:nvSpPr>
          <p:spPr bwMode="auto">
            <a:xfrm rot="1314980">
              <a:off x="3288" y="2795"/>
              <a:ext cx="1160" cy="250"/>
            </a:xfrm>
            <a:prstGeom prst="rect">
              <a:avLst/>
            </a:prstGeom>
            <a:noFill/>
            <a:ln w="9525">
              <a:noFill/>
              <a:miter lim="800000"/>
              <a:headEnd/>
              <a:tailEnd/>
            </a:ln>
          </p:spPr>
          <p:txBody>
            <a:bodyPr>
              <a:spAutoFit/>
            </a:bodyPr>
            <a:lstStyle/>
            <a:p>
              <a:r>
                <a:rPr lang="es-ES_tradnl">
                  <a:solidFill>
                    <a:srgbClr val="003366"/>
                  </a:solidFill>
                </a:rPr>
                <a:t>¿Para quién?</a:t>
              </a:r>
              <a:endParaRPr lang="es-ES">
                <a:solidFill>
                  <a:srgbClr val="003366"/>
                </a:solidFill>
              </a:endParaRPr>
            </a:p>
          </p:txBody>
        </p:sp>
      </p:grpSp>
      <p:grpSp>
        <p:nvGrpSpPr>
          <p:cNvPr id="26" name="Group 101"/>
          <p:cNvGrpSpPr>
            <a:grpSpLocks/>
          </p:cNvGrpSpPr>
          <p:nvPr/>
        </p:nvGrpSpPr>
        <p:grpSpPr bwMode="auto">
          <a:xfrm>
            <a:off x="5651500" y="1341438"/>
            <a:ext cx="2881313" cy="723900"/>
            <a:chOff x="3560" y="845"/>
            <a:chExt cx="1815" cy="456"/>
          </a:xfrm>
        </p:grpSpPr>
        <p:sp>
          <p:nvSpPr>
            <p:cNvPr id="5137" name="Text Box 94"/>
            <p:cNvSpPr txBox="1">
              <a:spLocks noChangeArrowheads="1"/>
            </p:cNvSpPr>
            <p:nvPr/>
          </p:nvSpPr>
          <p:spPr bwMode="auto">
            <a:xfrm>
              <a:off x="3878" y="935"/>
              <a:ext cx="1497" cy="366"/>
            </a:xfrm>
            <a:prstGeom prst="rect">
              <a:avLst/>
            </a:prstGeom>
            <a:noFill/>
            <a:ln w="9525" algn="ctr">
              <a:noFill/>
              <a:miter lim="800000"/>
              <a:headEnd/>
              <a:tailEnd/>
            </a:ln>
          </p:spPr>
          <p:txBody>
            <a:bodyPr>
              <a:spAutoFit/>
            </a:bodyPr>
            <a:lstStyle/>
            <a:p>
              <a:r>
                <a:rPr lang="es-ES_tradnl" sz="1600"/>
                <a:t>Permite seleccionar el problema</a:t>
              </a:r>
            </a:p>
          </p:txBody>
        </p:sp>
        <p:sp>
          <p:nvSpPr>
            <p:cNvPr id="5138" name="Freeform 100"/>
            <p:cNvSpPr>
              <a:spLocks/>
            </p:cNvSpPr>
            <p:nvPr/>
          </p:nvSpPr>
          <p:spPr bwMode="auto">
            <a:xfrm>
              <a:off x="3560" y="845"/>
              <a:ext cx="635" cy="317"/>
            </a:xfrm>
            <a:custGeom>
              <a:avLst/>
              <a:gdLst>
                <a:gd name="T0" fmla="*/ 635 w 635"/>
                <a:gd name="T1" fmla="*/ 90 h 317"/>
                <a:gd name="T2" fmla="*/ 273 w 635"/>
                <a:gd name="T3" fmla="*/ 0 h 317"/>
                <a:gd name="T4" fmla="*/ 0 w 635"/>
                <a:gd name="T5" fmla="*/ 317 h 317"/>
                <a:gd name="T6" fmla="*/ 0 60000 65536"/>
                <a:gd name="T7" fmla="*/ 0 60000 65536"/>
                <a:gd name="T8" fmla="*/ 0 60000 65536"/>
                <a:gd name="T9" fmla="*/ 0 w 635"/>
                <a:gd name="T10" fmla="*/ 0 h 317"/>
                <a:gd name="T11" fmla="*/ 635 w 635"/>
                <a:gd name="T12" fmla="*/ 317 h 317"/>
              </a:gdLst>
              <a:ahLst/>
              <a:cxnLst>
                <a:cxn ang="T6">
                  <a:pos x="T0" y="T1"/>
                </a:cxn>
                <a:cxn ang="T7">
                  <a:pos x="T2" y="T3"/>
                </a:cxn>
                <a:cxn ang="T8">
                  <a:pos x="T4" y="T5"/>
                </a:cxn>
              </a:cxnLst>
              <a:rect l="T9" t="T10" r="T11" b="T12"/>
              <a:pathLst>
                <a:path w="635" h="317">
                  <a:moveTo>
                    <a:pt x="635" y="90"/>
                  </a:moveTo>
                  <a:lnTo>
                    <a:pt x="273" y="0"/>
                  </a:lnTo>
                  <a:lnTo>
                    <a:pt x="0" y="317"/>
                  </a:lnTo>
                </a:path>
              </a:pathLst>
            </a:custGeom>
            <a:noFill/>
            <a:ln w="28575">
              <a:solidFill>
                <a:srgbClr val="663300"/>
              </a:solidFill>
              <a:round/>
              <a:headEnd/>
              <a:tailEnd type="triangle" w="med" len="med"/>
            </a:ln>
          </p:spPr>
          <p:txBody>
            <a:bodyPr>
              <a:spAutoFit/>
            </a:bodyPr>
            <a:lstStyle/>
            <a:p>
              <a:endParaRPr lang="es-ES"/>
            </a:p>
          </p:txBody>
        </p:sp>
      </p:grpSp>
      <p:grpSp>
        <p:nvGrpSpPr>
          <p:cNvPr id="27" name="Group 103"/>
          <p:cNvGrpSpPr>
            <a:grpSpLocks/>
          </p:cNvGrpSpPr>
          <p:nvPr/>
        </p:nvGrpSpPr>
        <p:grpSpPr bwMode="auto">
          <a:xfrm>
            <a:off x="6300788" y="3068638"/>
            <a:ext cx="2376487" cy="841375"/>
            <a:chOff x="3969" y="1933"/>
            <a:chExt cx="1497" cy="530"/>
          </a:xfrm>
        </p:grpSpPr>
        <p:sp>
          <p:nvSpPr>
            <p:cNvPr id="5135" name="Text Box 95"/>
            <p:cNvSpPr txBox="1">
              <a:spLocks noChangeArrowheads="1"/>
            </p:cNvSpPr>
            <p:nvPr/>
          </p:nvSpPr>
          <p:spPr bwMode="auto">
            <a:xfrm>
              <a:off x="3969" y="2251"/>
              <a:ext cx="1497" cy="212"/>
            </a:xfrm>
            <a:prstGeom prst="rect">
              <a:avLst/>
            </a:prstGeom>
            <a:noFill/>
            <a:ln w="9525" algn="ctr">
              <a:noFill/>
              <a:miter lim="800000"/>
              <a:headEnd/>
              <a:tailEnd/>
            </a:ln>
          </p:spPr>
          <p:txBody>
            <a:bodyPr>
              <a:spAutoFit/>
            </a:bodyPr>
            <a:lstStyle/>
            <a:p>
              <a:r>
                <a:rPr lang="es-ES_tradnl" sz="1600"/>
                <a:t>Lugar de ejecución</a:t>
              </a:r>
            </a:p>
          </p:txBody>
        </p:sp>
        <p:sp>
          <p:nvSpPr>
            <p:cNvPr id="5136" name="Freeform 102"/>
            <p:cNvSpPr>
              <a:spLocks/>
            </p:cNvSpPr>
            <p:nvPr/>
          </p:nvSpPr>
          <p:spPr bwMode="auto">
            <a:xfrm>
              <a:off x="3969" y="1933"/>
              <a:ext cx="771" cy="318"/>
            </a:xfrm>
            <a:custGeom>
              <a:avLst/>
              <a:gdLst>
                <a:gd name="T0" fmla="*/ 771 w 771"/>
                <a:gd name="T1" fmla="*/ 318 h 318"/>
                <a:gd name="T2" fmla="*/ 771 w 771"/>
                <a:gd name="T3" fmla="*/ 0 h 318"/>
                <a:gd name="T4" fmla="*/ 0 w 771"/>
                <a:gd name="T5" fmla="*/ 0 h 318"/>
                <a:gd name="T6" fmla="*/ 0 60000 65536"/>
                <a:gd name="T7" fmla="*/ 0 60000 65536"/>
                <a:gd name="T8" fmla="*/ 0 60000 65536"/>
                <a:gd name="T9" fmla="*/ 0 w 771"/>
                <a:gd name="T10" fmla="*/ 0 h 318"/>
                <a:gd name="T11" fmla="*/ 771 w 771"/>
                <a:gd name="T12" fmla="*/ 318 h 318"/>
              </a:gdLst>
              <a:ahLst/>
              <a:cxnLst>
                <a:cxn ang="T6">
                  <a:pos x="T0" y="T1"/>
                </a:cxn>
                <a:cxn ang="T7">
                  <a:pos x="T2" y="T3"/>
                </a:cxn>
                <a:cxn ang="T8">
                  <a:pos x="T4" y="T5"/>
                </a:cxn>
              </a:cxnLst>
              <a:rect l="T9" t="T10" r="T11" b="T12"/>
              <a:pathLst>
                <a:path w="771" h="318">
                  <a:moveTo>
                    <a:pt x="771" y="318"/>
                  </a:moveTo>
                  <a:lnTo>
                    <a:pt x="771" y="0"/>
                  </a:lnTo>
                  <a:lnTo>
                    <a:pt x="0" y="0"/>
                  </a:lnTo>
                </a:path>
              </a:pathLst>
            </a:custGeom>
            <a:noFill/>
            <a:ln w="28575">
              <a:solidFill>
                <a:srgbClr val="663300"/>
              </a:solidFill>
              <a:round/>
              <a:headEnd/>
              <a:tailEnd type="triangle" w="med" len="med"/>
            </a:ln>
          </p:spPr>
          <p:txBody>
            <a:bodyPr>
              <a:spAutoFit/>
            </a:bodyPr>
            <a:lstStyle/>
            <a:p>
              <a:endParaRPr lang="es-ES"/>
            </a:p>
          </p:txBody>
        </p:sp>
      </p:grpSp>
      <p:grpSp>
        <p:nvGrpSpPr>
          <p:cNvPr id="28" name="Group 105"/>
          <p:cNvGrpSpPr>
            <a:grpSpLocks/>
          </p:cNvGrpSpPr>
          <p:nvPr/>
        </p:nvGrpSpPr>
        <p:grpSpPr bwMode="auto">
          <a:xfrm>
            <a:off x="5580063" y="4652963"/>
            <a:ext cx="2736850" cy="912812"/>
            <a:chOff x="3515" y="2931"/>
            <a:chExt cx="1724" cy="575"/>
          </a:xfrm>
        </p:grpSpPr>
        <p:sp>
          <p:nvSpPr>
            <p:cNvPr id="5133" name="Text Box 96"/>
            <p:cNvSpPr txBox="1">
              <a:spLocks noChangeArrowheads="1"/>
            </p:cNvSpPr>
            <p:nvPr/>
          </p:nvSpPr>
          <p:spPr bwMode="auto">
            <a:xfrm>
              <a:off x="3742" y="3294"/>
              <a:ext cx="1497" cy="212"/>
            </a:xfrm>
            <a:prstGeom prst="rect">
              <a:avLst/>
            </a:prstGeom>
            <a:noFill/>
            <a:ln w="9525" algn="ctr">
              <a:noFill/>
              <a:miter lim="800000"/>
              <a:headEnd/>
              <a:tailEnd/>
            </a:ln>
          </p:spPr>
          <p:txBody>
            <a:bodyPr>
              <a:spAutoFit/>
            </a:bodyPr>
            <a:lstStyle/>
            <a:p>
              <a:r>
                <a:rPr lang="es-ES_tradnl" sz="1600"/>
                <a:t>Beneficiarios</a:t>
              </a:r>
            </a:p>
          </p:txBody>
        </p:sp>
        <p:sp>
          <p:nvSpPr>
            <p:cNvPr id="5134" name="Freeform 104"/>
            <p:cNvSpPr>
              <a:spLocks/>
            </p:cNvSpPr>
            <p:nvPr/>
          </p:nvSpPr>
          <p:spPr bwMode="auto">
            <a:xfrm>
              <a:off x="3515" y="2931"/>
              <a:ext cx="227" cy="499"/>
            </a:xfrm>
            <a:custGeom>
              <a:avLst/>
              <a:gdLst>
                <a:gd name="T0" fmla="*/ 227 w 227"/>
                <a:gd name="T1" fmla="*/ 499 h 499"/>
                <a:gd name="T2" fmla="*/ 0 w 227"/>
                <a:gd name="T3" fmla="*/ 499 h 499"/>
                <a:gd name="T4" fmla="*/ 91 w 227"/>
                <a:gd name="T5" fmla="*/ 0 h 499"/>
                <a:gd name="T6" fmla="*/ 0 60000 65536"/>
                <a:gd name="T7" fmla="*/ 0 60000 65536"/>
                <a:gd name="T8" fmla="*/ 0 60000 65536"/>
                <a:gd name="T9" fmla="*/ 0 w 227"/>
                <a:gd name="T10" fmla="*/ 0 h 499"/>
                <a:gd name="T11" fmla="*/ 227 w 227"/>
                <a:gd name="T12" fmla="*/ 499 h 499"/>
              </a:gdLst>
              <a:ahLst/>
              <a:cxnLst>
                <a:cxn ang="T6">
                  <a:pos x="T0" y="T1"/>
                </a:cxn>
                <a:cxn ang="T7">
                  <a:pos x="T2" y="T3"/>
                </a:cxn>
                <a:cxn ang="T8">
                  <a:pos x="T4" y="T5"/>
                </a:cxn>
              </a:cxnLst>
              <a:rect l="T9" t="T10" r="T11" b="T12"/>
              <a:pathLst>
                <a:path w="227" h="499">
                  <a:moveTo>
                    <a:pt x="227" y="499"/>
                  </a:moveTo>
                  <a:lnTo>
                    <a:pt x="0" y="499"/>
                  </a:lnTo>
                  <a:lnTo>
                    <a:pt x="91" y="0"/>
                  </a:lnTo>
                </a:path>
              </a:pathLst>
            </a:custGeom>
            <a:noFill/>
            <a:ln w="28575">
              <a:solidFill>
                <a:srgbClr val="663300"/>
              </a:solidFill>
              <a:round/>
              <a:headEnd/>
              <a:tailEnd type="triangle" w="med" len="med"/>
            </a:ln>
          </p:spPr>
          <p:txBody>
            <a:bodyPr>
              <a:spAutoFit/>
            </a:bodyPr>
            <a:lstStyle/>
            <a:p>
              <a:endParaRPr lang="es-ES"/>
            </a:p>
          </p:txBody>
        </p:sp>
      </p:grpSp>
      <p:grpSp>
        <p:nvGrpSpPr>
          <p:cNvPr id="29" name="Group 107"/>
          <p:cNvGrpSpPr>
            <a:grpSpLocks/>
          </p:cNvGrpSpPr>
          <p:nvPr/>
        </p:nvGrpSpPr>
        <p:grpSpPr bwMode="auto">
          <a:xfrm>
            <a:off x="971550" y="3500438"/>
            <a:ext cx="3600450" cy="1546225"/>
            <a:chOff x="612" y="2205"/>
            <a:chExt cx="2268" cy="974"/>
          </a:xfrm>
        </p:grpSpPr>
        <p:sp>
          <p:nvSpPr>
            <p:cNvPr id="5131" name="Text Box 98"/>
            <p:cNvSpPr txBox="1">
              <a:spLocks noChangeArrowheads="1"/>
            </p:cNvSpPr>
            <p:nvPr/>
          </p:nvSpPr>
          <p:spPr bwMode="auto">
            <a:xfrm>
              <a:off x="884" y="2659"/>
              <a:ext cx="1996" cy="520"/>
            </a:xfrm>
            <a:prstGeom prst="rect">
              <a:avLst/>
            </a:prstGeom>
            <a:noFill/>
            <a:ln w="9525" algn="ctr">
              <a:noFill/>
              <a:miter lim="800000"/>
              <a:headEnd/>
              <a:tailEnd/>
            </a:ln>
          </p:spPr>
          <p:txBody>
            <a:bodyPr>
              <a:spAutoFit/>
            </a:bodyPr>
            <a:lstStyle/>
            <a:p>
              <a:r>
                <a:rPr lang="es-ES_tradnl" sz="1600"/>
                <a:t>Justificación (científicos, económicos, sociales, tecnológicos, etc.)</a:t>
              </a:r>
            </a:p>
          </p:txBody>
        </p:sp>
        <p:sp>
          <p:nvSpPr>
            <p:cNvPr id="5132" name="Freeform 106"/>
            <p:cNvSpPr>
              <a:spLocks/>
            </p:cNvSpPr>
            <p:nvPr/>
          </p:nvSpPr>
          <p:spPr bwMode="auto">
            <a:xfrm>
              <a:off x="612" y="2205"/>
              <a:ext cx="408" cy="771"/>
            </a:xfrm>
            <a:custGeom>
              <a:avLst/>
              <a:gdLst>
                <a:gd name="T0" fmla="*/ 272 w 408"/>
                <a:gd name="T1" fmla="*/ 771 h 771"/>
                <a:gd name="T2" fmla="*/ 0 w 408"/>
                <a:gd name="T3" fmla="*/ 771 h 771"/>
                <a:gd name="T4" fmla="*/ 0 w 408"/>
                <a:gd name="T5" fmla="*/ 0 h 771"/>
                <a:gd name="T6" fmla="*/ 408 w 408"/>
                <a:gd name="T7" fmla="*/ 0 h 771"/>
                <a:gd name="T8" fmla="*/ 0 60000 65536"/>
                <a:gd name="T9" fmla="*/ 0 60000 65536"/>
                <a:gd name="T10" fmla="*/ 0 60000 65536"/>
                <a:gd name="T11" fmla="*/ 0 60000 65536"/>
                <a:gd name="T12" fmla="*/ 0 w 408"/>
                <a:gd name="T13" fmla="*/ 0 h 771"/>
                <a:gd name="T14" fmla="*/ 408 w 408"/>
                <a:gd name="T15" fmla="*/ 771 h 771"/>
              </a:gdLst>
              <a:ahLst/>
              <a:cxnLst>
                <a:cxn ang="T8">
                  <a:pos x="T0" y="T1"/>
                </a:cxn>
                <a:cxn ang="T9">
                  <a:pos x="T2" y="T3"/>
                </a:cxn>
                <a:cxn ang="T10">
                  <a:pos x="T4" y="T5"/>
                </a:cxn>
                <a:cxn ang="T11">
                  <a:pos x="T6" y="T7"/>
                </a:cxn>
              </a:cxnLst>
              <a:rect l="T12" t="T13" r="T14" b="T15"/>
              <a:pathLst>
                <a:path w="408" h="771">
                  <a:moveTo>
                    <a:pt x="272" y="771"/>
                  </a:moveTo>
                  <a:lnTo>
                    <a:pt x="0" y="771"/>
                  </a:lnTo>
                  <a:lnTo>
                    <a:pt x="0" y="0"/>
                  </a:lnTo>
                  <a:lnTo>
                    <a:pt x="408" y="0"/>
                  </a:lnTo>
                </a:path>
              </a:pathLst>
            </a:custGeom>
            <a:noFill/>
            <a:ln w="28575">
              <a:solidFill>
                <a:srgbClr val="663300"/>
              </a:solidFill>
              <a:round/>
              <a:headEnd/>
              <a:tailEnd type="triangle" w="med" len="med"/>
            </a:ln>
          </p:spPr>
          <p:txBody>
            <a:bodyPr>
              <a:spAutoFit/>
            </a:bodyPr>
            <a:lstStyle/>
            <a:p>
              <a:endParaRPr lang="es-ES"/>
            </a:p>
          </p:txBody>
        </p:sp>
      </p:grpSp>
      <p:grpSp>
        <p:nvGrpSpPr>
          <p:cNvPr id="30" name="Group 109"/>
          <p:cNvGrpSpPr>
            <a:grpSpLocks/>
          </p:cNvGrpSpPr>
          <p:nvPr/>
        </p:nvGrpSpPr>
        <p:grpSpPr bwMode="auto">
          <a:xfrm>
            <a:off x="755650" y="1700213"/>
            <a:ext cx="2736850" cy="1152525"/>
            <a:chOff x="476" y="1071"/>
            <a:chExt cx="1724" cy="726"/>
          </a:xfrm>
        </p:grpSpPr>
        <p:sp>
          <p:nvSpPr>
            <p:cNvPr id="5129" name="Text Box 99"/>
            <p:cNvSpPr txBox="1">
              <a:spLocks noChangeArrowheads="1"/>
            </p:cNvSpPr>
            <p:nvPr/>
          </p:nvSpPr>
          <p:spPr bwMode="auto">
            <a:xfrm>
              <a:off x="476" y="1431"/>
              <a:ext cx="1724" cy="366"/>
            </a:xfrm>
            <a:prstGeom prst="rect">
              <a:avLst/>
            </a:prstGeom>
            <a:noFill/>
            <a:ln w="9525" algn="ctr">
              <a:noFill/>
              <a:miter lim="800000"/>
              <a:headEnd/>
              <a:tailEnd/>
            </a:ln>
          </p:spPr>
          <p:txBody>
            <a:bodyPr>
              <a:spAutoFit/>
            </a:bodyPr>
            <a:lstStyle/>
            <a:p>
              <a:r>
                <a:rPr lang="es-ES_tradnl" sz="1600" dirty="0"/>
                <a:t>Métodos, técnicas, instrumentos y estrategia.</a:t>
              </a:r>
            </a:p>
          </p:txBody>
        </p:sp>
        <p:sp>
          <p:nvSpPr>
            <p:cNvPr id="5130" name="Freeform 108"/>
            <p:cNvSpPr>
              <a:spLocks/>
            </p:cNvSpPr>
            <p:nvPr/>
          </p:nvSpPr>
          <p:spPr bwMode="auto">
            <a:xfrm>
              <a:off x="1020" y="1071"/>
              <a:ext cx="771" cy="409"/>
            </a:xfrm>
            <a:custGeom>
              <a:avLst/>
              <a:gdLst>
                <a:gd name="T0" fmla="*/ 0 w 771"/>
                <a:gd name="T1" fmla="*/ 409 h 409"/>
                <a:gd name="T2" fmla="*/ 0 w 771"/>
                <a:gd name="T3" fmla="*/ 0 h 409"/>
                <a:gd name="T4" fmla="*/ 771 w 771"/>
                <a:gd name="T5" fmla="*/ 136 h 409"/>
                <a:gd name="T6" fmla="*/ 0 60000 65536"/>
                <a:gd name="T7" fmla="*/ 0 60000 65536"/>
                <a:gd name="T8" fmla="*/ 0 60000 65536"/>
                <a:gd name="T9" fmla="*/ 0 w 771"/>
                <a:gd name="T10" fmla="*/ 0 h 409"/>
                <a:gd name="T11" fmla="*/ 771 w 771"/>
                <a:gd name="T12" fmla="*/ 409 h 409"/>
              </a:gdLst>
              <a:ahLst/>
              <a:cxnLst>
                <a:cxn ang="T6">
                  <a:pos x="T0" y="T1"/>
                </a:cxn>
                <a:cxn ang="T7">
                  <a:pos x="T2" y="T3"/>
                </a:cxn>
                <a:cxn ang="T8">
                  <a:pos x="T4" y="T5"/>
                </a:cxn>
              </a:cxnLst>
              <a:rect l="T9" t="T10" r="T11" b="T12"/>
              <a:pathLst>
                <a:path w="771" h="409">
                  <a:moveTo>
                    <a:pt x="0" y="409"/>
                  </a:moveTo>
                  <a:lnTo>
                    <a:pt x="0" y="0"/>
                  </a:lnTo>
                  <a:lnTo>
                    <a:pt x="771" y="136"/>
                  </a:lnTo>
                </a:path>
              </a:pathLst>
            </a:custGeom>
            <a:noFill/>
            <a:ln w="28575">
              <a:solidFill>
                <a:srgbClr val="663300"/>
              </a:solidFill>
              <a:round/>
              <a:headEnd/>
              <a:tailEnd type="triangle" w="med" len="med"/>
            </a:ln>
          </p:spPr>
          <p:txBody>
            <a:bodyPr>
              <a:spAutoFit/>
            </a:bodyPr>
            <a:lstStyle/>
            <a:p>
              <a:endParaRPr lang="es-ES"/>
            </a:p>
          </p:txBody>
        </p:sp>
      </p:grpSp>
      <p:sp>
        <p:nvSpPr>
          <p:cNvPr id="2" name="Marcador de fecha 1"/>
          <p:cNvSpPr>
            <a:spLocks noGrp="1"/>
          </p:cNvSpPr>
          <p:nvPr>
            <p:ph type="dt" sz="half" idx="10"/>
          </p:nvPr>
        </p:nvSpPr>
        <p:spPr/>
        <p:txBody>
          <a:bodyPr/>
          <a:lstStyle/>
          <a:p>
            <a:pPr>
              <a:defRPr/>
            </a:pPr>
            <a:fld id="{17AC3A1F-82BA-4AEC-AC52-846BFFB69263}" type="datetime1">
              <a:rPr lang="es-ES" smtClean="0"/>
              <a:t>16/04/2015</a:t>
            </a:fld>
            <a:endParaRPr lang="es-ES"/>
          </a:p>
        </p:txBody>
      </p:sp>
      <p:sp>
        <p:nvSpPr>
          <p:cNvPr id="3" name="Marcador de pie de página 2"/>
          <p:cNvSpPr>
            <a:spLocks noGrp="1"/>
          </p:cNvSpPr>
          <p:nvPr>
            <p:ph type="ftr" sz="quarter" idx="11"/>
          </p:nvPr>
        </p:nvSpPr>
        <p:spPr/>
        <p:txBody>
          <a:bodyPr/>
          <a:lstStyle/>
          <a:p>
            <a:pPr>
              <a:defRPr/>
            </a:pPr>
            <a:r>
              <a:rPr lang="es-ES" smtClean="0"/>
              <a:t>CPCC. Yónel Chocano Figueroa</a:t>
            </a:r>
            <a:endParaRPr lang="es-ES"/>
          </a:p>
        </p:txBody>
      </p:sp>
      <p:sp>
        <p:nvSpPr>
          <p:cNvPr id="4" name="Marcador de número de diapositiva 3"/>
          <p:cNvSpPr>
            <a:spLocks noGrp="1"/>
          </p:cNvSpPr>
          <p:nvPr>
            <p:ph type="sldNum" sz="quarter" idx="12"/>
          </p:nvPr>
        </p:nvSpPr>
        <p:spPr/>
        <p:txBody>
          <a:bodyPr/>
          <a:lstStyle/>
          <a:p>
            <a:pPr>
              <a:defRPr/>
            </a:pPr>
            <a:fld id="{BC719EE1-8271-4425-B5D2-1BC0ACC5D550}" type="slidenum">
              <a:rPr lang="es-ES" smtClean="0"/>
              <a:pPr>
                <a:defRPr/>
              </a:pPr>
              <a:t>7</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dissolv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dissolv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dissolve">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dissolve">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dissolve">
                                      <p:cBhvr>
                                        <p:cTn id="2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5460" name="Rectangle 4"/>
          <p:cNvSpPr>
            <a:spLocks noGrp="1" noChangeArrowheads="1"/>
          </p:cNvSpPr>
          <p:nvPr>
            <p:ph idx="1"/>
          </p:nvPr>
        </p:nvSpPr>
        <p:spPr>
          <a:xfrm>
            <a:off x="684213" y="2060575"/>
            <a:ext cx="7924800" cy="3048000"/>
          </a:xfrm>
        </p:spPr>
        <p:txBody>
          <a:bodyPr/>
          <a:lstStyle/>
          <a:p>
            <a:pPr indent="-57150" algn="ctr" eaLnBrk="1" hangingPunct="1">
              <a:spcBef>
                <a:spcPct val="35000"/>
              </a:spcBef>
              <a:buFontTx/>
              <a:buNone/>
              <a:defRPr/>
            </a:pPr>
            <a:endParaRPr lang="es-ES_tradnl" sz="2800" b="1" smtClean="0">
              <a:solidFill>
                <a:srgbClr val="003399"/>
              </a:solidFill>
              <a:effectLst>
                <a:outerShdw blurRad="38100" dist="38100" dir="2700000" algn="tl">
                  <a:srgbClr val="C0C0C0"/>
                </a:outerShdw>
              </a:effectLst>
              <a:latin typeface="Arial" charset="0"/>
              <a:cs typeface="Courier New" pitchFamily="49" charset="0"/>
            </a:endParaRPr>
          </a:p>
          <a:p>
            <a:pPr indent="-57150" algn="ctr" eaLnBrk="1" hangingPunct="1">
              <a:spcBef>
                <a:spcPct val="35000"/>
              </a:spcBef>
              <a:buFontTx/>
              <a:buNone/>
              <a:defRPr/>
            </a:pPr>
            <a:endParaRPr lang="es-ES_tradnl" sz="2800" b="1" smtClean="0">
              <a:solidFill>
                <a:srgbClr val="003399"/>
              </a:solidFill>
              <a:effectLst>
                <a:outerShdw blurRad="38100" dist="38100" dir="2700000" algn="tl">
                  <a:srgbClr val="C0C0C0"/>
                </a:outerShdw>
              </a:effectLst>
              <a:latin typeface="Arial" charset="0"/>
              <a:cs typeface="Courier New" pitchFamily="49" charset="0"/>
            </a:endParaRPr>
          </a:p>
          <a:p>
            <a:pPr indent="-57150" algn="ctr" eaLnBrk="1" hangingPunct="1">
              <a:spcBef>
                <a:spcPct val="35000"/>
              </a:spcBef>
              <a:buFontTx/>
              <a:buNone/>
              <a:defRPr/>
            </a:pPr>
            <a:r>
              <a:rPr lang="es-ES_tradnl" sz="2800" b="1" smtClean="0">
                <a:solidFill>
                  <a:srgbClr val="003399"/>
                </a:solidFill>
                <a:effectLst>
                  <a:outerShdw blurRad="38100" dist="38100" dir="2700000" algn="tl">
                    <a:srgbClr val="C0C0C0"/>
                  </a:outerShdw>
                </a:effectLst>
                <a:latin typeface="Arial" charset="0"/>
                <a:cs typeface="Courier New" pitchFamily="49" charset="0"/>
              </a:rPr>
              <a:t>“</a:t>
            </a:r>
            <a:r>
              <a:rPr lang="es-PE" sz="2800" b="1" smtClean="0">
                <a:solidFill>
                  <a:srgbClr val="003399"/>
                </a:solidFill>
                <a:effectLst>
                  <a:outerShdw blurRad="38100" dist="38100" dir="2700000" algn="tl">
                    <a:srgbClr val="C0C0C0"/>
                  </a:outerShdw>
                </a:effectLst>
                <a:latin typeface="Arial" charset="0"/>
                <a:cs typeface="Times New Roman" pitchFamily="18" charset="0"/>
              </a:rPr>
              <a:t>Factores que impiden el desarrollo de                                               las pequeñas y micro empresas en                                                Tingo María con relación a la política                                                económica del Gobierno actual</a:t>
            </a:r>
            <a:r>
              <a:rPr lang="es-ES_tradnl" sz="2800" b="1" smtClean="0">
                <a:solidFill>
                  <a:srgbClr val="003399"/>
                </a:solidFill>
                <a:effectLst>
                  <a:outerShdw blurRad="38100" dist="38100" dir="2700000" algn="tl">
                    <a:srgbClr val="C0C0C0"/>
                  </a:outerShdw>
                </a:effectLst>
                <a:latin typeface="Arial" charset="0"/>
                <a:cs typeface="Courier New" pitchFamily="49" charset="0"/>
              </a:rPr>
              <a:t>”</a:t>
            </a:r>
          </a:p>
        </p:txBody>
      </p:sp>
      <p:grpSp>
        <p:nvGrpSpPr>
          <p:cNvPr id="2" name="Group 5"/>
          <p:cNvGrpSpPr>
            <a:grpSpLocks/>
          </p:cNvGrpSpPr>
          <p:nvPr/>
        </p:nvGrpSpPr>
        <p:grpSpPr bwMode="auto">
          <a:xfrm>
            <a:off x="1403350" y="2205038"/>
            <a:ext cx="6630988" cy="1123950"/>
            <a:chOff x="768" y="1296"/>
            <a:chExt cx="4656" cy="708"/>
          </a:xfrm>
        </p:grpSpPr>
        <p:sp>
          <p:nvSpPr>
            <p:cNvPr id="6157" name="AutoShape 6"/>
            <p:cNvSpPr>
              <a:spLocks/>
            </p:cNvSpPr>
            <p:nvPr/>
          </p:nvSpPr>
          <p:spPr bwMode="auto">
            <a:xfrm>
              <a:off x="3504" y="1296"/>
              <a:ext cx="1284" cy="312"/>
            </a:xfrm>
            <a:prstGeom prst="borderCallout2">
              <a:avLst>
                <a:gd name="adj1" fmla="val 23079"/>
                <a:gd name="adj2" fmla="val -3736"/>
                <a:gd name="adj3" fmla="val 23079"/>
                <a:gd name="adj4" fmla="val -30764"/>
                <a:gd name="adj5" fmla="val 188463"/>
                <a:gd name="adj6" fmla="val -58880"/>
              </a:avLst>
            </a:prstGeom>
            <a:solidFill>
              <a:srgbClr val="D0D3DE"/>
            </a:solidFill>
            <a:ln w="38100">
              <a:solidFill>
                <a:srgbClr val="663300"/>
              </a:solidFill>
              <a:miter lim="800000"/>
              <a:headEnd/>
              <a:tailEnd/>
            </a:ln>
          </p:spPr>
          <p:txBody>
            <a:bodyPr/>
            <a:lstStyle/>
            <a:p>
              <a:pPr algn="ctr">
                <a:spcBef>
                  <a:spcPct val="0"/>
                </a:spcBef>
              </a:pPr>
              <a:r>
                <a:rPr lang="es-ES_tradnl" sz="2400">
                  <a:solidFill>
                    <a:srgbClr val="000066"/>
                  </a:solidFill>
                </a:rPr>
                <a:t>Problema.</a:t>
              </a:r>
              <a:endParaRPr lang="es-ES" sz="2400">
                <a:solidFill>
                  <a:srgbClr val="000066"/>
                </a:solidFill>
              </a:endParaRPr>
            </a:p>
          </p:txBody>
        </p:sp>
        <p:sp>
          <p:nvSpPr>
            <p:cNvPr id="6158" name="Freeform 7"/>
            <p:cNvSpPr>
              <a:spLocks/>
            </p:cNvSpPr>
            <p:nvPr/>
          </p:nvSpPr>
          <p:spPr bwMode="auto">
            <a:xfrm>
              <a:off x="768" y="1920"/>
              <a:ext cx="4656" cy="84"/>
            </a:xfrm>
            <a:custGeom>
              <a:avLst/>
              <a:gdLst>
                <a:gd name="T0" fmla="*/ 0 w 3648"/>
                <a:gd name="T1" fmla="*/ 96 h 96"/>
                <a:gd name="T2" fmla="*/ 96 w 3648"/>
                <a:gd name="T3" fmla="*/ 0 h 96"/>
                <a:gd name="T4" fmla="*/ 3504 w 3648"/>
                <a:gd name="T5" fmla="*/ 0 h 96"/>
                <a:gd name="T6" fmla="*/ 3648 w 3648"/>
                <a:gd name="T7" fmla="*/ 96 h 96"/>
                <a:gd name="T8" fmla="*/ 0 60000 65536"/>
                <a:gd name="T9" fmla="*/ 0 60000 65536"/>
                <a:gd name="T10" fmla="*/ 0 60000 65536"/>
                <a:gd name="T11" fmla="*/ 0 60000 65536"/>
                <a:gd name="T12" fmla="*/ 0 w 3648"/>
                <a:gd name="T13" fmla="*/ 0 h 96"/>
                <a:gd name="T14" fmla="*/ 3648 w 3648"/>
                <a:gd name="T15" fmla="*/ 96 h 96"/>
              </a:gdLst>
              <a:ahLst/>
              <a:cxnLst>
                <a:cxn ang="T8">
                  <a:pos x="T0" y="T1"/>
                </a:cxn>
                <a:cxn ang="T9">
                  <a:pos x="T2" y="T3"/>
                </a:cxn>
                <a:cxn ang="T10">
                  <a:pos x="T4" y="T5"/>
                </a:cxn>
                <a:cxn ang="T11">
                  <a:pos x="T6" y="T7"/>
                </a:cxn>
              </a:cxnLst>
              <a:rect l="T12" t="T13" r="T14" b="T15"/>
              <a:pathLst>
                <a:path w="3648" h="96">
                  <a:moveTo>
                    <a:pt x="0" y="96"/>
                  </a:moveTo>
                  <a:lnTo>
                    <a:pt x="96" y="0"/>
                  </a:lnTo>
                  <a:lnTo>
                    <a:pt x="3504" y="0"/>
                  </a:lnTo>
                  <a:lnTo>
                    <a:pt x="3648" y="96"/>
                  </a:lnTo>
                </a:path>
              </a:pathLst>
            </a:custGeom>
            <a:noFill/>
            <a:ln w="38100">
              <a:solidFill>
                <a:srgbClr val="663300"/>
              </a:solidFill>
              <a:round/>
              <a:headEnd/>
              <a:tailEnd/>
            </a:ln>
          </p:spPr>
          <p:txBody>
            <a:bodyPr/>
            <a:lstStyle/>
            <a:p>
              <a:endParaRPr lang="es-ES"/>
            </a:p>
          </p:txBody>
        </p:sp>
      </p:grpSp>
      <p:grpSp>
        <p:nvGrpSpPr>
          <p:cNvPr id="3" name="Group 18"/>
          <p:cNvGrpSpPr>
            <a:grpSpLocks/>
          </p:cNvGrpSpPr>
          <p:nvPr/>
        </p:nvGrpSpPr>
        <p:grpSpPr bwMode="auto">
          <a:xfrm>
            <a:off x="1004888" y="4413250"/>
            <a:ext cx="2767012" cy="1533525"/>
            <a:chOff x="633" y="2780"/>
            <a:chExt cx="1743" cy="966"/>
          </a:xfrm>
        </p:grpSpPr>
        <p:sp>
          <p:nvSpPr>
            <p:cNvPr id="6154" name="Freeform 9"/>
            <p:cNvSpPr>
              <a:spLocks/>
            </p:cNvSpPr>
            <p:nvPr/>
          </p:nvSpPr>
          <p:spPr bwMode="auto">
            <a:xfrm>
              <a:off x="936" y="2780"/>
              <a:ext cx="1440" cy="96"/>
            </a:xfrm>
            <a:custGeom>
              <a:avLst/>
              <a:gdLst>
                <a:gd name="T0" fmla="*/ 0 w 2208"/>
                <a:gd name="T1" fmla="*/ 0 h 96"/>
                <a:gd name="T2" fmla="*/ 48 w 2208"/>
                <a:gd name="T3" fmla="*/ 96 h 96"/>
                <a:gd name="T4" fmla="*/ 2112 w 2208"/>
                <a:gd name="T5" fmla="*/ 96 h 96"/>
                <a:gd name="T6" fmla="*/ 2208 w 2208"/>
                <a:gd name="T7" fmla="*/ 0 h 96"/>
                <a:gd name="T8" fmla="*/ 0 60000 65536"/>
                <a:gd name="T9" fmla="*/ 0 60000 65536"/>
                <a:gd name="T10" fmla="*/ 0 60000 65536"/>
                <a:gd name="T11" fmla="*/ 0 60000 65536"/>
                <a:gd name="T12" fmla="*/ 0 w 2208"/>
                <a:gd name="T13" fmla="*/ 0 h 96"/>
                <a:gd name="T14" fmla="*/ 2208 w 2208"/>
                <a:gd name="T15" fmla="*/ 96 h 96"/>
              </a:gdLst>
              <a:ahLst/>
              <a:cxnLst>
                <a:cxn ang="T8">
                  <a:pos x="T0" y="T1"/>
                </a:cxn>
                <a:cxn ang="T9">
                  <a:pos x="T2" y="T3"/>
                </a:cxn>
                <a:cxn ang="T10">
                  <a:pos x="T4" y="T5"/>
                </a:cxn>
                <a:cxn ang="T11">
                  <a:pos x="T6" y="T7"/>
                </a:cxn>
              </a:cxnLst>
              <a:rect l="T12" t="T13" r="T14" b="T15"/>
              <a:pathLst>
                <a:path w="2208" h="96">
                  <a:moveTo>
                    <a:pt x="0" y="0"/>
                  </a:moveTo>
                  <a:lnTo>
                    <a:pt x="48" y="96"/>
                  </a:lnTo>
                  <a:lnTo>
                    <a:pt x="2112" y="96"/>
                  </a:lnTo>
                  <a:lnTo>
                    <a:pt x="2208" y="0"/>
                  </a:lnTo>
                </a:path>
              </a:pathLst>
            </a:custGeom>
            <a:noFill/>
            <a:ln w="38100">
              <a:solidFill>
                <a:srgbClr val="663300"/>
              </a:solidFill>
              <a:round/>
              <a:headEnd/>
              <a:tailEnd/>
            </a:ln>
          </p:spPr>
          <p:txBody>
            <a:bodyPr/>
            <a:lstStyle/>
            <a:p>
              <a:endParaRPr lang="es-ES"/>
            </a:p>
          </p:txBody>
        </p:sp>
        <p:sp>
          <p:nvSpPr>
            <p:cNvPr id="6155" name="Line 10"/>
            <p:cNvSpPr>
              <a:spLocks noChangeShapeType="1"/>
            </p:cNvSpPr>
            <p:nvPr/>
          </p:nvSpPr>
          <p:spPr bwMode="auto">
            <a:xfrm flipV="1">
              <a:off x="1111" y="2870"/>
              <a:ext cx="1" cy="480"/>
            </a:xfrm>
            <a:prstGeom prst="line">
              <a:avLst/>
            </a:prstGeom>
            <a:noFill/>
            <a:ln w="38100">
              <a:solidFill>
                <a:srgbClr val="663300"/>
              </a:solidFill>
              <a:round/>
              <a:headEnd/>
              <a:tailEnd/>
            </a:ln>
          </p:spPr>
          <p:txBody>
            <a:bodyPr/>
            <a:lstStyle/>
            <a:p>
              <a:endParaRPr lang="es-ES"/>
            </a:p>
          </p:txBody>
        </p:sp>
        <p:sp>
          <p:nvSpPr>
            <p:cNvPr id="6156" name="Text Box 11"/>
            <p:cNvSpPr txBox="1">
              <a:spLocks noChangeArrowheads="1"/>
            </p:cNvSpPr>
            <p:nvPr/>
          </p:nvSpPr>
          <p:spPr bwMode="auto">
            <a:xfrm>
              <a:off x="633" y="3280"/>
              <a:ext cx="1488" cy="466"/>
            </a:xfrm>
            <a:prstGeom prst="rect">
              <a:avLst/>
            </a:prstGeom>
            <a:solidFill>
              <a:srgbClr val="D0D3DE"/>
            </a:solidFill>
            <a:ln w="38100">
              <a:solidFill>
                <a:srgbClr val="663300"/>
              </a:solidFill>
              <a:miter lim="800000"/>
              <a:headEnd/>
              <a:tailEnd/>
            </a:ln>
          </p:spPr>
          <p:txBody>
            <a:bodyPr>
              <a:spAutoFit/>
            </a:bodyPr>
            <a:lstStyle/>
            <a:p>
              <a:pPr algn="ctr">
                <a:spcBef>
                  <a:spcPct val="0"/>
                </a:spcBef>
              </a:pPr>
              <a:r>
                <a:rPr lang="es-ES_tradnl">
                  <a:solidFill>
                    <a:srgbClr val="000066"/>
                  </a:solidFill>
                </a:rPr>
                <a:t>Espacio </a:t>
              </a:r>
            </a:p>
            <a:p>
              <a:pPr algn="ctr">
                <a:spcBef>
                  <a:spcPct val="0"/>
                </a:spcBef>
              </a:pPr>
              <a:r>
                <a:rPr lang="es-ES_tradnl">
                  <a:solidFill>
                    <a:srgbClr val="000066"/>
                  </a:solidFill>
                </a:rPr>
                <a:t>Geográfico</a:t>
              </a:r>
              <a:endParaRPr lang="es-ES">
                <a:solidFill>
                  <a:srgbClr val="000066"/>
                </a:solidFill>
              </a:endParaRPr>
            </a:p>
          </p:txBody>
        </p:sp>
      </p:grpSp>
      <p:grpSp>
        <p:nvGrpSpPr>
          <p:cNvPr id="4" name="Group 12"/>
          <p:cNvGrpSpPr>
            <a:grpSpLocks/>
          </p:cNvGrpSpPr>
          <p:nvPr/>
        </p:nvGrpSpPr>
        <p:grpSpPr bwMode="auto">
          <a:xfrm>
            <a:off x="2379663" y="3989388"/>
            <a:ext cx="4921250" cy="1981200"/>
            <a:chOff x="2976" y="2544"/>
            <a:chExt cx="2496" cy="1248"/>
          </a:xfrm>
        </p:grpSpPr>
        <p:sp>
          <p:nvSpPr>
            <p:cNvPr id="6151" name="Freeform 13"/>
            <p:cNvSpPr>
              <a:spLocks/>
            </p:cNvSpPr>
            <p:nvPr/>
          </p:nvSpPr>
          <p:spPr bwMode="auto">
            <a:xfrm>
              <a:off x="2976" y="2544"/>
              <a:ext cx="2496" cy="96"/>
            </a:xfrm>
            <a:custGeom>
              <a:avLst/>
              <a:gdLst>
                <a:gd name="T0" fmla="*/ 0 w 2208"/>
                <a:gd name="T1" fmla="*/ 0 h 96"/>
                <a:gd name="T2" fmla="*/ 48 w 2208"/>
                <a:gd name="T3" fmla="*/ 96 h 96"/>
                <a:gd name="T4" fmla="*/ 2112 w 2208"/>
                <a:gd name="T5" fmla="*/ 96 h 96"/>
                <a:gd name="T6" fmla="*/ 2208 w 2208"/>
                <a:gd name="T7" fmla="*/ 0 h 96"/>
                <a:gd name="T8" fmla="*/ 0 60000 65536"/>
                <a:gd name="T9" fmla="*/ 0 60000 65536"/>
                <a:gd name="T10" fmla="*/ 0 60000 65536"/>
                <a:gd name="T11" fmla="*/ 0 60000 65536"/>
                <a:gd name="T12" fmla="*/ 0 w 2208"/>
                <a:gd name="T13" fmla="*/ 0 h 96"/>
                <a:gd name="T14" fmla="*/ 2208 w 2208"/>
                <a:gd name="T15" fmla="*/ 96 h 96"/>
              </a:gdLst>
              <a:ahLst/>
              <a:cxnLst>
                <a:cxn ang="T8">
                  <a:pos x="T0" y="T1"/>
                </a:cxn>
                <a:cxn ang="T9">
                  <a:pos x="T2" y="T3"/>
                </a:cxn>
                <a:cxn ang="T10">
                  <a:pos x="T4" y="T5"/>
                </a:cxn>
                <a:cxn ang="T11">
                  <a:pos x="T6" y="T7"/>
                </a:cxn>
              </a:cxnLst>
              <a:rect l="T12" t="T13" r="T14" b="T15"/>
              <a:pathLst>
                <a:path w="2208" h="96">
                  <a:moveTo>
                    <a:pt x="0" y="0"/>
                  </a:moveTo>
                  <a:lnTo>
                    <a:pt x="48" y="96"/>
                  </a:lnTo>
                  <a:lnTo>
                    <a:pt x="2112" y="96"/>
                  </a:lnTo>
                  <a:lnTo>
                    <a:pt x="2208" y="0"/>
                  </a:lnTo>
                </a:path>
              </a:pathLst>
            </a:custGeom>
            <a:noFill/>
            <a:ln w="38100">
              <a:solidFill>
                <a:srgbClr val="663300"/>
              </a:solidFill>
              <a:round/>
              <a:headEnd/>
              <a:tailEnd/>
            </a:ln>
          </p:spPr>
          <p:txBody>
            <a:bodyPr/>
            <a:lstStyle/>
            <a:p>
              <a:endParaRPr lang="es-ES"/>
            </a:p>
          </p:txBody>
        </p:sp>
        <p:sp>
          <p:nvSpPr>
            <p:cNvPr id="6152" name="Freeform 14"/>
            <p:cNvSpPr>
              <a:spLocks/>
            </p:cNvSpPr>
            <p:nvPr/>
          </p:nvSpPr>
          <p:spPr bwMode="auto">
            <a:xfrm>
              <a:off x="4032" y="2640"/>
              <a:ext cx="144" cy="734"/>
            </a:xfrm>
            <a:custGeom>
              <a:avLst/>
              <a:gdLst>
                <a:gd name="T0" fmla="*/ 0 w 432"/>
                <a:gd name="T1" fmla="*/ 528 h 528"/>
                <a:gd name="T2" fmla="*/ 0 w 432"/>
                <a:gd name="T3" fmla="*/ 240 h 528"/>
                <a:gd name="T4" fmla="*/ 432 w 432"/>
                <a:gd name="T5" fmla="*/ 0 h 528"/>
                <a:gd name="T6" fmla="*/ 0 60000 65536"/>
                <a:gd name="T7" fmla="*/ 0 60000 65536"/>
                <a:gd name="T8" fmla="*/ 0 60000 65536"/>
                <a:gd name="T9" fmla="*/ 0 w 432"/>
                <a:gd name="T10" fmla="*/ 0 h 528"/>
                <a:gd name="T11" fmla="*/ 432 w 432"/>
                <a:gd name="T12" fmla="*/ 528 h 528"/>
              </a:gdLst>
              <a:ahLst/>
              <a:cxnLst>
                <a:cxn ang="T6">
                  <a:pos x="T0" y="T1"/>
                </a:cxn>
                <a:cxn ang="T7">
                  <a:pos x="T2" y="T3"/>
                </a:cxn>
                <a:cxn ang="T8">
                  <a:pos x="T4" y="T5"/>
                </a:cxn>
              </a:cxnLst>
              <a:rect l="T9" t="T10" r="T11" b="T12"/>
              <a:pathLst>
                <a:path w="432" h="528">
                  <a:moveTo>
                    <a:pt x="0" y="528"/>
                  </a:moveTo>
                  <a:lnTo>
                    <a:pt x="0" y="240"/>
                  </a:lnTo>
                  <a:lnTo>
                    <a:pt x="432" y="0"/>
                  </a:lnTo>
                </a:path>
              </a:pathLst>
            </a:custGeom>
            <a:noFill/>
            <a:ln w="38100">
              <a:solidFill>
                <a:srgbClr val="663300"/>
              </a:solidFill>
              <a:round/>
              <a:headEnd/>
              <a:tailEnd/>
            </a:ln>
          </p:spPr>
          <p:txBody>
            <a:bodyPr/>
            <a:lstStyle/>
            <a:p>
              <a:endParaRPr lang="es-ES"/>
            </a:p>
          </p:txBody>
        </p:sp>
        <p:sp>
          <p:nvSpPr>
            <p:cNvPr id="6153" name="Text Box 15"/>
            <p:cNvSpPr txBox="1">
              <a:spLocks noChangeArrowheads="1"/>
            </p:cNvSpPr>
            <p:nvPr/>
          </p:nvSpPr>
          <p:spPr bwMode="auto">
            <a:xfrm>
              <a:off x="3552" y="3326"/>
              <a:ext cx="1152" cy="466"/>
            </a:xfrm>
            <a:prstGeom prst="rect">
              <a:avLst/>
            </a:prstGeom>
            <a:solidFill>
              <a:srgbClr val="D0D3DE"/>
            </a:solidFill>
            <a:ln w="38100">
              <a:solidFill>
                <a:srgbClr val="663300"/>
              </a:solidFill>
              <a:miter lim="800000"/>
              <a:headEnd/>
              <a:tailEnd/>
            </a:ln>
          </p:spPr>
          <p:txBody>
            <a:bodyPr>
              <a:spAutoFit/>
            </a:bodyPr>
            <a:lstStyle/>
            <a:p>
              <a:pPr algn="ctr">
                <a:spcBef>
                  <a:spcPct val="0"/>
                </a:spcBef>
              </a:pPr>
              <a:r>
                <a:rPr lang="es-ES_tradnl">
                  <a:solidFill>
                    <a:srgbClr val="000066"/>
                  </a:solidFill>
                </a:rPr>
                <a:t>Unidades de</a:t>
              </a:r>
            </a:p>
            <a:p>
              <a:pPr algn="ctr">
                <a:spcBef>
                  <a:spcPct val="0"/>
                </a:spcBef>
              </a:pPr>
              <a:r>
                <a:rPr lang="es-ES_tradnl">
                  <a:solidFill>
                    <a:srgbClr val="000066"/>
                  </a:solidFill>
                </a:rPr>
                <a:t> Análisis</a:t>
              </a:r>
              <a:endParaRPr lang="es-ES">
                <a:solidFill>
                  <a:srgbClr val="000066"/>
                </a:solidFill>
              </a:endParaRPr>
            </a:p>
          </p:txBody>
        </p:sp>
      </p:grpSp>
      <p:sp>
        <p:nvSpPr>
          <p:cNvPr id="275472" name="Text Box 16"/>
          <p:cNvSpPr txBox="1">
            <a:spLocks noChangeArrowheads="1"/>
          </p:cNvSpPr>
          <p:nvPr/>
        </p:nvSpPr>
        <p:spPr bwMode="auto">
          <a:xfrm>
            <a:off x="1258888" y="706438"/>
            <a:ext cx="6983412" cy="1066800"/>
          </a:xfrm>
          <a:prstGeom prst="rect">
            <a:avLst/>
          </a:prstGeom>
          <a:noFill/>
          <a:ln w="9525">
            <a:noFill/>
            <a:miter lim="800000"/>
            <a:headEnd/>
            <a:tailEnd/>
          </a:ln>
          <a:effectLst/>
        </p:spPr>
        <p:txBody>
          <a:bodyPr>
            <a:spAutoFit/>
          </a:bodyPr>
          <a:lstStyle/>
          <a:p>
            <a:pPr algn="ctr">
              <a:defRPr/>
            </a:pPr>
            <a:r>
              <a:rPr lang="es-ES" sz="3200">
                <a:solidFill>
                  <a:srgbClr val="FF9900"/>
                </a:solidFill>
                <a:effectLst>
                  <a:outerShdw blurRad="38100" dist="38100" dir="2700000" algn="tl">
                    <a:srgbClr val="C0C0C0"/>
                  </a:outerShdw>
                </a:effectLst>
              </a:rPr>
              <a:t>¿Cuáles son las </a:t>
            </a:r>
            <a:r>
              <a:rPr lang="es-ES" sz="3200">
                <a:solidFill>
                  <a:srgbClr val="2A547E"/>
                </a:solidFill>
                <a:effectLst>
                  <a:outerShdw blurRad="38100" dist="38100" dir="2700000" algn="tl">
                    <a:srgbClr val="C0C0C0"/>
                  </a:outerShdw>
                </a:effectLst>
              </a:rPr>
              <a:t> características de un problema?</a:t>
            </a:r>
            <a:endParaRPr lang="es-ES" sz="3200">
              <a:solidFill>
                <a:srgbClr val="FF0000"/>
              </a:solidFill>
              <a:effectLst>
                <a:outerShdw blurRad="38100" dist="38100" dir="2700000" algn="tl">
                  <a:srgbClr val="C0C0C0"/>
                </a:outerShdw>
              </a:effectLst>
            </a:endParaRPr>
          </a:p>
        </p:txBody>
      </p:sp>
      <p:sp>
        <p:nvSpPr>
          <p:cNvPr id="5" name="Marcador de fecha 4"/>
          <p:cNvSpPr>
            <a:spLocks noGrp="1"/>
          </p:cNvSpPr>
          <p:nvPr>
            <p:ph type="dt" sz="half" idx="10"/>
          </p:nvPr>
        </p:nvSpPr>
        <p:spPr/>
        <p:txBody>
          <a:bodyPr/>
          <a:lstStyle/>
          <a:p>
            <a:pPr>
              <a:defRPr/>
            </a:pPr>
            <a:fld id="{13FF0F75-E101-4E81-8921-B49DEEB2A7AD}" type="datetime1">
              <a:rPr lang="es-ES" smtClean="0"/>
              <a:t>16/04/2015</a:t>
            </a:fld>
            <a:endParaRPr lang="es-ES"/>
          </a:p>
        </p:txBody>
      </p:sp>
      <p:sp>
        <p:nvSpPr>
          <p:cNvPr id="6" name="Marcador de pie de página 5"/>
          <p:cNvSpPr>
            <a:spLocks noGrp="1"/>
          </p:cNvSpPr>
          <p:nvPr>
            <p:ph type="ftr" sz="quarter" idx="11"/>
          </p:nvPr>
        </p:nvSpPr>
        <p:spPr/>
        <p:txBody>
          <a:bodyPr/>
          <a:lstStyle/>
          <a:p>
            <a:pPr>
              <a:defRPr/>
            </a:pPr>
            <a:r>
              <a:rPr lang="es-ES" smtClean="0"/>
              <a:t>CPCC. Yónel Chocano Figueroa</a:t>
            </a:r>
            <a:endParaRPr lang="es-ES"/>
          </a:p>
        </p:txBody>
      </p:sp>
      <p:sp>
        <p:nvSpPr>
          <p:cNvPr id="7" name="Marcador de número de diapositiva 6"/>
          <p:cNvSpPr>
            <a:spLocks noGrp="1"/>
          </p:cNvSpPr>
          <p:nvPr>
            <p:ph type="sldNum" sz="quarter" idx="12"/>
          </p:nvPr>
        </p:nvSpPr>
        <p:spPr/>
        <p:txBody>
          <a:bodyPr/>
          <a:lstStyle/>
          <a:p>
            <a:pPr>
              <a:defRPr/>
            </a:pPr>
            <a:fld id="{B847F14B-52BB-48FB-8799-066809023CF5}" type="slidenum">
              <a:rPr lang="es-ES" smtClean="0"/>
              <a:pPr>
                <a:defRPr/>
              </a:pPr>
              <a:t>8</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8" name="Text Box 4"/>
          <p:cNvSpPr txBox="1">
            <a:spLocks noChangeArrowheads="1"/>
          </p:cNvSpPr>
          <p:nvPr/>
        </p:nvSpPr>
        <p:spPr bwMode="auto">
          <a:xfrm>
            <a:off x="1187450" y="1038225"/>
            <a:ext cx="6983413" cy="519113"/>
          </a:xfrm>
          <a:prstGeom prst="rect">
            <a:avLst/>
          </a:prstGeom>
          <a:noFill/>
          <a:ln w="9525">
            <a:noFill/>
            <a:miter lim="800000"/>
            <a:headEnd/>
            <a:tailEnd/>
          </a:ln>
          <a:effectLst/>
        </p:spPr>
        <p:txBody>
          <a:bodyPr>
            <a:spAutoFit/>
          </a:bodyPr>
          <a:lstStyle/>
          <a:p>
            <a:pPr algn="ctr">
              <a:defRPr/>
            </a:pPr>
            <a:r>
              <a:rPr lang="es-ES" sz="2800">
                <a:solidFill>
                  <a:srgbClr val="FF0000"/>
                </a:solidFill>
                <a:effectLst>
                  <a:outerShdw blurRad="38100" dist="38100" dir="2700000" algn="tl">
                    <a:srgbClr val="C0C0C0"/>
                  </a:outerShdw>
                </a:effectLst>
              </a:rPr>
              <a:t>Algunos problemas de investigación</a:t>
            </a:r>
          </a:p>
        </p:txBody>
      </p:sp>
      <p:sp>
        <p:nvSpPr>
          <p:cNvPr id="7171" name="Text Box 6"/>
          <p:cNvSpPr txBox="1">
            <a:spLocks noChangeArrowheads="1"/>
          </p:cNvSpPr>
          <p:nvPr/>
        </p:nvSpPr>
        <p:spPr bwMode="auto">
          <a:xfrm>
            <a:off x="900113" y="1725613"/>
            <a:ext cx="7488237" cy="4295775"/>
          </a:xfrm>
          <a:prstGeom prst="rect">
            <a:avLst/>
          </a:prstGeom>
          <a:noFill/>
          <a:ln w="9525">
            <a:noFill/>
            <a:miter lim="800000"/>
            <a:headEnd/>
            <a:tailEnd/>
          </a:ln>
        </p:spPr>
        <p:txBody>
          <a:bodyPr>
            <a:spAutoFit/>
          </a:bodyPr>
          <a:lstStyle/>
          <a:p>
            <a:pPr marL="365125" indent="-365125">
              <a:lnSpc>
                <a:spcPct val="85000"/>
              </a:lnSpc>
              <a:spcBef>
                <a:spcPct val="45000"/>
              </a:spcBef>
              <a:buFontTx/>
              <a:buChar char="•"/>
            </a:pPr>
            <a:r>
              <a:rPr lang="es-ES_tradnl" sz="1600">
                <a:solidFill>
                  <a:srgbClr val="663300"/>
                </a:solidFill>
              </a:rPr>
              <a:t>Contabilidad ambiental : el porqué de su aplicación.</a:t>
            </a:r>
          </a:p>
          <a:p>
            <a:pPr marL="365125" indent="-365125">
              <a:lnSpc>
                <a:spcPct val="85000"/>
              </a:lnSpc>
              <a:spcBef>
                <a:spcPct val="45000"/>
              </a:spcBef>
              <a:buFontTx/>
              <a:buChar char="•"/>
            </a:pPr>
            <a:r>
              <a:rPr lang="es-ES_tradnl" sz="1600">
                <a:solidFill>
                  <a:srgbClr val="663300"/>
                </a:solidFill>
              </a:rPr>
              <a:t>Bases para establecer un sistema contable ambiental.</a:t>
            </a:r>
          </a:p>
          <a:p>
            <a:pPr marL="365125" indent="-365125">
              <a:lnSpc>
                <a:spcPct val="85000"/>
              </a:lnSpc>
              <a:spcBef>
                <a:spcPct val="45000"/>
              </a:spcBef>
              <a:buFontTx/>
              <a:buChar char="•"/>
            </a:pPr>
            <a:r>
              <a:rPr lang="es-ES" sz="1600">
                <a:solidFill>
                  <a:srgbClr val="003399"/>
                </a:solidFill>
              </a:rPr>
              <a:t>Costos estándar-abc para la industria de plásticos-línea de tuberías y accesorios de PVC : (caso : SURPLAT S.A.C.)</a:t>
            </a:r>
            <a:r>
              <a:rPr lang="es-ES_tradnl" sz="1600">
                <a:solidFill>
                  <a:srgbClr val="003399"/>
                </a:solidFill>
              </a:rPr>
              <a:t> </a:t>
            </a:r>
          </a:p>
          <a:p>
            <a:pPr marL="365125" indent="-365125">
              <a:lnSpc>
                <a:spcPct val="85000"/>
              </a:lnSpc>
              <a:spcBef>
                <a:spcPct val="45000"/>
              </a:spcBef>
              <a:buFontTx/>
              <a:buChar char="•"/>
            </a:pPr>
            <a:r>
              <a:rPr lang="es-ES" sz="1600">
                <a:solidFill>
                  <a:srgbClr val="003399"/>
                </a:solidFill>
              </a:rPr>
              <a:t>La gestión financiera como fuente de valor para las pymes exportadoras peruanas</a:t>
            </a:r>
            <a:r>
              <a:rPr lang="es-ES_tradnl" sz="1600">
                <a:solidFill>
                  <a:srgbClr val="003399"/>
                </a:solidFill>
              </a:rPr>
              <a:t> </a:t>
            </a:r>
          </a:p>
          <a:p>
            <a:pPr marL="365125" indent="-365125">
              <a:lnSpc>
                <a:spcPct val="85000"/>
              </a:lnSpc>
              <a:spcBef>
                <a:spcPct val="45000"/>
              </a:spcBef>
              <a:buFontTx/>
              <a:buChar char="•"/>
            </a:pPr>
            <a:r>
              <a:rPr lang="es-ES" sz="1600">
                <a:solidFill>
                  <a:srgbClr val="003399"/>
                </a:solidFill>
              </a:rPr>
              <a:t>Evaluación económica, financiera y estratégica de los factores claves de éxito del sector bancario peruano. Período de estudio: 1998 – 2004</a:t>
            </a:r>
            <a:r>
              <a:rPr lang="es-ES_tradnl" sz="1600">
                <a:solidFill>
                  <a:srgbClr val="003399"/>
                </a:solidFill>
              </a:rPr>
              <a:t> </a:t>
            </a:r>
          </a:p>
          <a:p>
            <a:pPr marL="365125" indent="-365125">
              <a:lnSpc>
                <a:spcPct val="85000"/>
              </a:lnSpc>
              <a:spcBef>
                <a:spcPct val="45000"/>
              </a:spcBef>
              <a:buFontTx/>
              <a:buChar char="•"/>
            </a:pPr>
            <a:r>
              <a:rPr lang="es-ES" sz="1600">
                <a:solidFill>
                  <a:srgbClr val="003399"/>
                </a:solidFill>
              </a:rPr>
              <a:t>Diagnóstico de la industria turística peruana de 1990 a 2004. Principales problemas y alternativas de solución</a:t>
            </a:r>
            <a:r>
              <a:rPr lang="es-ES_tradnl" sz="1600">
                <a:solidFill>
                  <a:srgbClr val="003399"/>
                </a:solidFill>
              </a:rPr>
              <a:t> </a:t>
            </a:r>
            <a:endParaRPr lang="es-ES" sz="1600">
              <a:solidFill>
                <a:srgbClr val="003399"/>
              </a:solidFill>
            </a:endParaRPr>
          </a:p>
          <a:p>
            <a:pPr marL="365125" indent="-365125">
              <a:lnSpc>
                <a:spcPct val="85000"/>
              </a:lnSpc>
              <a:spcBef>
                <a:spcPct val="45000"/>
              </a:spcBef>
              <a:buFontTx/>
              <a:buChar char="•"/>
            </a:pPr>
            <a:r>
              <a:rPr lang="es-ES" sz="1600">
                <a:solidFill>
                  <a:srgbClr val="003399"/>
                </a:solidFill>
              </a:rPr>
              <a:t>Enfoque multiparadigmático de la contabilidad: modelos, sistemas y prácticas deducibles para diversos contextos.</a:t>
            </a:r>
          </a:p>
          <a:p>
            <a:pPr marL="365125" indent="-365125">
              <a:lnSpc>
                <a:spcPct val="85000"/>
              </a:lnSpc>
              <a:spcBef>
                <a:spcPct val="45000"/>
              </a:spcBef>
              <a:buFontTx/>
              <a:buChar char="•"/>
            </a:pPr>
            <a:r>
              <a:rPr lang="es-ES" sz="1600">
                <a:solidFill>
                  <a:srgbClr val="003399"/>
                </a:solidFill>
              </a:rPr>
              <a:t>Reflexiones sobre el status epistemológico de la contabilidad</a:t>
            </a:r>
            <a:r>
              <a:rPr lang="es-ES_tradnl" sz="1600">
                <a:solidFill>
                  <a:srgbClr val="003399"/>
                </a:solidFill>
              </a:rPr>
              <a:t>.</a:t>
            </a:r>
          </a:p>
          <a:p>
            <a:pPr marL="365125" indent="-365125">
              <a:lnSpc>
                <a:spcPct val="85000"/>
              </a:lnSpc>
              <a:spcBef>
                <a:spcPct val="45000"/>
              </a:spcBef>
              <a:buFontTx/>
              <a:buChar char="•"/>
            </a:pPr>
            <a:r>
              <a:rPr lang="es-ES_tradnl" sz="1600">
                <a:solidFill>
                  <a:srgbClr val="003399"/>
                </a:solidFill>
              </a:rPr>
              <a:t>Las tecnologías de información y comunicación (TICs) y sus implicancias en el proceso de enseñanza aprendizaje de la contabilidad en la UNAS.</a:t>
            </a:r>
          </a:p>
        </p:txBody>
      </p:sp>
      <p:sp>
        <p:nvSpPr>
          <p:cNvPr id="2" name="Marcador de fecha 1"/>
          <p:cNvSpPr>
            <a:spLocks noGrp="1"/>
          </p:cNvSpPr>
          <p:nvPr>
            <p:ph type="dt" sz="half" idx="10"/>
          </p:nvPr>
        </p:nvSpPr>
        <p:spPr/>
        <p:txBody>
          <a:bodyPr/>
          <a:lstStyle/>
          <a:p>
            <a:pPr>
              <a:defRPr/>
            </a:pPr>
            <a:fld id="{3EF74ADA-8E88-4256-85D6-D22303F72842}" type="datetime1">
              <a:rPr lang="es-ES" smtClean="0"/>
              <a:t>16/04/2015</a:t>
            </a:fld>
            <a:endParaRPr lang="es-ES"/>
          </a:p>
        </p:txBody>
      </p:sp>
      <p:sp>
        <p:nvSpPr>
          <p:cNvPr id="3" name="Marcador de pie de página 2"/>
          <p:cNvSpPr>
            <a:spLocks noGrp="1"/>
          </p:cNvSpPr>
          <p:nvPr>
            <p:ph type="ftr" sz="quarter" idx="11"/>
          </p:nvPr>
        </p:nvSpPr>
        <p:spPr/>
        <p:txBody>
          <a:bodyPr/>
          <a:lstStyle/>
          <a:p>
            <a:pPr>
              <a:defRPr/>
            </a:pPr>
            <a:r>
              <a:rPr lang="es-ES" smtClean="0"/>
              <a:t>CPCC. Yónel Chocano Figueroa</a:t>
            </a:r>
            <a:endParaRPr lang="es-ES"/>
          </a:p>
        </p:txBody>
      </p:sp>
      <p:sp>
        <p:nvSpPr>
          <p:cNvPr id="4" name="Marcador de número de diapositiva 3"/>
          <p:cNvSpPr>
            <a:spLocks noGrp="1"/>
          </p:cNvSpPr>
          <p:nvPr>
            <p:ph type="sldNum" sz="quarter" idx="12"/>
          </p:nvPr>
        </p:nvSpPr>
        <p:spPr/>
        <p:txBody>
          <a:bodyPr/>
          <a:lstStyle/>
          <a:p>
            <a:pPr>
              <a:defRPr/>
            </a:pPr>
            <a:fld id="{BC719EE1-8271-4425-B5D2-1BC0ACC5D550}" type="slidenum">
              <a:rPr lang="es-ES" smtClean="0"/>
              <a:pPr>
                <a:defRPr/>
              </a:pPr>
              <a:t>9</a:t>
            </a:fld>
            <a:endParaRPr lang="es-E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Personalizado 1">
      <a:dk1>
        <a:sysClr val="windowText" lastClr="000000"/>
      </a:dk1>
      <a:lt1>
        <a:sysClr val="window" lastClr="FFFFFF"/>
      </a:lt1>
      <a:dk2>
        <a:srgbClr val="000000"/>
      </a:dk2>
      <a:lt2>
        <a:srgbClr val="DBF5F9"/>
      </a:lt2>
      <a:accent1>
        <a:srgbClr val="7CCA62"/>
      </a:accent1>
      <a:accent2>
        <a:srgbClr val="009DD9"/>
      </a:accent2>
      <a:accent3>
        <a:srgbClr val="00B050"/>
      </a:accent3>
      <a:accent4>
        <a:srgbClr val="10CF9B"/>
      </a:accent4>
      <a:accent5>
        <a:srgbClr val="7CCA62"/>
      </a:accent5>
      <a:accent6>
        <a:srgbClr val="A5C249"/>
      </a:accent6>
      <a:hlink>
        <a:srgbClr val="E2D700"/>
      </a:hlink>
      <a:folHlink>
        <a:srgbClr val="85DFD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3224</TotalTime>
  <Words>1738</Words>
  <Application>Microsoft Office PowerPoint</Application>
  <PresentationFormat>Presentación en pantalla (4:3)</PresentationFormat>
  <Paragraphs>177</Paragraphs>
  <Slides>19</Slides>
  <Notes>1</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19</vt:i4>
      </vt:variant>
    </vt:vector>
  </HeadingPairs>
  <TitlesOfParts>
    <vt:vector size="31" baseType="lpstr">
      <vt:lpstr>Arial</vt:lpstr>
      <vt:lpstr>Arial Black</vt:lpstr>
      <vt:lpstr>Consolas</vt:lpstr>
      <vt:lpstr>Corbel</vt:lpstr>
      <vt:lpstr>Courier New</vt:lpstr>
      <vt:lpstr>Monotype Corsiva</vt:lpstr>
      <vt:lpstr>MoolBoran</vt:lpstr>
      <vt:lpstr>Times New Roman</vt:lpstr>
      <vt:lpstr>Wingdings</vt:lpstr>
      <vt:lpstr>Wingdings 2</vt:lpstr>
      <vt:lpstr>Wingdings 3</vt:lpstr>
      <vt:lpstr>Metro</vt:lpstr>
      <vt:lpstr>Capitulo  I Planteamiento del Problema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UNAS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Investigación Contable</dc:title>
  <dc:creator>YONEL CHOCANO FIGUEROA</dc:creator>
  <cp:lastModifiedBy>Yónel Chocano Figueroa</cp:lastModifiedBy>
  <cp:revision>1096</cp:revision>
  <dcterms:created xsi:type="dcterms:W3CDTF">2005-11-04T00:15:40Z</dcterms:created>
  <dcterms:modified xsi:type="dcterms:W3CDTF">2015-04-16T22:32:34Z</dcterms:modified>
</cp:coreProperties>
</file>