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DDDDDD"/>
    <a:srgbClr val="FFFF66"/>
    <a:srgbClr val="33CCFF"/>
    <a:srgbClr val="3399FF"/>
    <a:srgbClr val="FF33CC"/>
    <a:srgbClr val="FF9933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029" autoAdjust="0"/>
    <p:restoredTop sz="90929"/>
  </p:normalViewPr>
  <p:slideViewPr>
    <p:cSldViewPr>
      <p:cViewPr varScale="1">
        <p:scale>
          <a:sx n="68" d="100"/>
          <a:sy n="68" d="100"/>
        </p:scale>
        <p:origin x="25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1065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65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065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C782F5-5A2A-4736-B39A-1086D97368EE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41471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6553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6554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554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6554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6554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554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sp>
          <p:nvSpPr>
            <p:cNvPr id="6554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554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554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s-ES" noProof="0" smtClean="0"/>
              <a:t>Haga clic para modificar el estilo de subtítulo del patrón</a:t>
            </a:r>
          </a:p>
        </p:txBody>
      </p:sp>
      <p:sp>
        <p:nvSpPr>
          <p:cNvPr id="6555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s-ES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s-ES"/>
              <a:t>CPC. Yónel Chocano Figueroa. Docente UNHEVAL</a:t>
            </a:r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A2C31A9-A261-4236-B59A-61A069E6B63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pull dir="r"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CPC. Yónel Chocano Figueroa. Docente UNHEVAL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0A35BD-DF9C-4ADA-9516-420967CF30F5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6469296"/>
      </p:ext>
    </p:extLst>
  </p:cSld>
  <p:clrMapOvr>
    <a:masterClrMapping/>
  </p:clrMapOvr>
  <p:transition>
    <p:pull dir="r"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CPC. Yónel Chocano Figueroa. Docente UNHEVAL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754CB0-14F3-408B-863E-A6E3044B56E3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9473797"/>
      </p:ext>
    </p:extLst>
  </p:cSld>
  <p:clrMapOvr>
    <a:masterClrMapping/>
  </p:clrMapOvr>
  <p:transition>
    <p:pull dir="r"/>
    <p:sndAc>
      <p:stSnd>
        <p:snd r:embed="rId1" name="camera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abla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CPC. Yónel Chocano Figueroa. Docente UNHEVAL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12CA365-F0A1-4062-9AA9-EE2EC0438C56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0730549"/>
      </p:ext>
    </p:extLst>
  </p:cSld>
  <p:clrMapOvr>
    <a:masterClrMapping/>
  </p:clrMapOvr>
  <p:transition>
    <p:pull dir="r"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CPC. Yónel Chocano Figueroa. Docente UNHEVAL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6CE21-AEA8-49D1-A274-4CB7B0E04C68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4360859"/>
      </p:ext>
    </p:extLst>
  </p:cSld>
  <p:clrMapOvr>
    <a:masterClrMapping/>
  </p:clrMapOvr>
  <p:transition>
    <p:pull dir="r"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CPC. Yónel Chocano Figueroa. Docente UNHEVAL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2D9CF-912B-4B76-A075-22FC3C70E235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9505776"/>
      </p:ext>
    </p:extLst>
  </p:cSld>
  <p:clrMapOvr>
    <a:masterClrMapping/>
  </p:clrMapOvr>
  <p:transition>
    <p:pull dir="r"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CPC. Yónel Chocano Figueroa. Docente UNHEVAL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1E5B72-2E09-42EE-B0E7-A84893F8DD78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7706284"/>
      </p:ext>
    </p:extLst>
  </p:cSld>
  <p:clrMapOvr>
    <a:masterClrMapping/>
  </p:clrMapOvr>
  <p:transition>
    <p:pull dir="r"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CPC. Yónel Chocano Figueroa. Docente UNHEVAL</a:t>
            </a: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CAF0E-B8BE-4039-AC67-1F6D49FA8636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8142118"/>
      </p:ext>
    </p:extLst>
  </p:cSld>
  <p:clrMapOvr>
    <a:masterClrMapping/>
  </p:clrMapOvr>
  <p:transition>
    <p:pull dir="r"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CPC. Yónel Chocano Figueroa. Docente UNHEVAL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44B9C-3EB9-42C1-AA7C-5D9899D5F016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859530"/>
      </p:ext>
    </p:extLst>
  </p:cSld>
  <p:clrMapOvr>
    <a:masterClrMapping/>
  </p:clrMapOvr>
  <p:transition>
    <p:pull dir="r"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CPC. Yónel Chocano Figueroa. Docente UNHEVAL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D6E6C-2D78-4A2F-8C3E-C0543DD4C220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8172689"/>
      </p:ext>
    </p:extLst>
  </p:cSld>
  <p:clrMapOvr>
    <a:masterClrMapping/>
  </p:clrMapOvr>
  <p:transition>
    <p:pull dir="r"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CPC. Yónel Chocano Figueroa. Docente UNHEVAL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FB34D-7007-42C5-9529-13FA4A83C1B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6315706"/>
      </p:ext>
    </p:extLst>
  </p:cSld>
  <p:clrMapOvr>
    <a:masterClrMapping/>
  </p:clrMapOvr>
  <p:transition>
    <p:pull dir="r"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CPC. Yónel Chocano Figueroa. Docente UNHEVAL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AE211-C904-4DBF-A337-554A05A9C35D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5854380"/>
      </p:ext>
    </p:extLst>
  </p:cSld>
  <p:clrMapOvr>
    <a:masterClrMapping/>
  </p:clrMapOvr>
  <p:transition>
    <p:pull dir="r"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s-ES"/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s-ES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s-ES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s-ES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s-ES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s-ES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s-ES"/>
          </a:p>
        </p:txBody>
      </p:sp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s-ES"/>
              <a:t>CPC. Yónel Chocano Figueroa. Docente UNHEVAL</a:t>
            </a:r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BEA128-E0B2-4AF5-BDB8-2223CF166881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ransition>
    <p:pull dir="r"/>
    <p:sndAc>
      <p:stSnd>
        <p:snd r:embed="rId14" name="camera.wav"/>
      </p:stSnd>
    </p:sndAc>
  </p:transition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9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Seminario de </a:t>
            </a:r>
            <a:r>
              <a:rPr lang="es-MX" dirty="0" smtClean="0"/>
              <a:t>Tesis I</a:t>
            </a:r>
            <a:endParaRPr lang="es-ES" dirty="0"/>
          </a:p>
        </p:txBody>
      </p:sp>
      <p:sp>
        <p:nvSpPr>
          <p:cNvPr id="9524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Facultad de Ciencias Contables y Financieras</a:t>
            </a:r>
          </a:p>
          <a:p>
            <a:r>
              <a:rPr lang="es-MX" sz="2400" dirty="0" smtClean="0">
                <a:solidFill>
                  <a:srgbClr val="6699FF"/>
                </a:solidFill>
              </a:rPr>
              <a:t>yonel84@hotmail.com</a:t>
            </a:r>
            <a:endParaRPr lang="es-MX" sz="2400" dirty="0">
              <a:solidFill>
                <a:srgbClr val="6699FF"/>
              </a:solidFill>
            </a:endParaRPr>
          </a:p>
          <a:p>
            <a:endParaRPr lang="es-ES" dirty="0"/>
          </a:p>
        </p:txBody>
      </p:sp>
      <p:pic>
        <p:nvPicPr>
          <p:cNvPr id="95238" name="Picture 6" descr="c:\archivos de programa\microsoft office\clipart\standard\stddir1\BD06967_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33400"/>
            <a:ext cx="1863725" cy="1628775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237" name="WordArt 5"/>
          <p:cNvSpPr>
            <a:spLocks noChangeArrowheads="1" noChangeShapeType="1" noTextEdit="1"/>
          </p:cNvSpPr>
          <p:nvPr/>
        </p:nvSpPr>
        <p:spPr bwMode="auto">
          <a:xfrm>
            <a:off x="1752600" y="5638800"/>
            <a:ext cx="5686425" cy="7620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s-ES" sz="3600" kern="10" dirty="0">
                <a:ln w="12700">
                  <a:solidFill>
                    <a:srgbClr val="B2B2B2"/>
                  </a:solidFill>
                  <a:miter lim="800000"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 panose="020B0A04020102020204" pitchFamily="34" charset="0"/>
              </a:rPr>
              <a:t>CPC. Yónel Chocano Figueroa.</a:t>
            </a:r>
          </a:p>
        </p:txBody>
      </p:sp>
    </p:spTree>
  </p:cSld>
  <p:clrMapOvr>
    <a:masterClrMapping/>
  </p:clrMapOvr>
  <p:transition>
    <p:pull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" fill="hold"/>
                                        <p:tgtEl>
                                          <p:spTgt spid="95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95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95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95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9" grpId="0" autoUpdateAnimBg="0"/>
      <p:bldP spid="95240" grpId="0" build="p" autoUpdateAnimBg="0"/>
      <p:bldP spid="952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CPC. Yónel Chocano Figueroa. Docente UNHEVAL</a:t>
            </a:r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1066800"/>
            <a:ext cx="7793037" cy="685800"/>
          </a:xfrm>
        </p:spPr>
        <p:txBody>
          <a:bodyPr/>
          <a:lstStyle/>
          <a:p>
            <a:r>
              <a:rPr lang="es-MX" dirty="0"/>
              <a:t>El conocimiento y sus niveles</a:t>
            </a:r>
            <a:endParaRPr lang="es-ES" dirty="0"/>
          </a:p>
        </p:txBody>
      </p:sp>
      <p:sp>
        <p:nvSpPr>
          <p:cNvPr id="96261" name="Oval 5"/>
          <p:cNvSpPr>
            <a:spLocks noChangeArrowheads="1"/>
          </p:cNvSpPr>
          <p:nvPr/>
        </p:nvSpPr>
        <p:spPr bwMode="auto">
          <a:xfrm>
            <a:off x="1371600" y="2895600"/>
            <a:ext cx="2362200" cy="2286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MX" dirty="0"/>
              <a:t>SUJETO</a:t>
            </a:r>
          </a:p>
          <a:p>
            <a:pPr algn="ctr"/>
            <a:endParaRPr lang="es-ES" dirty="0"/>
          </a:p>
        </p:txBody>
      </p:sp>
      <p:sp>
        <p:nvSpPr>
          <p:cNvPr id="96263" name="Oval 7"/>
          <p:cNvSpPr>
            <a:spLocks noChangeArrowheads="1"/>
          </p:cNvSpPr>
          <p:nvPr/>
        </p:nvSpPr>
        <p:spPr bwMode="auto">
          <a:xfrm>
            <a:off x="6400800" y="2895600"/>
            <a:ext cx="2209800" cy="2286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MX" dirty="0"/>
              <a:t>OBJETO</a:t>
            </a:r>
          </a:p>
          <a:p>
            <a:pPr algn="ctr"/>
            <a:endParaRPr lang="es-ES" dirty="0"/>
          </a:p>
        </p:txBody>
      </p:sp>
      <p:sp>
        <p:nvSpPr>
          <p:cNvPr id="96264" name="Line 8"/>
          <p:cNvSpPr>
            <a:spLocks noChangeShapeType="1"/>
          </p:cNvSpPr>
          <p:nvPr/>
        </p:nvSpPr>
        <p:spPr bwMode="auto">
          <a:xfrm>
            <a:off x="3581400" y="3352800"/>
            <a:ext cx="2895600" cy="0"/>
          </a:xfrm>
          <a:prstGeom prst="line">
            <a:avLst/>
          </a:prstGeom>
          <a:noFill/>
          <a:ln w="57150">
            <a:solidFill>
              <a:schemeClr val="tx2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ES" dirty="0"/>
          </a:p>
        </p:txBody>
      </p:sp>
      <p:sp>
        <p:nvSpPr>
          <p:cNvPr id="96265" name="WordArt 9"/>
          <p:cNvSpPr>
            <a:spLocks noChangeArrowheads="1" noChangeShapeType="1" noTextEdit="1"/>
          </p:cNvSpPr>
          <p:nvPr/>
        </p:nvSpPr>
        <p:spPr bwMode="auto">
          <a:xfrm>
            <a:off x="3810000" y="2895600"/>
            <a:ext cx="2276475" cy="3619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s-ES" sz="2000" kern="10" dirty="0">
                <a:ln w="9525">
                  <a:solidFill>
                    <a:srgbClr val="FFFF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CONOCIMIENTO</a:t>
            </a:r>
          </a:p>
        </p:txBody>
      </p:sp>
      <p:pic>
        <p:nvPicPr>
          <p:cNvPr id="96266" name="Picture 10" descr="c:\archivos de programa\microsoft office\clipart\standard\stddir4\PE04044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038600"/>
            <a:ext cx="593725" cy="92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267" name="Picture 11" descr="c:\archivos de programa\microsoft office\clipart\standard\stddir1\BD06978_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038600"/>
            <a:ext cx="685800" cy="66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ll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CPC. Yónel Chocano Figueroa. Docente UNHEVAL</a:t>
            </a:r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1371600"/>
            <a:ext cx="7793037" cy="388938"/>
          </a:xfrm>
        </p:spPr>
        <p:txBody>
          <a:bodyPr/>
          <a:lstStyle/>
          <a:p>
            <a:r>
              <a:rPr lang="es-MX" sz="2400" dirty="0"/>
              <a:t>Continuación:</a:t>
            </a:r>
            <a:endParaRPr lang="es-ES" sz="2400" dirty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6699FF"/>
              </a:buClr>
              <a:buFont typeface="Wingdings" panose="05000000000000000000" pitchFamily="2" charset="2"/>
              <a:buNone/>
            </a:pPr>
            <a:r>
              <a:rPr lang="es-MX" dirty="0"/>
              <a:t>Niveles</a:t>
            </a:r>
          </a:p>
          <a:p>
            <a:pPr>
              <a:buClr>
                <a:schemeClr val="accent2"/>
              </a:buClr>
            </a:pPr>
            <a:r>
              <a:rPr lang="es-MX" dirty="0"/>
              <a:t>Empírico</a:t>
            </a:r>
          </a:p>
          <a:p>
            <a:pPr>
              <a:buClr>
                <a:schemeClr val="accent1"/>
              </a:buClr>
            </a:pPr>
            <a:r>
              <a:rPr lang="es-MX" dirty="0"/>
              <a:t>Científico</a:t>
            </a:r>
          </a:p>
          <a:p>
            <a:pPr>
              <a:buClr>
                <a:schemeClr val="hlink"/>
              </a:buClr>
            </a:pPr>
            <a:r>
              <a:rPr lang="es-MX" dirty="0"/>
              <a:t>Filosófico</a:t>
            </a:r>
          </a:p>
          <a:p>
            <a:pPr>
              <a:buClr>
                <a:srgbClr val="6699FF"/>
              </a:buClr>
            </a:pPr>
            <a:r>
              <a:rPr lang="es-MX" dirty="0"/>
              <a:t>Teológico</a:t>
            </a:r>
            <a:endParaRPr lang="es-ES" dirty="0"/>
          </a:p>
        </p:txBody>
      </p:sp>
      <p:sp>
        <p:nvSpPr>
          <p:cNvPr id="97284" name="Oval 4"/>
          <p:cNvSpPr>
            <a:spLocks noChangeArrowheads="1"/>
          </p:cNvSpPr>
          <p:nvPr/>
        </p:nvSpPr>
        <p:spPr bwMode="auto">
          <a:xfrm>
            <a:off x="5334000" y="2590800"/>
            <a:ext cx="2971800" cy="3276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97285" name="Oval 5"/>
          <p:cNvSpPr>
            <a:spLocks noChangeArrowheads="1"/>
          </p:cNvSpPr>
          <p:nvPr/>
        </p:nvSpPr>
        <p:spPr bwMode="auto">
          <a:xfrm>
            <a:off x="5638800" y="2895600"/>
            <a:ext cx="2438400" cy="2667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97286" name="Oval 6"/>
          <p:cNvSpPr>
            <a:spLocks noChangeArrowheads="1"/>
          </p:cNvSpPr>
          <p:nvPr/>
        </p:nvSpPr>
        <p:spPr bwMode="auto">
          <a:xfrm>
            <a:off x="5791200" y="3124200"/>
            <a:ext cx="2057400" cy="2209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97290" name="Oval 10"/>
          <p:cNvSpPr>
            <a:spLocks noChangeArrowheads="1"/>
          </p:cNvSpPr>
          <p:nvPr/>
        </p:nvSpPr>
        <p:spPr bwMode="auto">
          <a:xfrm>
            <a:off x="5943600" y="3276600"/>
            <a:ext cx="1752600" cy="1828800"/>
          </a:xfrm>
          <a:prstGeom prst="ellipse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MX" dirty="0"/>
              <a:t>Teológico</a:t>
            </a:r>
            <a:endParaRPr lang="es-ES" dirty="0"/>
          </a:p>
        </p:txBody>
      </p:sp>
    </p:spTree>
  </p:cSld>
  <p:clrMapOvr>
    <a:masterClrMapping/>
  </p:clrMapOvr>
  <p:transition>
    <p:pull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CPC. Yónel Chocano Figueroa. Docente UNHEVAL</a:t>
            </a:r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Estructura de la Ciencia</a:t>
            </a:r>
            <a:endParaRPr lang="es-ES" dirty="0"/>
          </a:p>
        </p:txBody>
      </p:sp>
      <p:sp>
        <p:nvSpPr>
          <p:cNvPr id="98307" name="Oval 3"/>
          <p:cNvSpPr>
            <a:spLocks noChangeArrowheads="1"/>
          </p:cNvSpPr>
          <p:nvPr/>
        </p:nvSpPr>
        <p:spPr bwMode="auto">
          <a:xfrm>
            <a:off x="0" y="2133600"/>
            <a:ext cx="1676400" cy="1828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MX" sz="1800" dirty="0"/>
              <a:t>Realidad</a:t>
            </a:r>
            <a:endParaRPr lang="es-ES" sz="1800" dirty="0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2895600" y="2286000"/>
            <a:ext cx="1600200" cy="1295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MX" dirty="0"/>
              <a:t>Problemas</a:t>
            </a:r>
            <a:endParaRPr lang="es-ES" dirty="0"/>
          </a:p>
        </p:txBody>
      </p:sp>
      <p:sp>
        <p:nvSpPr>
          <p:cNvPr id="98309" name="AutoShape 5"/>
          <p:cNvSpPr>
            <a:spLocks noChangeArrowheads="1"/>
          </p:cNvSpPr>
          <p:nvPr/>
        </p:nvSpPr>
        <p:spPr bwMode="auto">
          <a:xfrm>
            <a:off x="1828800" y="2895600"/>
            <a:ext cx="762000" cy="457200"/>
          </a:xfrm>
          <a:prstGeom prst="rightArrow">
            <a:avLst>
              <a:gd name="adj1" fmla="val 50000"/>
              <a:gd name="adj2" fmla="val 4166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98310" name="AutoShape 6"/>
          <p:cNvSpPr>
            <a:spLocks noChangeArrowheads="1"/>
          </p:cNvSpPr>
          <p:nvPr/>
        </p:nvSpPr>
        <p:spPr bwMode="auto">
          <a:xfrm>
            <a:off x="4724400" y="2895600"/>
            <a:ext cx="762000" cy="457200"/>
          </a:xfrm>
          <a:prstGeom prst="rightArrow">
            <a:avLst>
              <a:gd name="adj1" fmla="val 50000"/>
              <a:gd name="adj2" fmla="val 4166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98311" name="AutoShape 7"/>
          <p:cNvSpPr>
            <a:spLocks noChangeArrowheads="1"/>
          </p:cNvSpPr>
          <p:nvPr/>
        </p:nvSpPr>
        <p:spPr bwMode="auto">
          <a:xfrm>
            <a:off x="8001000" y="2819400"/>
            <a:ext cx="762000" cy="457200"/>
          </a:xfrm>
          <a:prstGeom prst="rightArrow">
            <a:avLst>
              <a:gd name="adj1" fmla="val 50000"/>
              <a:gd name="adj2" fmla="val 4166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98312" name="AutoShape 8"/>
          <p:cNvSpPr>
            <a:spLocks noChangeArrowheads="1"/>
          </p:cNvSpPr>
          <p:nvPr/>
        </p:nvSpPr>
        <p:spPr bwMode="auto">
          <a:xfrm>
            <a:off x="1981200" y="5410200"/>
            <a:ext cx="762000" cy="457200"/>
          </a:xfrm>
          <a:prstGeom prst="rightArrow">
            <a:avLst>
              <a:gd name="adj1" fmla="val 50000"/>
              <a:gd name="adj2" fmla="val 4166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98313" name="AutoShape 9"/>
          <p:cNvSpPr>
            <a:spLocks noChangeArrowheads="1"/>
          </p:cNvSpPr>
          <p:nvPr/>
        </p:nvSpPr>
        <p:spPr bwMode="auto">
          <a:xfrm>
            <a:off x="3962400" y="5334000"/>
            <a:ext cx="762000" cy="457200"/>
          </a:xfrm>
          <a:prstGeom prst="rightArrow">
            <a:avLst>
              <a:gd name="adj1" fmla="val 50000"/>
              <a:gd name="adj2" fmla="val 4166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98314" name="Rectangle 10"/>
          <p:cNvSpPr>
            <a:spLocks noChangeArrowheads="1"/>
          </p:cNvSpPr>
          <p:nvPr/>
        </p:nvSpPr>
        <p:spPr bwMode="auto">
          <a:xfrm>
            <a:off x="5638800" y="2133600"/>
            <a:ext cx="2209800" cy="182880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MX" dirty="0"/>
              <a:t>HIPÓTESIS</a:t>
            </a:r>
          </a:p>
          <a:p>
            <a:pPr algn="ctr"/>
            <a:r>
              <a:rPr lang="es-MX" dirty="0">
                <a:solidFill>
                  <a:schemeClr val="hlink"/>
                </a:solidFill>
              </a:rPr>
              <a:t>H1</a:t>
            </a:r>
          </a:p>
          <a:p>
            <a:pPr algn="ctr"/>
            <a:r>
              <a:rPr lang="es-MX" dirty="0">
                <a:solidFill>
                  <a:schemeClr val="hlink"/>
                </a:solidFill>
              </a:rPr>
              <a:t>H2</a:t>
            </a:r>
          </a:p>
          <a:p>
            <a:pPr algn="ctr"/>
            <a:r>
              <a:rPr lang="es-MX" dirty="0">
                <a:solidFill>
                  <a:schemeClr val="hlink"/>
                </a:solidFill>
              </a:rPr>
              <a:t>H3</a:t>
            </a:r>
          </a:p>
          <a:p>
            <a:pPr algn="ctr"/>
            <a:r>
              <a:rPr lang="es-MX" dirty="0">
                <a:solidFill>
                  <a:schemeClr val="hlink"/>
                </a:solidFill>
              </a:rPr>
              <a:t>H4</a:t>
            </a:r>
            <a:endParaRPr lang="es-ES" dirty="0">
              <a:solidFill>
                <a:schemeClr val="hlink"/>
              </a:solidFill>
            </a:endParaRPr>
          </a:p>
        </p:txBody>
      </p:sp>
      <p:sp>
        <p:nvSpPr>
          <p:cNvPr id="98315" name="Rectangle 11"/>
          <p:cNvSpPr>
            <a:spLocks noChangeArrowheads="1"/>
          </p:cNvSpPr>
          <p:nvPr/>
        </p:nvSpPr>
        <p:spPr bwMode="auto">
          <a:xfrm>
            <a:off x="381000" y="4800600"/>
            <a:ext cx="1600200" cy="1524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MX" dirty="0"/>
              <a:t>PRUEBAS</a:t>
            </a:r>
            <a:endParaRPr lang="es-ES" dirty="0"/>
          </a:p>
        </p:txBody>
      </p:sp>
      <p:sp>
        <p:nvSpPr>
          <p:cNvPr id="98316" name="Rectangle 12"/>
          <p:cNvSpPr>
            <a:spLocks noChangeArrowheads="1"/>
          </p:cNvSpPr>
          <p:nvPr/>
        </p:nvSpPr>
        <p:spPr bwMode="auto">
          <a:xfrm>
            <a:off x="2743200" y="4724400"/>
            <a:ext cx="12192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MX" b="1" dirty="0"/>
              <a:t>LEY</a:t>
            </a:r>
            <a:endParaRPr lang="es-ES" b="1" dirty="0"/>
          </a:p>
        </p:txBody>
      </p:sp>
      <p:sp>
        <p:nvSpPr>
          <p:cNvPr id="98317" name="Rectangle 13"/>
          <p:cNvSpPr>
            <a:spLocks noChangeArrowheads="1"/>
          </p:cNvSpPr>
          <p:nvPr/>
        </p:nvSpPr>
        <p:spPr bwMode="auto">
          <a:xfrm>
            <a:off x="4800600" y="4267200"/>
            <a:ext cx="1676400" cy="2209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s-MX" dirty="0"/>
          </a:p>
          <a:p>
            <a:pPr algn="ctr"/>
            <a:endParaRPr lang="es-MX" dirty="0"/>
          </a:p>
          <a:p>
            <a:pPr algn="ctr"/>
            <a:r>
              <a:rPr lang="es-MX" dirty="0"/>
              <a:t>TEORÍA</a:t>
            </a:r>
          </a:p>
          <a:p>
            <a:pPr algn="ctr"/>
            <a:r>
              <a:rPr lang="es-MX" dirty="0">
                <a:solidFill>
                  <a:srgbClr val="FF9900"/>
                </a:solidFill>
              </a:rPr>
              <a:t>Describe</a:t>
            </a:r>
          </a:p>
          <a:p>
            <a:pPr algn="ctr"/>
            <a:r>
              <a:rPr lang="es-MX" dirty="0">
                <a:solidFill>
                  <a:srgbClr val="FF9900"/>
                </a:solidFill>
              </a:rPr>
              <a:t>Explica </a:t>
            </a:r>
          </a:p>
          <a:p>
            <a:pPr algn="ctr"/>
            <a:r>
              <a:rPr lang="es-MX" dirty="0">
                <a:solidFill>
                  <a:srgbClr val="FF9900"/>
                </a:solidFill>
              </a:rPr>
              <a:t>Comprueba</a:t>
            </a:r>
          </a:p>
          <a:p>
            <a:pPr algn="ctr"/>
            <a:r>
              <a:rPr lang="es-MX" dirty="0">
                <a:solidFill>
                  <a:srgbClr val="FF9900"/>
                </a:solidFill>
              </a:rPr>
              <a:t>Predice</a:t>
            </a:r>
          </a:p>
          <a:p>
            <a:pPr algn="ctr"/>
            <a:r>
              <a:rPr lang="es-MX" dirty="0">
                <a:solidFill>
                  <a:srgbClr val="FF9900"/>
                </a:solidFill>
              </a:rPr>
              <a:t>Transforma</a:t>
            </a:r>
          </a:p>
          <a:p>
            <a:pPr algn="ctr"/>
            <a:endParaRPr lang="es-MX" dirty="0">
              <a:solidFill>
                <a:srgbClr val="FF9900"/>
              </a:solidFill>
            </a:endParaRPr>
          </a:p>
          <a:p>
            <a:pPr algn="ctr"/>
            <a:endParaRPr lang="es-ES" dirty="0"/>
          </a:p>
        </p:txBody>
      </p:sp>
      <p:sp>
        <p:nvSpPr>
          <p:cNvPr id="98318" name="AutoShape 14"/>
          <p:cNvSpPr>
            <a:spLocks noChangeArrowheads="1"/>
          </p:cNvSpPr>
          <p:nvPr/>
        </p:nvSpPr>
        <p:spPr bwMode="auto">
          <a:xfrm>
            <a:off x="6477000" y="5257800"/>
            <a:ext cx="762000" cy="457200"/>
          </a:xfrm>
          <a:prstGeom prst="rightArrow">
            <a:avLst>
              <a:gd name="adj1" fmla="val 50000"/>
              <a:gd name="adj2" fmla="val 4166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98319" name="Oval 15"/>
          <p:cNvSpPr>
            <a:spLocks noChangeArrowheads="1"/>
          </p:cNvSpPr>
          <p:nvPr/>
        </p:nvSpPr>
        <p:spPr bwMode="auto">
          <a:xfrm>
            <a:off x="7391400" y="4495800"/>
            <a:ext cx="1752600" cy="1981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MX" dirty="0"/>
              <a:t>REALIDAD</a:t>
            </a:r>
          </a:p>
          <a:p>
            <a:pPr algn="ctr"/>
            <a:r>
              <a:rPr lang="es-MX" dirty="0">
                <a:solidFill>
                  <a:schemeClr val="folHlink"/>
                </a:solidFill>
              </a:rPr>
              <a:t>Nuevos</a:t>
            </a:r>
          </a:p>
          <a:p>
            <a:pPr algn="ctr"/>
            <a:r>
              <a:rPr lang="es-MX" dirty="0">
                <a:solidFill>
                  <a:schemeClr val="folHlink"/>
                </a:solidFill>
              </a:rPr>
              <a:t>Problemas</a:t>
            </a:r>
            <a:endParaRPr lang="es-ES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>
    <p:pull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CPC. Yónel Chocano Figueroa. Docente UNHEVAL</a:t>
            </a:r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El flujo del conocimiento</a:t>
            </a:r>
            <a:endParaRPr lang="es-ES" dirty="0"/>
          </a:p>
        </p:txBody>
      </p:sp>
      <p:sp>
        <p:nvSpPr>
          <p:cNvPr id="99331" name="WordArt 3"/>
          <p:cNvSpPr>
            <a:spLocks noChangeArrowheads="1" noChangeShapeType="1" noTextEdit="1"/>
          </p:cNvSpPr>
          <p:nvPr/>
        </p:nvSpPr>
        <p:spPr bwMode="auto">
          <a:xfrm>
            <a:off x="903695" y="1881554"/>
            <a:ext cx="2514600" cy="4572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s-ES" sz="3600" kern="10" dirty="0">
                <a:ln w="9525">
                  <a:solidFill>
                    <a:srgbClr val="CC99FF"/>
                  </a:solidFill>
                  <a:miter lim="800000"/>
                  <a:headEnd/>
                  <a:tailEnd/>
                </a:ln>
                <a:solidFill>
                  <a:schemeClr val="accent5">
                    <a:lumMod val="25000"/>
                  </a:schemeClr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Impact" panose="020B0806030902050204" pitchFamily="34" charset="0"/>
              </a:rPr>
              <a:t>Conocimiento es</a:t>
            </a:r>
            <a:r>
              <a:rPr lang="es-ES" sz="3600" kern="10" dirty="0">
                <a:ln w="9525">
                  <a:solidFill>
                    <a:srgbClr val="CC99FF"/>
                  </a:solidFill>
                  <a:miter lim="800000"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 panose="020B0806030902050204" pitchFamily="34" charset="0"/>
              </a:rPr>
              <a:t>:</a:t>
            </a:r>
          </a:p>
          <a:p>
            <a:pPr algn="ctr"/>
            <a:r>
              <a:rPr lang="es-ES" sz="3600" kern="10" dirty="0">
                <a:ln w="9525">
                  <a:solidFill>
                    <a:srgbClr val="CC99FF"/>
                  </a:solidFill>
                  <a:miter lim="800000"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 panose="020B0806030902050204" pitchFamily="34" charset="0"/>
              </a:rPr>
              <a:t>La inteligencia</a:t>
            </a:r>
          </a:p>
          <a:p>
            <a:pPr algn="ctr"/>
            <a:r>
              <a:rPr lang="es-ES" sz="3600" kern="10" dirty="0">
                <a:ln w="9525">
                  <a:solidFill>
                    <a:srgbClr val="CC99FF"/>
                  </a:solidFill>
                  <a:miter lim="800000"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 panose="020B0806030902050204" pitchFamily="34" charset="0"/>
              </a:rPr>
              <a:t>La memoria</a:t>
            </a:r>
          </a:p>
          <a:p>
            <a:pPr algn="ctr"/>
            <a:r>
              <a:rPr lang="es-ES" sz="3600" kern="10" dirty="0">
                <a:ln w="9525">
                  <a:solidFill>
                    <a:srgbClr val="CC99FF"/>
                  </a:solidFill>
                  <a:miter lim="800000"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 panose="020B0806030902050204" pitchFamily="34" charset="0"/>
              </a:rPr>
              <a:t>La percepción</a:t>
            </a:r>
          </a:p>
        </p:txBody>
      </p:sp>
      <p:sp>
        <p:nvSpPr>
          <p:cNvPr id="99332" name="AutoShape 4"/>
          <p:cNvSpPr>
            <a:spLocks noChangeArrowheads="1"/>
          </p:cNvSpPr>
          <p:nvPr/>
        </p:nvSpPr>
        <p:spPr bwMode="auto">
          <a:xfrm>
            <a:off x="4038600" y="1905000"/>
            <a:ext cx="838200" cy="1371600"/>
          </a:xfrm>
          <a:prstGeom prst="downArrow">
            <a:avLst>
              <a:gd name="adj1" fmla="val 50000"/>
              <a:gd name="adj2" fmla="val 4090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99333" name="WordArt 5"/>
          <p:cNvSpPr>
            <a:spLocks noChangeArrowheads="1" noChangeShapeType="1" noTextEdit="1"/>
          </p:cNvSpPr>
          <p:nvPr/>
        </p:nvSpPr>
        <p:spPr bwMode="auto">
          <a:xfrm>
            <a:off x="3657600" y="3505200"/>
            <a:ext cx="1533525" cy="266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s-ES" sz="3200" kern="10" dirty="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CAPTA</a:t>
            </a:r>
          </a:p>
        </p:txBody>
      </p:sp>
      <p:sp>
        <p:nvSpPr>
          <p:cNvPr id="99334" name="AutoShape 6"/>
          <p:cNvSpPr>
            <a:spLocks noChangeArrowheads="1"/>
          </p:cNvSpPr>
          <p:nvPr/>
        </p:nvSpPr>
        <p:spPr bwMode="auto">
          <a:xfrm>
            <a:off x="4038600" y="3581400"/>
            <a:ext cx="7620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99335" name="Oval 7"/>
          <p:cNvSpPr>
            <a:spLocks noChangeArrowheads="1"/>
          </p:cNvSpPr>
          <p:nvPr/>
        </p:nvSpPr>
        <p:spPr bwMode="auto">
          <a:xfrm>
            <a:off x="3429000" y="4114800"/>
            <a:ext cx="2057400" cy="167640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MX" dirty="0"/>
              <a:t>REALIDADES</a:t>
            </a:r>
            <a:endParaRPr lang="es-ES" dirty="0"/>
          </a:p>
        </p:txBody>
      </p:sp>
      <p:sp>
        <p:nvSpPr>
          <p:cNvPr id="99336" name="Oval 8"/>
          <p:cNvSpPr>
            <a:spLocks noChangeArrowheads="1"/>
          </p:cNvSpPr>
          <p:nvPr/>
        </p:nvSpPr>
        <p:spPr bwMode="auto">
          <a:xfrm>
            <a:off x="6629400" y="1828800"/>
            <a:ext cx="1981200" cy="1524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MX" dirty="0"/>
              <a:t>REALIDAD</a:t>
            </a:r>
            <a:endParaRPr lang="es-ES" dirty="0"/>
          </a:p>
        </p:txBody>
      </p:sp>
      <p:sp>
        <p:nvSpPr>
          <p:cNvPr id="99338" name="AutoShape 10"/>
          <p:cNvSpPr>
            <a:spLocks noChangeArrowheads="1"/>
          </p:cNvSpPr>
          <p:nvPr/>
        </p:nvSpPr>
        <p:spPr bwMode="auto">
          <a:xfrm>
            <a:off x="4800600" y="2362200"/>
            <a:ext cx="1295400" cy="533400"/>
          </a:xfrm>
          <a:prstGeom prst="rightArrow">
            <a:avLst>
              <a:gd name="adj1" fmla="val 50000"/>
              <a:gd name="adj2" fmla="val 60714"/>
            </a:avLst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99339" name="WordArt 11"/>
          <p:cNvSpPr>
            <a:spLocks noChangeArrowheads="1" noChangeShapeType="1" noTextEdit="1"/>
          </p:cNvSpPr>
          <p:nvPr/>
        </p:nvSpPr>
        <p:spPr bwMode="auto">
          <a:xfrm rot="5400000">
            <a:off x="5624512" y="2300288"/>
            <a:ext cx="1438275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639999" lon="20699999" rev="0"/>
              </a:camera>
              <a:lightRig rig="legacyNormal3" dir="l"/>
            </a:scene3d>
            <a:sp3d extrusionH="201600" prstMaterial="legacyPlastic">
              <a:extrusionClr>
                <a:srgbClr val="FF9966"/>
              </a:extrusionClr>
              <a:contourClr>
                <a:srgbClr val="CC0000"/>
              </a:contourClr>
            </a:sp3d>
          </a:bodyPr>
          <a:lstStyle/>
          <a:p>
            <a:pPr algn="ctr" fontAlgn="auto"/>
            <a:r>
              <a:rPr lang="es-ES" sz="3600" kern="10" dirty="0">
                <a:ln w="9525">
                  <a:miter lim="800000"/>
                  <a:headEnd/>
                  <a:tailEnd/>
                </a:ln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Áreas</a:t>
            </a:r>
          </a:p>
        </p:txBody>
      </p:sp>
      <p:sp>
        <p:nvSpPr>
          <p:cNvPr id="99340" name="Rectangle 12"/>
          <p:cNvSpPr>
            <a:spLocks noChangeArrowheads="1"/>
          </p:cNvSpPr>
          <p:nvPr/>
        </p:nvSpPr>
        <p:spPr bwMode="auto">
          <a:xfrm>
            <a:off x="8382000" y="1905000"/>
            <a:ext cx="7620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MX" dirty="0" err="1"/>
              <a:t>Abs</a:t>
            </a:r>
            <a:r>
              <a:rPr lang="es-MX" dirty="0"/>
              <a:t>-</a:t>
            </a:r>
          </a:p>
          <a:p>
            <a:pPr algn="ctr"/>
            <a:r>
              <a:rPr lang="es-MX" dirty="0"/>
              <a:t>trac-</a:t>
            </a:r>
          </a:p>
          <a:p>
            <a:pPr algn="ctr"/>
            <a:r>
              <a:rPr lang="es-MX" dirty="0" err="1"/>
              <a:t>cio</a:t>
            </a:r>
            <a:r>
              <a:rPr lang="es-MX" dirty="0"/>
              <a:t>-</a:t>
            </a:r>
          </a:p>
          <a:p>
            <a:pPr algn="ctr"/>
            <a:r>
              <a:rPr lang="es-MX" dirty="0" err="1"/>
              <a:t>nes</a:t>
            </a:r>
            <a:endParaRPr lang="es-ES" dirty="0"/>
          </a:p>
        </p:txBody>
      </p:sp>
      <p:sp>
        <p:nvSpPr>
          <p:cNvPr id="99341" name="Line 13"/>
          <p:cNvSpPr>
            <a:spLocks noChangeShapeType="1"/>
          </p:cNvSpPr>
          <p:nvPr/>
        </p:nvSpPr>
        <p:spPr bwMode="auto">
          <a:xfrm flipV="1">
            <a:off x="5562600" y="4267200"/>
            <a:ext cx="1600200" cy="609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99342" name="Line 14"/>
          <p:cNvSpPr>
            <a:spLocks noChangeShapeType="1"/>
          </p:cNvSpPr>
          <p:nvPr/>
        </p:nvSpPr>
        <p:spPr bwMode="auto">
          <a:xfrm>
            <a:off x="5562600" y="5105400"/>
            <a:ext cx="1524000" cy="7620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99343" name="Rectangle 15"/>
          <p:cNvSpPr>
            <a:spLocks noChangeArrowheads="1"/>
          </p:cNvSpPr>
          <p:nvPr/>
        </p:nvSpPr>
        <p:spPr bwMode="auto">
          <a:xfrm>
            <a:off x="7239000" y="3886200"/>
            <a:ext cx="1524000" cy="114300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MX">
                <a:solidFill>
                  <a:schemeClr val="hlink"/>
                </a:solidFill>
              </a:rPr>
              <a:t>UTILIDAD</a:t>
            </a:r>
          </a:p>
          <a:p>
            <a:pPr algn="ctr"/>
            <a:r>
              <a:rPr lang="es-MX">
                <a:solidFill>
                  <a:schemeClr val="folHlink"/>
                </a:solidFill>
              </a:rPr>
              <a:t>(TÉCNICA)</a:t>
            </a:r>
            <a:endParaRPr lang="es-ES">
              <a:solidFill>
                <a:schemeClr val="folHlink"/>
              </a:solidFill>
            </a:endParaRPr>
          </a:p>
        </p:txBody>
      </p:sp>
      <p:sp>
        <p:nvSpPr>
          <p:cNvPr id="99344" name="Rectangle 16"/>
          <p:cNvSpPr>
            <a:spLocks noChangeArrowheads="1"/>
          </p:cNvSpPr>
          <p:nvPr/>
        </p:nvSpPr>
        <p:spPr bwMode="auto">
          <a:xfrm>
            <a:off x="7162800" y="5334000"/>
            <a:ext cx="1600200" cy="114300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MX">
                <a:solidFill>
                  <a:schemeClr val="hlink"/>
                </a:solidFill>
              </a:rPr>
              <a:t>CONOCER</a:t>
            </a:r>
          </a:p>
          <a:p>
            <a:pPr algn="ctr"/>
            <a:r>
              <a:rPr lang="es-MX">
                <a:solidFill>
                  <a:schemeClr val="tx2"/>
                </a:solidFill>
              </a:rPr>
              <a:t>(AMOR AL</a:t>
            </a:r>
          </a:p>
          <a:p>
            <a:pPr algn="ctr"/>
            <a:r>
              <a:rPr lang="es-MX">
                <a:solidFill>
                  <a:schemeClr val="tx2"/>
                </a:solidFill>
              </a:rPr>
              <a:t>SABER)</a:t>
            </a:r>
            <a:endParaRPr lang="es-ES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pull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CPC. Yónel Chocano Figueroa. Docente UNHEVAL</a:t>
            </a:r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/>
              <a:t>Clasificación de la ciencia de Mario Bunge</a:t>
            </a:r>
            <a:endParaRPr lang="es-ES" sz="400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sz="half" idx="1"/>
          </p:nvPr>
        </p:nvSpPr>
        <p:spPr>
          <a:ln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s-MX" sz="2400"/>
              <a:t>Formales</a:t>
            </a:r>
          </a:p>
          <a:p>
            <a:pPr>
              <a:buClr>
                <a:schemeClr val="accent2"/>
              </a:buClr>
              <a:buFontTx/>
              <a:buChar char="•"/>
            </a:pPr>
            <a:r>
              <a:rPr lang="es-MX" sz="2400">
                <a:solidFill>
                  <a:schemeClr val="hlink"/>
                </a:solidFill>
              </a:rPr>
              <a:t>Lógica</a:t>
            </a:r>
          </a:p>
          <a:p>
            <a:pPr>
              <a:buClr>
                <a:schemeClr val="accent2"/>
              </a:buClr>
              <a:buFontTx/>
              <a:buChar char="•"/>
            </a:pPr>
            <a:r>
              <a:rPr lang="es-MX" sz="2400">
                <a:solidFill>
                  <a:schemeClr val="hlink"/>
                </a:solidFill>
              </a:rPr>
              <a:t>Matemática</a:t>
            </a:r>
            <a:endParaRPr lang="es-ES" sz="2400">
              <a:solidFill>
                <a:schemeClr val="hlink"/>
              </a:solidFill>
            </a:endParaRPr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body" sz="half" idx="2"/>
          </p:nvPr>
        </p:nvSpPr>
        <p:spPr>
          <a:ln>
            <a:solidFill>
              <a:srgbClr val="339966"/>
            </a:solidFill>
            <a:miter lim="800000"/>
            <a:headEnd/>
            <a:tailEnd/>
          </a:ln>
        </p:spPr>
        <p:txBody>
          <a:bodyPr/>
          <a:lstStyle/>
          <a:p>
            <a:pPr>
              <a:tabLst>
                <a:tab pos="2762250" algn="l"/>
              </a:tabLst>
            </a:pPr>
            <a:r>
              <a:rPr lang="es-MX" sz="2800"/>
              <a:t>Fácticas</a:t>
            </a:r>
          </a:p>
          <a:p>
            <a:pPr>
              <a:tabLst>
                <a:tab pos="2762250" algn="l"/>
              </a:tabLst>
            </a:pPr>
            <a:r>
              <a:rPr lang="es-MX" sz="2800">
                <a:solidFill>
                  <a:srgbClr val="FF33CC"/>
                </a:solidFill>
              </a:rPr>
              <a:t>Naturales</a:t>
            </a:r>
          </a:p>
          <a:p>
            <a:pPr>
              <a:buClr>
                <a:srgbClr val="FF9900"/>
              </a:buClr>
              <a:buFontTx/>
              <a:buChar char="•"/>
              <a:tabLst>
                <a:tab pos="2762250" algn="l"/>
              </a:tabLst>
            </a:pPr>
            <a:r>
              <a:rPr lang="es-MX" sz="1400">
                <a:solidFill>
                  <a:schemeClr val="folHlink"/>
                </a:solidFill>
              </a:rPr>
              <a:t>Física</a:t>
            </a:r>
          </a:p>
          <a:p>
            <a:pPr>
              <a:buClr>
                <a:srgbClr val="FF9900"/>
              </a:buClr>
              <a:buFontTx/>
              <a:buChar char="•"/>
              <a:tabLst>
                <a:tab pos="2762250" algn="l"/>
              </a:tabLst>
            </a:pPr>
            <a:r>
              <a:rPr lang="es-MX" sz="1400">
                <a:solidFill>
                  <a:schemeClr val="folHlink"/>
                </a:solidFill>
              </a:rPr>
              <a:t>Química</a:t>
            </a:r>
          </a:p>
          <a:p>
            <a:pPr>
              <a:buClr>
                <a:srgbClr val="FF9900"/>
              </a:buClr>
              <a:buFontTx/>
              <a:buChar char="•"/>
              <a:tabLst>
                <a:tab pos="2762250" algn="l"/>
              </a:tabLst>
            </a:pPr>
            <a:r>
              <a:rPr lang="es-MX" sz="1400">
                <a:solidFill>
                  <a:schemeClr val="folHlink"/>
                </a:solidFill>
              </a:rPr>
              <a:t>Biología</a:t>
            </a:r>
          </a:p>
          <a:p>
            <a:pPr>
              <a:buClr>
                <a:srgbClr val="FF9900"/>
              </a:buClr>
              <a:buFontTx/>
              <a:buChar char="•"/>
              <a:tabLst>
                <a:tab pos="2762250" algn="l"/>
              </a:tabLst>
            </a:pPr>
            <a:r>
              <a:rPr lang="es-MX" sz="1400">
                <a:solidFill>
                  <a:schemeClr val="folHlink"/>
                </a:solidFill>
              </a:rPr>
              <a:t>Psicología individual</a:t>
            </a:r>
          </a:p>
          <a:p>
            <a:pPr>
              <a:tabLst>
                <a:tab pos="2762250" algn="l"/>
              </a:tabLst>
            </a:pPr>
            <a:r>
              <a:rPr lang="es-MX" sz="2800">
                <a:solidFill>
                  <a:srgbClr val="FF33CC"/>
                </a:solidFill>
              </a:rPr>
              <a:t>Sociales y Culturales</a:t>
            </a:r>
          </a:p>
          <a:p>
            <a:pPr>
              <a:buClr>
                <a:srgbClr val="FF9900"/>
              </a:buClr>
              <a:buFontTx/>
              <a:buChar char="•"/>
              <a:tabLst>
                <a:tab pos="2762250" algn="l"/>
              </a:tabLst>
            </a:pPr>
            <a:r>
              <a:rPr lang="es-MX" sz="1400">
                <a:solidFill>
                  <a:srgbClr val="FF9933"/>
                </a:solidFill>
              </a:rPr>
              <a:t>Psicología social</a:t>
            </a:r>
          </a:p>
          <a:p>
            <a:pPr>
              <a:buClr>
                <a:srgbClr val="FF9900"/>
              </a:buClr>
              <a:buFontTx/>
              <a:buChar char="•"/>
              <a:tabLst>
                <a:tab pos="2762250" algn="l"/>
              </a:tabLst>
            </a:pPr>
            <a:r>
              <a:rPr lang="es-MX" sz="1400">
                <a:solidFill>
                  <a:srgbClr val="FF9933"/>
                </a:solidFill>
              </a:rPr>
              <a:t>Sociología</a:t>
            </a:r>
          </a:p>
          <a:p>
            <a:pPr>
              <a:buClr>
                <a:srgbClr val="FF9900"/>
              </a:buClr>
              <a:buFontTx/>
              <a:buChar char="•"/>
              <a:tabLst>
                <a:tab pos="2762250" algn="l"/>
              </a:tabLst>
            </a:pPr>
            <a:r>
              <a:rPr lang="es-MX" sz="1400">
                <a:solidFill>
                  <a:srgbClr val="FF9933"/>
                </a:solidFill>
              </a:rPr>
              <a:t>Economía</a:t>
            </a:r>
          </a:p>
          <a:p>
            <a:pPr>
              <a:buClr>
                <a:srgbClr val="FF9900"/>
              </a:buClr>
              <a:buFontTx/>
              <a:buChar char="•"/>
              <a:tabLst>
                <a:tab pos="2762250" algn="l"/>
              </a:tabLst>
            </a:pPr>
            <a:r>
              <a:rPr lang="es-MX" sz="1400">
                <a:solidFill>
                  <a:srgbClr val="FF9933"/>
                </a:solidFill>
              </a:rPr>
              <a:t>Ciencia política</a:t>
            </a:r>
          </a:p>
          <a:p>
            <a:pPr>
              <a:buClr>
                <a:srgbClr val="FF9900"/>
              </a:buClr>
              <a:buFontTx/>
              <a:buChar char="•"/>
              <a:tabLst>
                <a:tab pos="2762250" algn="l"/>
              </a:tabLst>
            </a:pPr>
            <a:r>
              <a:rPr lang="es-MX" sz="1400">
                <a:solidFill>
                  <a:srgbClr val="FF9933"/>
                </a:solidFill>
              </a:rPr>
              <a:t>Historia material</a:t>
            </a:r>
          </a:p>
          <a:p>
            <a:pPr>
              <a:buClr>
                <a:srgbClr val="FF9900"/>
              </a:buClr>
              <a:buFontTx/>
              <a:buChar char="•"/>
              <a:tabLst>
                <a:tab pos="2762250" algn="l"/>
              </a:tabLst>
            </a:pPr>
            <a:r>
              <a:rPr lang="es-MX" sz="1400">
                <a:solidFill>
                  <a:srgbClr val="FF9933"/>
                </a:solidFill>
              </a:rPr>
              <a:t>Historia de las ideas</a:t>
            </a:r>
            <a:endParaRPr lang="es-ES" sz="2800">
              <a:solidFill>
                <a:srgbClr val="FF9933"/>
              </a:solidFill>
            </a:endParaRPr>
          </a:p>
        </p:txBody>
      </p:sp>
    </p:spTree>
  </p:cSld>
  <p:clrMapOvr>
    <a:masterClrMapping/>
  </p:clrMapOvr>
  <p:transition>
    <p:pull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CPC. Yónel Chocano Figueroa. Docente UNHEVAL</a:t>
            </a:r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17538"/>
            <a:ext cx="7793037" cy="601662"/>
          </a:xfrm>
        </p:spPr>
        <p:txBody>
          <a:bodyPr/>
          <a:lstStyle/>
          <a:p>
            <a:pPr algn="ctr"/>
            <a:r>
              <a:rPr lang="es-MX" sz="2800" b="1"/>
              <a:t>Cuadro Global sobre ciencia</a:t>
            </a:r>
            <a:endParaRPr lang="es-ES" sz="2800" b="1"/>
          </a:p>
        </p:txBody>
      </p:sp>
      <p:graphicFrame>
        <p:nvGraphicFramePr>
          <p:cNvPr id="100541" name="Group 189"/>
          <p:cNvGraphicFramePr>
            <a:graphicFrameLocks noGrp="1"/>
          </p:cNvGraphicFramePr>
          <p:nvPr>
            <p:ph type="tbl" idx="1"/>
          </p:nvPr>
        </p:nvGraphicFramePr>
        <p:xfrm>
          <a:off x="838200" y="1600200"/>
          <a:ext cx="7772400" cy="4676966"/>
        </p:xfrm>
        <a:graphic>
          <a:graphicData uri="http://schemas.openxmlformats.org/drawingml/2006/table">
            <a:tbl>
              <a:tblPr/>
              <a:tblGrid>
                <a:gridCol w="2743200"/>
                <a:gridCol w="2362200"/>
                <a:gridCol w="2667000"/>
              </a:tblGrid>
              <a:tr h="822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Conocimiento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anose="020B0604030504040204" pitchFamily="34" charset="0"/>
                        </a:rPr>
                        <a:t>Clases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anose="020B0604030504040204" pitchFamily="34" charset="0"/>
                        </a:rPr>
                        <a:t>Tipos de Investigación Científica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760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Empírico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758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Científico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Char char="•"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anose="020B0604030504040204" pitchFamily="34" charset="0"/>
                        </a:rPr>
                        <a:t> Investigación científica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Char char="•"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anose="020B0604030504040204" pitchFamily="34" charset="0"/>
                        </a:rPr>
                        <a:t> Método científico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Char char="•"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anose="020B0604030504040204" pitchFamily="34" charset="0"/>
                        </a:rPr>
                        <a:t> Histórica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Char char="•"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anose="020B0604030504040204" pitchFamily="34" charset="0"/>
                        </a:rPr>
                        <a:t> Descriptiva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Char char="•"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anose="020B0604030504040204" pitchFamily="34" charset="0"/>
                        </a:rPr>
                        <a:t> Experimental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76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Filosófico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758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Teológico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CPC. Yónel Chocano Figueroa. Docente UNHEVAL</a:t>
            </a:r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1066800"/>
            <a:ext cx="7793037" cy="685800"/>
          </a:xfrm>
        </p:spPr>
        <p:txBody>
          <a:bodyPr/>
          <a:lstStyle/>
          <a:p>
            <a:r>
              <a:rPr lang="es-MX"/>
              <a:t>El problema de la verdad</a:t>
            </a:r>
            <a:endParaRPr lang="es-ES"/>
          </a:p>
        </p:txBody>
      </p:sp>
      <p:sp>
        <p:nvSpPr>
          <p:cNvPr id="103427" name="Oval 3"/>
          <p:cNvSpPr>
            <a:spLocks noChangeArrowheads="1"/>
          </p:cNvSpPr>
          <p:nvPr/>
        </p:nvSpPr>
        <p:spPr bwMode="auto">
          <a:xfrm>
            <a:off x="2590800" y="2743200"/>
            <a:ext cx="12954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s-MX"/>
          </a:p>
          <a:p>
            <a:pPr algn="ctr"/>
            <a:r>
              <a:rPr lang="es-MX"/>
              <a:t>SUJETO</a:t>
            </a:r>
          </a:p>
          <a:p>
            <a:pPr algn="ctr"/>
            <a:endParaRPr lang="es-ES"/>
          </a:p>
        </p:txBody>
      </p:sp>
      <p:sp>
        <p:nvSpPr>
          <p:cNvPr id="103428" name="Oval 4"/>
          <p:cNvSpPr>
            <a:spLocks noChangeArrowheads="1"/>
          </p:cNvSpPr>
          <p:nvPr/>
        </p:nvSpPr>
        <p:spPr bwMode="auto">
          <a:xfrm>
            <a:off x="5867400" y="2819400"/>
            <a:ext cx="12954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s-MX"/>
          </a:p>
          <a:p>
            <a:pPr algn="ctr"/>
            <a:r>
              <a:rPr lang="es-MX"/>
              <a:t>OBJETO</a:t>
            </a:r>
          </a:p>
          <a:p>
            <a:pPr algn="ctr"/>
            <a:endParaRPr lang="es-ES"/>
          </a:p>
        </p:txBody>
      </p:sp>
      <p:sp>
        <p:nvSpPr>
          <p:cNvPr id="103429" name="Line 5"/>
          <p:cNvSpPr>
            <a:spLocks noChangeShapeType="1"/>
          </p:cNvSpPr>
          <p:nvPr/>
        </p:nvSpPr>
        <p:spPr bwMode="auto">
          <a:xfrm>
            <a:off x="3886200" y="3352800"/>
            <a:ext cx="1981200" cy="0"/>
          </a:xfrm>
          <a:prstGeom prst="line">
            <a:avLst/>
          </a:prstGeom>
          <a:noFill/>
          <a:ln w="57150">
            <a:solidFill>
              <a:schemeClr val="tx2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103430" name="WordArt 6"/>
          <p:cNvSpPr>
            <a:spLocks noChangeArrowheads="1" noChangeShapeType="1" noTextEdit="1"/>
          </p:cNvSpPr>
          <p:nvPr/>
        </p:nvSpPr>
        <p:spPr bwMode="auto">
          <a:xfrm>
            <a:off x="3810000" y="2743200"/>
            <a:ext cx="2057400" cy="2857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s-ES" sz="2000" kern="10">
                <a:ln w="9525">
                  <a:solidFill>
                    <a:srgbClr val="FFFF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CONOCIMIENTO</a:t>
            </a:r>
          </a:p>
        </p:txBody>
      </p:sp>
      <p:sp>
        <p:nvSpPr>
          <p:cNvPr id="103433" name="AutoShape 9"/>
          <p:cNvSpPr>
            <a:spLocks noChangeArrowheads="1"/>
          </p:cNvSpPr>
          <p:nvPr/>
        </p:nvSpPr>
        <p:spPr bwMode="auto">
          <a:xfrm>
            <a:off x="4191000" y="3962400"/>
            <a:ext cx="1143000" cy="914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03434" name="AutoShape 10"/>
          <p:cNvSpPr>
            <a:spLocks noChangeArrowheads="1"/>
          </p:cNvSpPr>
          <p:nvPr/>
        </p:nvSpPr>
        <p:spPr bwMode="auto">
          <a:xfrm>
            <a:off x="3429000" y="5029200"/>
            <a:ext cx="28194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MX">
                <a:solidFill>
                  <a:srgbClr val="FF9900"/>
                </a:solidFill>
              </a:rPr>
              <a:t>VERDAD</a:t>
            </a:r>
            <a:endParaRPr lang="es-ES">
              <a:solidFill>
                <a:srgbClr val="FF9900"/>
              </a:solidFill>
            </a:endParaRPr>
          </a:p>
        </p:txBody>
      </p:sp>
      <p:sp>
        <p:nvSpPr>
          <p:cNvPr id="103435" name="Line 11"/>
          <p:cNvSpPr>
            <a:spLocks noChangeShapeType="1"/>
          </p:cNvSpPr>
          <p:nvPr/>
        </p:nvSpPr>
        <p:spPr bwMode="auto">
          <a:xfrm flipH="1">
            <a:off x="1828800" y="33528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103436" name="Line 12"/>
          <p:cNvSpPr>
            <a:spLocks noChangeShapeType="1"/>
          </p:cNvSpPr>
          <p:nvPr/>
        </p:nvSpPr>
        <p:spPr bwMode="auto">
          <a:xfrm>
            <a:off x="7239000" y="33528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103437" name="Rectangle 13"/>
          <p:cNvSpPr>
            <a:spLocks noChangeArrowheads="1"/>
          </p:cNvSpPr>
          <p:nvPr/>
        </p:nvSpPr>
        <p:spPr bwMode="auto">
          <a:xfrm>
            <a:off x="609600" y="2209800"/>
            <a:ext cx="1219200" cy="2514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MX">
                <a:solidFill>
                  <a:schemeClr val="tx2"/>
                </a:solidFill>
              </a:rPr>
              <a:t>Estados  </a:t>
            </a:r>
          </a:p>
          <a:p>
            <a:pPr algn="ctr"/>
            <a:r>
              <a:rPr lang="es-MX">
                <a:solidFill>
                  <a:schemeClr val="tx2"/>
                </a:solidFill>
              </a:rPr>
              <a:t>de </a:t>
            </a:r>
          </a:p>
          <a:p>
            <a:pPr algn="ctr"/>
            <a:r>
              <a:rPr lang="es-MX">
                <a:solidFill>
                  <a:schemeClr val="tx2"/>
                </a:solidFill>
              </a:rPr>
              <a:t>Espíritu</a:t>
            </a:r>
          </a:p>
          <a:p>
            <a:pPr algn="ctr"/>
            <a:r>
              <a:rPr lang="es-MX" sz="1800">
                <a:solidFill>
                  <a:schemeClr val="hlink"/>
                </a:solidFill>
              </a:rPr>
              <a:t>Ignorancia</a:t>
            </a:r>
          </a:p>
          <a:p>
            <a:pPr algn="ctr"/>
            <a:r>
              <a:rPr lang="es-MX" sz="1800">
                <a:solidFill>
                  <a:schemeClr val="hlink"/>
                </a:solidFill>
              </a:rPr>
              <a:t>Duda</a:t>
            </a:r>
          </a:p>
          <a:p>
            <a:pPr algn="ctr"/>
            <a:r>
              <a:rPr lang="es-MX" sz="1800">
                <a:solidFill>
                  <a:schemeClr val="hlink"/>
                </a:solidFill>
              </a:rPr>
              <a:t>Opinión</a:t>
            </a:r>
          </a:p>
          <a:p>
            <a:pPr algn="ctr"/>
            <a:r>
              <a:rPr lang="es-MX" sz="1800">
                <a:solidFill>
                  <a:schemeClr val="hlink"/>
                </a:solidFill>
              </a:rPr>
              <a:t>Certeza</a:t>
            </a:r>
          </a:p>
          <a:p>
            <a:pPr algn="ctr"/>
            <a:endParaRPr lang="es-ES">
              <a:solidFill>
                <a:schemeClr val="tx2"/>
              </a:solidFill>
            </a:endParaRPr>
          </a:p>
        </p:txBody>
      </p:sp>
      <p:sp>
        <p:nvSpPr>
          <p:cNvPr id="103438" name="Rectangle 14"/>
          <p:cNvSpPr>
            <a:spLocks noChangeArrowheads="1"/>
          </p:cNvSpPr>
          <p:nvPr/>
        </p:nvSpPr>
        <p:spPr bwMode="auto">
          <a:xfrm>
            <a:off x="7772400" y="1828800"/>
            <a:ext cx="990600" cy="3048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MX" sz="1000"/>
              <a:t>Manifestaciones</a:t>
            </a:r>
          </a:p>
          <a:p>
            <a:pPr algn="ctr"/>
            <a:endParaRPr lang="es-MX" sz="1000"/>
          </a:p>
          <a:p>
            <a:pPr algn="ctr"/>
            <a:r>
              <a:rPr lang="es-MX" sz="1000">
                <a:solidFill>
                  <a:schemeClr val="hlink"/>
                </a:solidFill>
              </a:rPr>
              <a:t>Nada</a:t>
            </a:r>
          </a:p>
          <a:p>
            <a:pPr algn="ctr"/>
            <a:r>
              <a:rPr lang="es-MX" sz="1000">
                <a:solidFill>
                  <a:schemeClr val="hlink"/>
                </a:solidFill>
              </a:rPr>
              <a:t>Un poco</a:t>
            </a:r>
          </a:p>
          <a:p>
            <a:pPr algn="ctr"/>
            <a:r>
              <a:rPr lang="es-MX" sz="1000">
                <a:solidFill>
                  <a:schemeClr val="hlink"/>
                </a:solidFill>
              </a:rPr>
              <a:t>Sin claridad</a:t>
            </a:r>
          </a:p>
          <a:p>
            <a:pPr algn="ctr"/>
            <a:r>
              <a:rPr lang="es-MX" sz="1000">
                <a:solidFill>
                  <a:schemeClr val="hlink"/>
                </a:solidFill>
              </a:rPr>
              <a:t>Con evidencia</a:t>
            </a:r>
            <a:endParaRPr lang="es-ES" sz="10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pull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zclas">
  <a:themeElements>
    <a:clrScheme name="Mezcla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ezcla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Mezcla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zcla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zcla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zcla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zcla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zcla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zcla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Office\Templates\Diseños de presentaciones\Mezclas.pot</Template>
  <TotalTime>194</TotalTime>
  <Words>224</Words>
  <Application>Microsoft Office PowerPoint</Application>
  <PresentationFormat>Presentación en pantalla (4:3)</PresentationFormat>
  <Paragraphs>111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Tahoma</vt:lpstr>
      <vt:lpstr>Wingdings</vt:lpstr>
      <vt:lpstr>Mezclas</vt:lpstr>
      <vt:lpstr>Seminario de Tesis I</vt:lpstr>
      <vt:lpstr>El conocimiento y sus niveles</vt:lpstr>
      <vt:lpstr>Continuación:</vt:lpstr>
      <vt:lpstr>Estructura de la Ciencia</vt:lpstr>
      <vt:lpstr>El flujo del conocimiento</vt:lpstr>
      <vt:lpstr>Clasificación de la ciencia de Mario Bunge</vt:lpstr>
      <vt:lpstr>Cuadro Global sobre ciencia</vt:lpstr>
      <vt:lpstr>El problema de la verdad</vt:lpstr>
    </vt:vector>
  </TitlesOfParts>
  <Company>Movimiento "El Contador Público"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Seminario de tesis</dc:title>
  <dc:subject>Desarrollo de asignatura</dc:subject>
  <dc:creator>CPC. YONEL CHOCANO FIGUEROA</dc:creator>
  <cp:lastModifiedBy>Yónel Chocano Figueroa</cp:lastModifiedBy>
  <cp:revision>11</cp:revision>
  <cp:lastPrinted>1601-01-01T00:00:00Z</cp:lastPrinted>
  <dcterms:created xsi:type="dcterms:W3CDTF">2002-08-26T16:43:37Z</dcterms:created>
  <dcterms:modified xsi:type="dcterms:W3CDTF">2015-04-14T11:59:16Z</dcterms:modified>
</cp:coreProperties>
</file>