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64" r:id="rId4"/>
    <p:sldId id="265" r:id="rId5"/>
    <p:sldId id="267" r:id="rId6"/>
    <p:sldId id="266" r:id="rId7"/>
    <p:sldId id="263" r:id="rId8"/>
    <p:sldId id="258" r:id="rId9"/>
    <p:sldId id="259" r:id="rId10"/>
    <p:sldId id="260" r:id="rId11"/>
    <p:sldId id="261" r:id="rId12"/>
    <p:sldId id="262" r:id="rId13"/>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76"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7373CB-5DC5-42ED-8565-08A7920ABB12}" type="datetimeFigureOut">
              <a:rPr lang="es-ES" smtClean="0"/>
              <a:t>20/10/2014</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104FE4-0373-48F0-BBB7-AE5879B06A2C}" type="slidenum">
              <a:rPr lang="es-ES" smtClean="0"/>
              <a:t>‹Nº›</a:t>
            </a:fld>
            <a:endParaRPr lang="es-ES"/>
          </a:p>
        </p:txBody>
      </p:sp>
    </p:spTree>
    <p:extLst>
      <p:ext uri="{BB962C8B-B14F-4D97-AF65-F5344CB8AC3E}">
        <p14:creationId xmlns:p14="http://schemas.microsoft.com/office/powerpoint/2010/main" val="132275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E2104FE4-0373-48F0-BBB7-AE5879B06A2C}" type="slidenum">
              <a:rPr lang="es-ES" smtClean="0"/>
              <a:t>8</a:t>
            </a:fld>
            <a:endParaRPr lang="es-ES"/>
          </a:p>
        </p:txBody>
      </p:sp>
    </p:spTree>
    <p:extLst>
      <p:ext uri="{BB962C8B-B14F-4D97-AF65-F5344CB8AC3E}">
        <p14:creationId xmlns:p14="http://schemas.microsoft.com/office/powerpoint/2010/main" val="1806050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E2104FE4-0373-48F0-BBB7-AE5879B06A2C}" type="slidenum">
              <a:rPr lang="es-ES" smtClean="0"/>
              <a:t>9</a:t>
            </a:fld>
            <a:endParaRPr lang="es-ES"/>
          </a:p>
        </p:txBody>
      </p:sp>
    </p:spTree>
    <p:extLst>
      <p:ext uri="{BB962C8B-B14F-4D97-AF65-F5344CB8AC3E}">
        <p14:creationId xmlns:p14="http://schemas.microsoft.com/office/powerpoint/2010/main" val="1290168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pPr>
              <a:defRPr/>
            </a:pPr>
            <a:fld id="{D9BE0878-FD2C-492C-A351-F419B01628C1}" type="datetime1">
              <a:rPr lang="es-ES" smtClean="0"/>
              <a:t>20/10/2014</a:t>
            </a:fld>
            <a:endParaRPr lang="es-ES"/>
          </a:p>
        </p:txBody>
      </p:sp>
      <p:sp>
        <p:nvSpPr>
          <p:cNvPr id="5" name="Footer Placeholder 4"/>
          <p:cNvSpPr>
            <a:spLocks noGrp="1"/>
          </p:cNvSpPr>
          <p:nvPr>
            <p:ph type="ftr" sz="quarter" idx="11"/>
          </p:nvPr>
        </p:nvSpPr>
        <p:spPr/>
        <p:txBody>
          <a:bodyPr/>
          <a:lstStyle/>
          <a:p>
            <a:pPr>
              <a:defRPr/>
            </a:pPr>
            <a:r>
              <a:rPr lang="pt-BR" dirty="0" smtClean="0"/>
              <a:t>CPCC. Yónel Chocano Figueroa.  DOCENTE UNHEVAL</a:t>
            </a:r>
            <a:endParaRPr lang="es-ES" dirty="0"/>
          </a:p>
        </p:txBody>
      </p:sp>
      <p:sp>
        <p:nvSpPr>
          <p:cNvPr id="6" name="Slide Number Placeholder 5"/>
          <p:cNvSpPr>
            <a:spLocks noGrp="1"/>
          </p:cNvSpPr>
          <p:nvPr>
            <p:ph type="sldNum" sz="quarter" idx="12"/>
          </p:nvPr>
        </p:nvSpPr>
        <p:spPr/>
        <p:txBody>
          <a:bodyPr/>
          <a:lstStyle/>
          <a:p>
            <a:fld id="{09A4B654-B3F5-4FF6-A579-7ADCB7A00539}" type="slidenum">
              <a:rPr lang="es-ES" smtClean="0"/>
              <a:pPr/>
              <a:t>‹Nº›</a:t>
            </a:fld>
            <a:endParaRPr lang="es-ES"/>
          </a:p>
        </p:txBody>
      </p:sp>
    </p:spTree>
    <p:extLst>
      <p:ext uri="{BB962C8B-B14F-4D97-AF65-F5344CB8AC3E}">
        <p14:creationId xmlns:p14="http://schemas.microsoft.com/office/powerpoint/2010/main" val="4207693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fld id="{0FF16027-BA94-445B-AC73-572D3FC75A4A}" type="datetime1">
              <a:rPr lang="es-ES" smtClean="0"/>
              <a:t>20/10/2014</a:t>
            </a:fld>
            <a:endParaRPr lang="es-ES"/>
          </a:p>
        </p:txBody>
      </p:sp>
      <p:sp>
        <p:nvSpPr>
          <p:cNvPr id="5" name="Footer Placeholder 4"/>
          <p:cNvSpPr>
            <a:spLocks noGrp="1"/>
          </p:cNvSpPr>
          <p:nvPr>
            <p:ph type="ftr" sz="quarter" idx="11"/>
          </p:nvPr>
        </p:nvSpPr>
        <p:spPr/>
        <p:txBody>
          <a:bodyPr/>
          <a:lstStyle/>
          <a:p>
            <a:pPr>
              <a:defRPr/>
            </a:pPr>
            <a:r>
              <a:rPr lang="pt-BR" dirty="0" smtClean="0"/>
              <a:t>CPCC. Yónel Chocano Figueroa.  DOCENTE UNHEVAL</a:t>
            </a:r>
            <a:endParaRPr lang="es-ES" dirty="0"/>
          </a:p>
        </p:txBody>
      </p:sp>
      <p:sp>
        <p:nvSpPr>
          <p:cNvPr id="6" name="Slide Number Placeholder 5"/>
          <p:cNvSpPr>
            <a:spLocks noGrp="1"/>
          </p:cNvSpPr>
          <p:nvPr>
            <p:ph type="sldNum" sz="quarter" idx="12"/>
          </p:nvPr>
        </p:nvSpPr>
        <p:spPr/>
        <p:txBody>
          <a:bodyPr/>
          <a:lstStyle/>
          <a:p>
            <a:fld id="{87EA2369-C3B6-458E-BDA9-BE50715CC93E}" type="slidenum">
              <a:rPr lang="es-ES" smtClean="0"/>
              <a:pPr/>
              <a:t>‹Nº›</a:t>
            </a:fld>
            <a:endParaRPr lang="es-ES"/>
          </a:p>
        </p:txBody>
      </p:sp>
    </p:spTree>
    <p:extLst>
      <p:ext uri="{BB962C8B-B14F-4D97-AF65-F5344CB8AC3E}">
        <p14:creationId xmlns:p14="http://schemas.microsoft.com/office/powerpoint/2010/main" val="1411890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fld id="{3674287F-97EF-4D7A-AB23-BE69D96174FC}" type="datetime1">
              <a:rPr lang="es-ES" smtClean="0"/>
              <a:t>20/10/2014</a:t>
            </a:fld>
            <a:endParaRPr lang="es-ES"/>
          </a:p>
        </p:txBody>
      </p:sp>
      <p:sp>
        <p:nvSpPr>
          <p:cNvPr id="5" name="Footer Placeholder 4"/>
          <p:cNvSpPr>
            <a:spLocks noGrp="1"/>
          </p:cNvSpPr>
          <p:nvPr>
            <p:ph type="ftr" sz="quarter" idx="11"/>
          </p:nvPr>
        </p:nvSpPr>
        <p:spPr/>
        <p:txBody>
          <a:bodyPr/>
          <a:lstStyle/>
          <a:p>
            <a:pPr>
              <a:defRPr/>
            </a:pPr>
            <a:r>
              <a:rPr lang="pt-BR" dirty="0" smtClean="0"/>
              <a:t>CPCC. Yónel Chocano Figueroa.  DOCENTE UNHEVAL</a:t>
            </a:r>
            <a:endParaRPr lang="es-ES" dirty="0"/>
          </a:p>
        </p:txBody>
      </p:sp>
      <p:sp>
        <p:nvSpPr>
          <p:cNvPr id="6" name="Slide Number Placeholder 5"/>
          <p:cNvSpPr>
            <a:spLocks noGrp="1"/>
          </p:cNvSpPr>
          <p:nvPr>
            <p:ph type="sldNum" sz="quarter" idx="12"/>
          </p:nvPr>
        </p:nvSpPr>
        <p:spPr/>
        <p:txBody>
          <a:bodyPr/>
          <a:lstStyle/>
          <a:p>
            <a:fld id="{87EA2369-C3B6-458E-BDA9-BE50715CC93E}" type="slidenum">
              <a:rPr lang="es-ES" smtClean="0"/>
              <a:pPr/>
              <a:t>‹Nº›</a:t>
            </a:fld>
            <a:endParaRPr lang="es-E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08070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fld id="{FAACC066-68FE-46EB-A848-6CD669AD10AD}" type="datetime1">
              <a:rPr lang="es-ES" smtClean="0"/>
              <a:t>20/10/2014</a:t>
            </a:fld>
            <a:endParaRPr lang="es-ES"/>
          </a:p>
        </p:txBody>
      </p:sp>
      <p:sp>
        <p:nvSpPr>
          <p:cNvPr id="5" name="Footer Placeholder 4"/>
          <p:cNvSpPr>
            <a:spLocks noGrp="1"/>
          </p:cNvSpPr>
          <p:nvPr>
            <p:ph type="ftr" sz="quarter" idx="11"/>
          </p:nvPr>
        </p:nvSpPr>
        <p:spPr/>
        <p:txBody>
          <a:bodyPr/>
          <a:lstStyle/>
          <a:p>
            <a:pPr>
              <a:defRPr/>
            </a:pPr>
            <a:r>
              <a:rPr lang="pt-BR" dirty="0" smtClean="0"/>
              <a:t>CPCC. Yónel Chocano Figueroa.  DOCENTE UNHEVAL</a:t>
            </a:r>
            <a:endParaRPr lang="es-ES" dirty="0"/>
          </a:p>
        </p:txBody>
      </p:sp>
      <p:sp>
        <p:nvSpPr>
          <p:cNvPr id="6" name="Slide Number Placeholder 5"/>
          <p:cNvSpPr>
            <a:spLocks noGrp="1"/>
          </p:cNvSpPr>
          <p:nvPr>
            <p:ph type="sldNum" sz="quarter" idx="12"/>
          </p:nvPr>
        </p:nvSpPr>
        <p:spPr/>
        <p:txBody>
          <a:bodyPr/>
          <a:lstStyle/>
          <a:p>
            <a:fld id="{87EA2369-C3B6-458E-BDA9-BE50715CC93E}" type="slidenum">
              <a:rPr lang="es-ES" smtClean="0"/>
              <a:pPr/>
              <a:t>‹Nº›</a:t>
            </a:fld>
            <a:endParaRPr lang="es-ES"/>
          </a:p>
        </p:txBody>
      </p:sp>
    </p:spTree>
    <p:extLst>
      <p:ext uri="{BB962C8B-B14F-4D97-AF65-F5344CB8AC3E}">
        <p14:creationId xmlns:p14="http://schemas.microsoft.com/office/powerpoint/2010/main" val="11623974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fld id="{52052968-1082-42C8-8689-C77B7FAE05EA}" type="datetime1">
              <a:rPr lang="es-ES" smtClean="0"/>
              <a:t>20/10/2014</a:t>
            </a:fld>
            <a:endParaRPr lang="es-ES"/>
          </a:p>
        </p:txBody>
      </p:sp>
      <p:sp>
        <p:nvSpPr>
          <p:cNvPr id="5" name="Footer Placeholder 4"/>
          <p:cNvSpPr>
            <a:spLocks noGrp="1"/>
          </p:cNvSpPr>
          <p:nvPr>
            <p:ph type="ftr" sz="quarter" idx="11"/>
          </p:nvPr>
        </p:nvSpPr>
        <p:spPr/>
        <p:txBody>
          <a:bodyPr/>
          <a:lstStyle/>
          <a:p>
            <a:pPr>
              <a:defRPr/>
            </a:pPr>
            <a:r>
              <a:rPr lang="pt-BR" dirty="0" smtClean="0"/>
              <a:t>CPCC. Yónel Chocano Figueroa.  DOCENTE UNHEVAL</a:t>
            </a:r>
            <a:endParaRPr lang="es-ES" dirty="0"/>
          </a:p>
        </p:txBody>
      </p:sp>
      <p:sp>
        <p:nvSpPr>
          <p:cNvPr id="6" name="Slide Number Placeholder 5"/>
          <p:cNvSpPr>
            <a:spLocks noGrp="1"/>
          </p:cNvSpPr>
          <p:nvPr>
            <p:ph type="sldNum" sz="quarter" idx="12"/>
          </p:nvPr>
        </p:nvSpPr>
        <p:spPr/>
        <p:txBody>
          <a:bodyPr/>
          <a:lstStyle/>
          <a:p>
            <a:fld id="{87EA2369-C3B6-458E-BDA9-BE50715CC93E}" type="slidenum">
              <a:rPr lang="es-ES" smtClean="0"/>
              <a:pPr/>
              <a:t>‹Nº›</a:t>
            </a:fld>
            <a:endParaRPr lang="es-E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96448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fld id="{209046D3-6918-4BEF-B18D-500C88C31D92}" type="datetime1">
              <a:rPr lang="es-ES" smtClean="0"/>
              <a:t>20/10/2014</a:t>
            </a:fld>
            <a:endParaRPr lang="es-ES"/>
          </a:p>
        </p:txBody>
      </p:sp>
      <p:sp>
        <p:nvSpPr>
          <p:cNvPr id="5" name="Footer Placeholder 4"/>
          <p:cNvSpPr>
            <a:spLocks noGrp="1"/>
          </p:cNvSpPr>
          <p:nvPr>
            <p:ph type="ftr" sz="quarter" idx="11"/>
          </p:nvPr>
        </p:nvSpPr>
        <p:spPr/>
        <p:txBody>
          <a:bodyPr/>
          <a:lstStyle/>
          <a:p>
            <a:pPr>
              <a:defRPr/>
            </a:pPr>
            <a:r>
              <a:rPr lang="pt-BR" dirty="0" smtClean="0"/>
              <a:t>CPCC. Yónel Chocano Figueroa.  DOCENTE UNHEVAL</a:t>
            </a:r>
            <a:endParaRPr lang="es-ES" dirty="0"/>
          </a:p>
        </p:txBody>
      </p:sp>
      <p:sp>
        <p:nvSpPr>
          <p:cNvPr id="6" name="Slide Number Placeholder 5"/>
          <p:cNvSpPr>
            <a:spLocks noGrp="1"/>
          </p:cNvSpPr>
          <p:nvPr>
            <p:ph type="sldNum" sz="quarter" idx="12"/>
          </p:nvPr>
        </p:nvSpPr>
        <p:spPr/>
        <p:txBody>
          <a:bodyPr/>
          <a:lstStyle/>
          <a:p>
            <a:fld id="{87EA2369-C3B6-458E-BDA9-BE50715CC93E}" type="slidenum">
              <a:rPr lang="es-ES" smtClean="0"/>
              <a:pPr/>
              <a:t>‹Nº›</a:t>
            </a:fld>
            <a:endParaRPr lang="es-ES"/>
          </a:p>
        </p:txBody>
      </p:sp>
    </p:spTree>
    <p:extLst>
      <p:ext uri="{BB962C8B-B14F-4D97-AF65-F5344CB8AC3E}">
        <p14:creationId xmlns:p14="http://schemas.microsoft.com/office/powerpoint/2010/main" val="10307958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a:defRPr/>
            </a:pPr>
            <a:fld id="{00F26D5C-AD45-4F84-909F-C076723E4CAE}" type="datetime1">
              <a:rPr lang="es-ES" smtClean="0"/>
              <a:t>20/10/2014</a:t>
            </a:fld>
            <a:endParaRPr lang="es-ES"/>
          </a:p>
        </p:txBody>
      </p:sp>
      <p:sp>
        <p:nvSpPr>
          <p:cNvPr id="5" name="Footer Placeholder 4"/>
          <p:cNvSpPr>
            <a:spLocks noGrp="1"/>
          </p:cNvSpPr>
          <p:nvPr>
            <p:ph type="ftr" sz="quarter" idx="11"/>
          </p:nvPr>
        </p:nvSpPr>
        <p:spPr/>
        <p:txBody>
          <a:bodyPr/>
          <a:lstStyle/>
          <a:p>
            <a:pPr>
              <a:defRPr/>
            </a:pPr>
            <a:r>
              <a:rPr lang="pt-BR" dirty="0" smtClean="0"/>
              <a:t>CPCC. Yónel Chocano Figueroa.  DOCENTE UNHEVAL</a:t>
            </a:r>
            <a:endParaRPr lang="es-ES" dirty="0"/>
          </a:p>
        </p:txBody>
      </p:sp>
      <p:sp>
        <p:nvSpPr>
          <p:cNvPr id="6" name="Slide Number Placeholder 5"/>
          <p:cNvSpPr>
            <a:spLocks noGrp="1"/>
          </p:cNvSpPr>
          <p:nvPr>
            <p:ph type="sldNum" sz="quarter" idx="12"/>
          </p:nvPr>
        </p:nvSpPr>
        <p:spPr/>
        <p:txBody>
          <a:bodyPr/>
          <a:lstStyle/>
          <a:p>
            <a:fld id="{4E02E256-E8EB-41C9-BB9E-854C24222115}" type="slidenum">
              <a:rPr lang="es-ES" smtClean="0"/>
              <a:pPr/>
              <a:t>‹Nº›</a:t>
            </a:fld>
            <a:endParaRPr lang="es-ES"/>
          </a:p>
        </p:txBody>
      </p:sp>
    </p:spTree>
    <p:extLst>
      <p:ext uri="{BB962C8B-B14F-4D97-AF65-F5344CB8AC3E}">
        <p14:creationId xmlns:p14="http://schemas.microsoft.com/office/powerpoint/2010/main" val="4463150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a:defRPr/>
            </a:pPr>
            <a:fld id="{7683BD7F-99F9-4FC0-B9B7-716E0DC60C9A}" type="datetime1">
              <a:rPr lang="es-ES" smtClean="0"/>
              <a:t>20/10/2014</a:t>
            </a:fld>
            <a:endParaRPr lang="es-ES"/>
          </a:p>
        </p:txBody>
      </p:sp>
      <p:sp>
        <p:nvSpPr>
          <p:cNvPr id="5" name="Footer Placeholder 4"/>
          <p:cNvSpPr>
            <a:spLocks noGrp="1"/>
          </p:cNvSpPr>
          <p:nvPr>
            <p:ph type="ftr" sz="quarter" idx="11"/>
          </p:nvPr>
        </p:nvSpPr>
        <p:spPr/>
        <p:txBody>
          <a:bodyPr/>
          <a:lstStyle/>
          <a:p>
            <a:pPr>
              <a:defRPr/>
            </a:pPr>
            <a:r>
              <a:rPr lang="pt-BR" dirty="0" smtClean="0"/>
              <a:t>CPCC. Yónel Chocano Figueroa.  DOCENTE UNHEVAL</a:t>
            </a:r>
            <a:endParaRPr lang="es-ES" dirty="0"/>
          </a:p>
        </p:txBody>
      </p:sp>
      <p:sp>
        <p:nvSpPr>
          <p:cNvPr id="6" name="Slide Number Placeholder 5"/>
          <p:cNvSpPr>
            <a:spLocks noGrp="1"/>
          </p:cNvSpPr>
          <p:nvPr>
            <p:ph type="sldNum" sz="quarter" idx="12"/>
          </p:nvPr>
        </p:nvSpPr>
        <p:spPr/>
        <p:txBody>
          <a:bodyPr/>
          <a:lstStyle/>
          <a:p>
            <a:fld id="{EA2160A0-004D-48FD-B302-04BFE7F172A0}" type="slidenum">
              <a:rPr lang="es-ES" smtClean="0"/>
              <a:pPr/>
              <a:t>‹Nº›</a:t>
            </a:fld>
            <a:endParaRPr lang="es-ES"/>
          </a:p>
        </p:txBody>
      </p:sp>
    </p:spTree>
    <p:extLst>
      <p:ext uri="{BB962C8B-B14F-4D97-AF65-F5344CB8AC3E}">
        <p14:creationId xmlns:p14="http://schemas.microsoft.com/office/powerpoint/2010/main" val="607740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a:defRPr/>
            </a:pPr>
            <a:fld id="{1B3BF211-F239-4A3B-B2DE-B971F177EE47}" type="datetime1">
              <a:rPr lang="es-ES" smtClean="0"/>
              <a:t>20/10/2014</a:t>
            </a:fld>
            <a:endParaRPr lang="es-ES"/>
          </a:p>
        </p:txBody>
      </p:sp>
      <p:sp>
        <p:nvSpPr>
          <p:cNvPr id="5" name="Footer Placeholder 4"/>
          <p:cNvSpPr>
            <a:spLocks noGrp="1"/>
          </p:cNvSpPr>
          <p:nvPr>
            <p:ph type="ftr" sz="quarter" idx="11"/>
          </p:nvPr>
        </p:nvSpPr>
        <p:spPr/>
        <p:txBody>
          <a:bodyPr/>
          <a:lstStyle/>
          <a:p>
            <a:pPr>
              <a:defRPr/>
            </a:pPr>
            <a:r>
              <a:rPr lang="pt-BR" dirty="0" smtClean="0"/>
              <a:t>CPCC. Yónel Chocano Figueroa.  DOCENTE UNHEVAL</a:t>
            </a:r>
            <a:endParaRPr lang="es-ES" dirty="0"/>
          </a:p>
        </p:txBody>
      </p:sp>
      <p:sp>
        <p:nvSpPr>
          <p:cNvPr id="6" name="Slide Number Placeholder 5"/>
          <p:cNvSpPr>
            <a:spLocks noGrp="1"/>
          </p:cNvSpPr>
          <p:nvPr>
            <p:ph type="sldNum" sz="quarter" idx="12"/>
          </p:nvPr>
        </p:nvSpPr>
        <p:spPr/>
        <p:txBody>
          <a:bodyPr/>
          <a:lstStyle/>
          <a:p>
            <a:fld id="{8A3CF453-0E29-4B02-8235-EC63F79E4A81}" type="slidenum">
              <a:rPr lang="es-ES" smtClean="0"/>
              <a:pPr/>
              <a:t>‹Nº›</a:t>
            </a:fld>
            <a:endParaRPr lang="es-ES"/>
          </a:p>
        </p:txBody>
      </p:sp>
    </p:spTree>
    <p:extLst>
      <p:ext uri="{BB962C8B-B14F-4D97-AF65-F5344CB8AC3E}">
        <p14:creationId xmlns:p14="http://schemas.microsoft.com/office/powerpoint/2010/main" val="454262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fld id="{77B9FE33-9BED-49DA-AD81-21705D2C5FC1}" type="datetime1">
              <a:rPr lang="es-ES" smtClean="0"/>
              <a:t>20/10/2014</a:t>
            </a:fld>
            <a:endParaRPr lang="es-ES"/>
          </a:p>
        </p:txBody>
      </p:sp>
      <p:sp>
        <p:nvSpPr>
          <p:cNvPr id="5" name="Footer Placeholder 4"/>
          <p:cNvSpPr>
            <a:spLocks noGrp="1"/>
          </p:cNvSpPr>
          <p:nvPr>
            <p:ph type="ftr" sz="quarter" idx="11"/>
          </p:nvPr>
        </p:nvSpPr>
        <p:spPr/>
        <p:txBody>
          <a:bodyPr/>
          <a:lstStyle/>
          <a:p>
            <a:pPr>
              <a:defRPr/>
            </a:pPr>
            <a:r>
              <a:rPr lang="pt-BR" dirty="0" smtClean="0"/>
              <a:t>CPCC. Yónel Chocano Figueroa.  DOCENTE UNHEVAL</a:t>
            </a:r>
            <a:endParaRPr lang="es-ES" dirty="0"/>
          </a:p>
        </p:txBody>
      </p:sp>
      <p:sp>
        <p:nvSpPr>
          <p:cNvPr id="6" name="Slide Number Placeholder 5"/>
          <p:cNvSpPr>
            <a:spLocks noGrp="1"/>
          </p:cNvSpPr>
          <p:nvPr>
            <p:ph type="sldNum" sz="quarter" idx="12"/>
          </p:nvPr>
        </p:nvSpPr>
        <p:spPr/>
        <p:txBody>
          <a:bodyPr/>
          <a:lstStyle/>
          <a:p>
            <a:fld id="{4994F17F-D599-4875-B192-0AF4262F0A88}" type="slidenum">
              <a:rPr lang="es-ES" smtClean="0"/>
              <a:pPr/>
              <a:t>‹Nº›</a:t>
            </a:fld>
            <a:endParaRPr lang="es-ES"/>
          </a:p>
        </p:txBody>
      </p:sp>
    </p:spTree>
    <p:extLst>
      <p:ext uri="{BB962C8B-B14F-4D97-AF65-F5344CB8AC3E}">
        <p14:creationId xmlns:p14="http://schemas.microsoft.com/office/powerpoint/2010/main" val="3493850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pPr>
              <a:defRPr/>
            </a:pPr>
            <a:fld id="{9177B414-DBAE-4740-B4BE-1311B5A316EB}" type="datetime1">
              <a:rPr lang="es-ES" smtClean="0"/>
              <a:t>20/10/2014</a:t>
            </a:fld>
            <a:endParaRPr lang="es-ES"/>
          </a:p>
        </p:txBody>
      </p:sp>
      <p:sp>
        <p:nvSpPr>
          <p:cNvPr id="6" name="Footer Placeholder 5"/>
          <p:cNvSpPr>
            <a:spLocks noGrp="1"/>
          </p:cNvSpPr>
          <p:nvPr>
            <p:ph type="ftr" sz="quarter" idx="11"/>
          </p:nvPr>
        </p:nvSpPr>
        <p:spPr/>
        <p:txBody>
          <a:bodyPr/>
          <a:lstStyle/>
          <a:p>
            <a:pPr>
              <a:defRPr/>
            </a:pPr>
            <a:r>
              <a:rPr lang="pt-BR" dirty="0" smtClean="0"/>
              <a:t>CPCC. Yónel Chocano Figueroa.  DOCENTE UNHEVAL</a:t>
            </a:r>
            <a:endParaRPr lang="es-ES" dirty="0"/>
          </a:p>
        </p:txBody>
      </p:sp>
      <p:sp>
        <p:nvSpPr>
          <p:cNvPr id="7" name="Slide Number Placeholder 6"/>
          <p:cNvSpPr>
            <a:spLocks noGrp="1"/>
          </p:cNvSpPr>
          <p:nvPr>
            <p:ph type="sldNum" sz="quarter" idx="12"/>
          </p:nvPr>
        </p:nvSpPr>
        <p:spPr/>
        <p:txBody>
          <a:bodyPr/>
          <a:lstStyle/>
          <a:p>
            <a:fld id="{8224CE03-580B-4428-A9F6-1EC805F06048}" type="slidenum">
              <a:rPr lang="es-ES" smtClean="0"/>
              <a:pPr/>
              <a:t>‹Nº›</a:t>
            </a:fld>
            <a:endParaRPr lang="es-ES"/>
          </a:p>
        </p:txBody>
      </p:sp>
    </p:spTree>
    <p:extLst>
      <p:ext uri="{BB962C8B-B14F-4D97-AF65-F5344CB8AC3E}">
        <p14:creationId xmlns:p14="http://schemas.microsoft.com/office/powerpoint/2010/main" val="2275567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pPr>
              <a:defRPr/>
            </a:pPr>
            <a:fld id="{236CD02A-C0A5-418D-BE88-2E10034B451A}" type="datetime1">
              <a:rPr lang="es-ES" smtClean="0"/>
              <a:t>20/10/2014</a:t>
            </a:fld>
            <a:endParaRPr lang="es-ES"/>
          </a:p>
        </p:txBody>
      </p:sp>
      <p:sp>
        <p:nvSpPr>
          <p:cNvPr id="8" name="Footer Placeholder 7"/>
          <p:cNvSpPr>
            <a:spLocks noGrp="1"/>
          </p:cNvSpPr>
          <p:nvPr>
            <p:ph type="ftr" sz="quarter" idx="11"/>
          </p:nvPr>
        </p:nvSpPr>
        <p:spPr/>
        <p:txBody>
          <a:bodyPr/>
          <a:lstStyle/>
          <a:p>
            <a:pPr>
              <a:defRPr/>
            </a:pPr>
            <a:r>
              <a:rPr lang="pt-BR" dirty="0" smtClean="0"/>
              <a:t>CPCC. Yónel Chocano Figueroa.  DOCENTE UNHEVAL</a:t>
            </a:r>
            <a:endParaRPr lang="es-ES" dirty="0"/>
          </a:p>
        </p:txBody>
      </p:sp>
      <p:sp>
        <p:nvSpPr>
          <p:cNvPr id="9" name="Slide Number Placeholder 8"/>
          <p:cNvSpPr>
            <a:spLocks noGrp="1"/>
          </p:cNvSpPr>
          <p:nvPr>
            <p:ph type="sldNum" sz="quarter" idx="12"/>
          </p:nvPr>
        </p:nvSpPr>
        <p:spPr/>
        <p:txBody>
          <a:bodyPr/>
          <a:lstStyle/>
          <a:p>
            <a:fld id="{E485B7CE-B386-4B17-B99C-31D37A53342C}" type="slidenum">
              <a:rPr lang="es-ES" smtClean="0"/>
              <a:pPr/>
              <a:t>‹Nº›</a:t>
            </a:fld>
            <a:endParaRPr lang="es-ES"/>
          </a:p>
        </p:txBody>
      </p:sp>
    </p:spTree>
    <p:extLst>
      <p:ext uri="{BB962C8B-B14F-4D97-AF65-F5344CB8AC3E}">
        <p14:creationId xmlns:p14="http://schemas.microsoft.com/office/powerpoint/2010/main" val="2377255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pPr>
              <a:defRPr/>
            </a:pPr>
            <a:fld id="{A0082244-FBF8-4514-B254-A2C871C3671A}" type="datetime1">
              <a:rPr lang="es-ES" smtClean="0"/>
              <a:t>20/10/2014</a:t>
            </a:fld>
            <a:endParaRPr lang="es-ES"/>
          </a:p>
        </p:txBody>
      </p:sp>
      <p:sp>
        <p:nvSpPr>
          <p:cNvPr id="4" name="Footer Placeholder 3"/>
          <p:cNvSpPr>
            <a:spLocks noGrp="1"/>
          </p:cNvSpPr>
          <p:nvPr>
            <p:ph type="ftr" sz="quarter" idx="11"/>
          </p:nvPr>
        </p:nvSpPr>
        <p:spPr/>
        <p:txBody>
          <a:bodyPr/>
          <a:lstStyle/>
          <a:p>
            <a:pPr>
              <a:defRPr/>
            </a:pPr>
            <a:r>
              <a:rPr lang="pt-BR" dirty="0" smtClean="0"/>
              <a:t>CPCC. Yónel Chocano Figueroa.  DOCENTE UNHEVAL</a:t>
            </a:r>
            <a:endParaRPr lang="es-ES" dirty="0"/>
          </a:p>
        </p:txBody>
      </p:sp>
      <p:sp>
        <p:nvSpPr>
          <p:cNvPr id="5" name="Slide Number Placeholder 4"/>
          <p:cNvSpPr>
            <a:spLocks noGrp="1"/>
          </p:cNvSpPr>
          <p:nvPr>
            <p:ph type="sldNum" sz="quarter" idx="12"/>
          </p:nvPr>
        </p:nvSpPr>
        <p:spPr/>
        <p:txBody>
          <a:bodyPr/>
          <a:lstStyle/>
          <a:p>
            <a:fld id="{87EA2369-C3B6-458E-BDA9-BE50715CC93E}" type="slidenum">
              <a:rPr lang="es-ES" smtClean="0"/>
              <a:pPr/>
              <a:t>‹Nº›</a:t>
            </a:fld>
            <a:endParaRPr lang="es-ES"/>
          </a:p>
        </p:txBody>
      </p:sp>
    </p:spTree>
    <p:extLst>
      <p:ext uri="{BB962C8B-B14F-4D97-AF65-F5344CB8AC3E}">
        <p14:creationId xmlns:p14="http://schemas.microsoft.com/office/powerpoint/2010/main" val="658780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348244B-96A4-4C90-8BE5-C2375346D43A}" type="datetime1">
              <a:rPr lang="es-ES" smtClean="0"/>
              <a:t>20/10/2014</a:t>
            </a:fld>
            <a:endParaRPr lang="es-ES"/>
          </a:p>
        </p:txBody>
      </p:sp>
      <p:sp>
        <p:nvSpPr>
          <p:cNvPr id="3" name="Footer Placeholder 2"/>
          <p:cNvSpPr>
            <a:spLocks noGrp="1"/>
          </p:cNvSpPr>
          <p:nvPr>
            <p:ph type="ftr" sz="quarter" idx="11"/>
          </p:nvPr>
        </p:nvSpPr>
        <p:spPr/>
        <p:txBody>
          <a:bodyPr/>
          <a:lstStyle/>
          <a:p>
            <a:pPr>
              <a:defRPr/>
            </a:pPr>
            <a:r>
              <a:rPr lang="pt-BR" dirty="0" smtClean="0"/>
              <a:t>CPCC. Yónel Chocano Figueroa.  DOCENTE UNHEVAL</a:t>
            </a:r>
            <a:endParaRPr lang="es-ES" dirty="0"/>
          </a:p>
        </p:txBody>
      </p:sp>
      <p:sp>
        <p:nvSpPr>
          <p:cNvPr id="4" name="Slide Number Placeholder 3"/>
          <p:cNvSpPr>
            <a:spLocks noGrp="1"/>
          </p:cNvSpPr>
          <p:nvPr>
            <p:ph type="sldNum" sz="quarter" idx="12"/>
          </p:nvPr>
        </p:nvSpPr>
        <p:spPr/>
        <p:txBody>
          <a:bodyPr/>
          <a:lstStyle/>
          <a:p>
            <a:fld id="{2096CBD2-B7D3-4CD3-9BF9-1696D2FE9D76}" type="slidenum">
              <a:rPr lang="es-ES" smtClean="0"/>
              <a:pPr/>
              <a:t>‹Nº›</a:t>
            </a:fld>
            <a:endParaRPr lang="es-ES"/>
          </a:p>
        </p:txBody>
      </p:sp>
    </p:spTree>
    <p:extLst>
      <p:ext uri="{BB962C8B-B14F-4D97-AF65-F5344CB8AC3E}">
        <p14:creationId xmlns:p14="http://schemas.microsoft.com/office/powerpoint/2010/main" val="18953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a:defRPr/>
            </a:pPr>
            <a:fld id="{A590F05A-CEE0-48A7-82AD-1957F047E204}" type="datetime1">
              <a:rPr lang="es-ES" smtClean="0"/>
              <a:t>20/10/2014</a:t>
            </a:fld>
            <a:endParaRPr lang="es-ES"/>
          </a:p>
        </p:txBody>
      </p:sp>
      <p:sp>
        <p:nvSpPr>
          <p:cNvPr id="6" name="Footer Placeholder 5"/>
          <p:cNvSpPr>
            <a:spLocks noGrp="1"/>
          </p:cNvSpPr>
          <p:nvPr>
            <p:ph type="ftr" sz="quarter" idx="11"/>
          </p:nvPr>
        </p:nvSpPr>
        <p:spPr/>
        <p:txBody>
          <a:bodyPr/>
          <a:lstStyle/>
          <a:p>
            <a:pPr>
              <a:defRPr/>
            </a:pPr>
            <a:r>
              <a:rPr lang="pt-BR" dirty="0" smtClean="0"/>
              <a:t>CPCC. Yónel Chocano Figueroa.  DOCENTE UNHEVAL</a:t>
            </a:r>
            <a:endParaRPr lang="es-ES" dirty="0"/>
          </a:p>
        </p:txBody>
      </p:sp>
      <p:sp>
        <p:nvSpPr>
          <p:cNvPr id="7" name="Slide Number Placeholder 6"/>
          <p:cNvSpPr>
            <a:spLocks noGrp="1"/>
          </p:cNvSpPr>
          <p:nvPr>
            <p:ph type="sldNum" sz="quarter" idx="12"/>
          </p:nvPr>
        </p:nvSpPr>
        <p:spPr/>
        <p:txBody>
          <a:bodyPr/>
          <a:lstStyle/>
          <a:p>
            <a:fld id="{F1374E60-AB95-4060-99FE-FA42C925059A}" type="slidenum">
              <a:rPr lang="es-ES" smtClean="0"/>
              <a:pPr/>
              <a:t>‹Nº›</a:t>
            </a:fld>
            <a:endParaRPr lang="es-ES"/>
          </a:p>
        </p:txBody>
      </p:sp>
    </p:spTree>
    <p:extLst>
      <p:ext uri="{BB962C8B-B14F-4D97-AF65-F5344CB8AC3E}">
        <p14:creationId xmlns:p14="http://schemas.microsoft.com/office/powerpoint/2010/main" val="908223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a:defRPr/>
            </a:pPr>
            <a:fld id="{6713EA01-A870-4F96-AE3B-E1890BE8369B}" type="datetime1">
              <a:rPr lang="es-ES" smtClean="0"/>
              <a:t>20/10/2014</a:t>
            </a:fld>
            <a:endParaRPr lang="es-ES"/>
          </a:p>
        </p:txBody>
      </p:sp>
      <p:sp>
        <p:nvSpPr>
          <p:cNvPr id="6" name="Footer Placeholder 5"/>
          <p:cNvSpPr>
            <a:spLocks noGrp="1"/>
          </p:cNvSpPr>
          <p:nvPr>
            <p:ph type="ftr" sz="quarter" idx="11"/>
          </p:nvPr>
        </p:nvSpPr>
        <p:spPr/>
        <p:txBody>
          <a:bodyPr/>
          <a:lstStyle/>
          <a:p>
            <a:pPr>
              <a:defRPr/>
            </a:pPr>
            <a:r>
              <a:rPr lang="pt-BR" dirty="0" smtClean="0"/>
              <a:t>CPCC. Yónel Chocano Figueroa.  DOCENTE UNHEVAL</a:t>
            </a:r>
            <a:endParaRPr lang="es-ES" dirty="0"/>
          </a:p>
        </p:txBody>
      </p:sp>
      <p:sp>
        <p:nvSpPr>
          <p:cNvPr id="7" name="Slide Number Placeholder 6"/>
          <p:cNvSpPr>
            <a:spLocks noGrp="1"/>
          </p:cNvSpPr>
          <p:nvPr>
            <p:ph type="sldNum" sz="quarter" idx="12"/>
          </p:nvPr>
        </p:nvSpPr>
        <p:spPr/>
        <p:txBody>
          <a:bodyPr/>
          <a:lstStyle/>
          <a:p>
            <a:fld id="{DC727A14-81C6-43C2-83E8-36F445209FC4}" type="slidenum">
              <a:rPr lang="es-ES" smtClean="0"/>
              <a:pPr/>
              <a:t>‹Nº›</a:t>
            </a:fld>
            <a:endParaRPr lang="es-ES"/>
          </a:p>
        </p:txBody>
      </p:sp>
    </p:spTree>
    <p:extLst>
      <p:ext uri="{BB962C8B-B14F-4D97-AF65-F5344CB8AC3E}">
        <p14:creationId xmlns:p14="http://schemas.microsoft.com/office/powerpoint/2010/main" val="1268158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915356F2-AA8B-47B4-8515-6CCA43B8E9A9}" type="datetime1">
              <a:rPr lang="es-ES" smtClean="0"/>
              <a:t>20/10/2014</a:t>
            </a:fld>
            <a:endParaRPr lang="es-E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r>
              <a:rPr lang="pt-BR" dirty="0" smtClean="0"/>
              <a:t>CPCC. Yónel Chocano Figueroa.  DOCENTE UNHEVAL</a:t>
            </a:r>
            <a:endParaRPr lang="es-E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87EA2369-C3B6-458E-BDA9-BE50715CC93E}" type="slidenum">
              <a:rPr lang="es-ES" smtClean="0"/>
              <a:pPr/>
              <a:t>‹Nº›</a:t>
            </a:fld>
            <a:endParaRPr lang="es-ES"/>
          </a:p>
        </p:txBody>
      </p:sp>
    </p:spTree>
    <p:extLst>
      <p:ext uri="{BB962C8B-B14F-4D97-AF65-F5344CB8AC3E}">
        <p14:creationId xmlns:p14="http://schemas.microsoft.com/office/powerpoint/2010/main" val="23118266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WordArt 4"/>
          <p:cNvSpPr>
            <a:spLocks noChangeArrowheads="1" noChangeShapeType="1" noTextEdit="1"/>
          </p:cNvSpPr>
          <p:nvPr/>
        </p:nvSpPr>
        <p:spPr bwMode="auto">
          <a:xfrm>
            <a:off x="1118087" y="2298734"/>
            <a:ext cx="5832475" cy="542925"/>
          </a:xfrm>
          <a:prstGeom prst="rect">
            <a:avLst/>
          </a:prstGeom>
        </p:spPr>
        <p:txBody>
          <a:bodyPr wrap="none" fromWordArt="1">
            <a:prstTxWarp prst="textPlain">
              <a:avLst>
                <a:gd name="adj" fmla="val 50000"/>
              </a:avLst>
            </a:prstTxWarp>
          </a:bodyPr>
          <a:lstStyle/>
          <a:p>
            <a:pPr algn="ctr"/>
            <a:r>
              <a:rPr lang="es-ES" sz="3600" b="1" i="1" kern="10" dirty="0">
                <a:ln w="19050">
                  <a:solidFill>
                    <a:srgbClr val="99CCFF"/>
                  </a:solidFill>
                  <a:round/>
                  <a:headEnd/>
                  <a:tailEnd/>
                </a:ln>
                <a:effectLst>
                  <a:outerShdw dist="35921" dir="2700000" algn="ctr" rotWithShape="0">
                    <a:srgbClr val="990000"/>
                  </a:outerShdw>
                </a:effectLst>
                <a:latin typeface="Aharoni" panose="02010803020104030203" pitchFamily="2" charset="-79"/>
                <a:cs typeface="Aharoni" panose="02010803020104030203" pitchFamily="2" charset="-79"/>
              </a:rPr>
              <a:t>Tipos y Niveles de Investigación</a:t>
            </a:r>
          </a:p>
        </p:txBody>
      </p:sp>
      <p:sp>
        <p:nvSpPr>
          <p:cNvPr id="1029" name="Text Box 9"/>
          <p:cNvSpPr txBox="1">
            <a:spLocks noChangeArrowheads="1"/>
          </p:cNvSpPr>
          <p:nvPr/>
        </p:nvSpPr>
        <p:spPr bwMode="auto">
          <a:xfrm>
            <a:off x="1741077" y="4072179"/>
            <a:ext cx="475277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s-VE" b="1" dirty="0">
                <a:solidFill>
                  <a:srgbClr val="002060"/>
                </a:solidFill>
              </a:rPr>
              <a:t>Por el </a:t>
            </a:r>
            <a:r>
              <a:rPr lang="es-VE" b="1" dirty="0" smtClean="0">
                <a:solidFill>
                  <a:srgbClr val="002060"/>
                </a:solidFill>
              </a:rPr>
              <a:t>CPCC. Yónel Chocano Figueroa</a:t>
            </a:r>
            <a:endParaRPr lang="es-ES" b="1" dirty="0">
              <a:solidFill>
                <a:srgbClr val="002060"/>
              </a:solidFill>
            </a:endParaRP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548680"/>
            <a:ext cx="685800" cy="685800"/>
          </a:xfrm>
          <a:prstGeom prst="rect">
            <a:avLst/>
          </a:prstGeom>
        </p:spPr>
      </p:pic>
      <p:pic>
        <p:nvPicPr>
          <p:cNvPr id="3" name="Imagen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704" y="404664"/>
            <a:ext cx="632983" cy="621261"/>
          </a:xfrm>
          <a:prstGeom prst="rect">
            <a:avLst/>
          </a:prstGeom>
        </p:spPr>
      </p:pic>
      <p:sp>
        <p:nvSpPr>
          <p:cNvPr id="4" name="Marcador de fecha 3"/>
          <p:cNvSpPr>
            <a:spLocks noGrp="1"/>
          </p:cNvSpPr>
          <p:nvPr>
            <p:ph type="dt" sz="half" idx="10"/>
          </p:nvPr>
        </p:nvSpPr>
        <p:spPr>
          <a:xfrm>
            <a:off x="5405258" y="6041363"/>
            <a:ext cx="1903046" cy="365125"/>
          </a:xfrm>
        </p:spPr>
        <p:txBody>
          <a:bodyPr/>
          <a:lstStyle/>
          <a:p>
            <a:pPr>
              <a:defRPr/>
            </a:pPr>
            <a:fld id="{1560D5CB-7D4E-4ACD-A4B8-C7B783A1FC07}" type="datetime1">
              <a:rPr lang="es-ES" smtClean="0">
                <a:solidFill>
                  <a:srgbClr val="002060"/>
                </a:solidFill>
              </a:rPr>
              <a:t>20/10/2014</a:t>
            </a:fld>
            <a:endParaRPr lang="es-ES" dirty="0">
              <a:solidFill>
                <a:srgbClr val="002060"/>
              </a:solidFill>
            </a:endParaRPr>
          </a:p>
        </p:txBody>
      </p:sp>
      <p:sp>
        <p:nvSpPr>
          <p:cNvPr id="5" name="Marcador de pie de página 4"/>
          <p:cNvSpPr>
            <a:spLocks noGrp="1"/>
          </p:cNvSpPr>
          <p:nvPr>
            <p:ph type="ftr" sz="quarter" idx="11"/>
          </p:nvPr>
        </p:nvSpPr>
        <p:spPr/>
        <p:txBody>
          <a:bodyPr/>
          <a:lstStyle/>
          <a:p>
            <a:pPr>
              <a:defRPr/>
            </a:pPr>
            <a:r>
              <a:rPr lang="pt-BR" dirty="0" smtClean="0"/>
              <a:t>CPCC. Yónel Chocano Figueroa.  DOCENTE UNHEVAL</a:t>
            </a:r>
            <a:endParaRPr lang="es-ES" dirty="0"/>
          </a:p>
        </p:txBody>
      </p:sp>
      <p:sp>
        <p:nvSpPr>
          <p:cNvPr id="6" name="Marcador de número de diapositiva 5"/>
          <p:cNvSpPr>
            <a:spLocks noGrp="1"/>
          </p:cNvSpPr>
          <p:nvPr>
            <p:ph type="sldNum" sz="quarter" idx="12"/>
          </p:nvPr>
        </p:nvSpPr>
        <p:spPr/>
        <p:txBody>
          <a:bodyPr/>
          <a:lstStyle/>
          <a:p>
            <a:fld id="{2096CBD2-B7D3-4CD3-9BF9-1696D2FE9D76}" type="slidenum">
              <a:rPr lang="es-ES" smtClean="0"/>
              <a:pPr/>
              <a:t>1</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wipe(down)">
                                      <p:cBhvr>
                                        <p:cTn id="7" dur="580">
                                          <p:stCondLst>
                                            <p:cond delay="0"/>
                                          </p:stCondLst>
                                        </p:cTn>
                                        <p:tgtEl>
                                          <p:spTgt spid="1027"/>
                                        </p:tgtEl>
                                      </p:cBhvr>
                                    </p:animEffect>
                                    <p:anim calcmode="lin" valueType="num">
                                      <p:cBhvr>
                                        <p:cTn id="8" dur="1822" tmFilter="0,0; 0.14,0.36; 0.43,0.73; 0.71,0.91; 1.0,1.0">
                                          <p:stCondLst>
                                            <p:cond delay="0"/>
                                          </p:stCondLst>
                                        </p:cTn>
                                        <p:tgtEl>
                                          <p:spTgt spid="102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2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2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2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27"/>
                                        </p:tgtEl>
                                        <p:attrNameLst>
                                          <p:attrName>ppt_y</p:attrName>
                                        </p:attrNameLst>
                                      </p:cBhvr>
                                      <p:tavLst>
                                        <p:tav tm="0" fmla="#ppt_y-sin(pi*$)/81">
                                          <p:val>
                                            <p:fltVal val="0"/>
                                          </p:val>
                                        </p:tav>
                                        <p:tav tm="100000">
                                          <p:val>
                                            <p:fltVal val="1"/>
                                          </p:val>
                                        </p:tav>
                                      </p:tavLst>
                                    </p:anim>
                                    <p:animScale>
                                      <p:cBhvr>
                                        <p:cTn id="13" dur="26">
                                          <p:stCondLst>
                                            <p:cond delay="650"/>
                                          </p:stCondLst>
                                        </p:cTn>
                                        <p:tgtEl>
                                          <p:spTgt spid="1027"/>
                                        </p:tgtEl>
                                      </p:cBhvr>
                                      <p:to x="100000" y="60000"/>
                                    </p:animScale>
                                    <p:animScale>
                                      <p:cBhvr>
                                        <p:cTn id="14" dur="166" decel="50000">
                                          <p:stCondLst>
                                            <p:cond delay="676"/>
                                          </p:stCondLst>
                                        </p:cTn>
                                        <p:tgtEl>
                                          <p:spTgt spid="1027"/>
                                        </p:tgtEl>
                                      </p:cBhvr>
                                      <p:to x="100000" y="100000"/>
                                    </p:animScale>
                                    <p:animScale>
                                      <p:cBhvr>
                                        <p:cTn id="15" dur="26">
                                          <p:stCondLst>
                                            <p:cond delay="1312"/>
                                          </p:stCondLst>
                                        </p:cTn>
                                        <p:tgtEl>
                                          <p:spTgt spid="1027"/>
                                        </p:tgtEl>
                                      </p:cBhvr>
                                      <p:to x="100000" y="80000"/>
                                    </p:animScale>
                                    <p:animScale>
                                      <p:cBhvr>
                                        <p:cTn id="16" dur="166" decel="50000">
                                          <p:stCondLst>
                                            <p:cond delay="1338"/>
                                          </p:stCondLst>
                                        </p:cTn>
                                        <p:tgtEl>
                                          <p:spTgt spid="1027"/>
                                        </p:tgtEl>
                                      </p:cBhvr>
                                      <p:to x="100000" y="100000"/>
                                    </p:animScale>
                                    <p:animScale>
                                      <p:cBhvr>
                                        <p:cTn id="17" dur="26">
                                          <p:stCondLst>
                                            <p:cond delay="1642"/>
                                          </p:stCondLst>
                                        </p:cTn>
                                        <p:tgtEl>
                                          <p:spTgt spid="1027"/>
                                        </p:tgtEl>
                                      </p:cBhvr>
                                      <p:to x="100000" y="90000"/>
                                    </p:animScale>
                                    <p:animScale>
                                      <p:cBhvr>
                                        <p:cTn id="18" dur="166" decel="50000">
                                          <p:stCondLst>
                                            <p:cond delay="1668"/>
                                          </p:stCondLst>
                                        </p:cTn>
                                        <p:tgtEl>
                                          <p:spTgt spid="1027"/>
                                        </p:tgtEl>
                                      </p:cBhvr>
                                      <p:to x="100000" y="100000"/>
                                    </p:animScale>
                                    <p:animScale>
                                      <p:cBhvr>
                                        <p:cTn id="19" dur="26">
                                          <p:stCondLst>
                                            <p:cond delay="1808"/>
                                          </p:stCondLst>
                                        </p:cTn>
                                        <p:tgtEl>
                                          <p:spTgt spid="1027"/>
                                        </p:tgtEl>
                                      </p:cBhvr>
                                      <p:to x="100000" y="95000"/>
                                    </p:animScale>
                                    <p:animScale>
                                      <p:cBhvr>
                                        <p:cTn id="20" dur="166" decel="50000">
                                          <p:stCondLst>
                                            <p:cond delay="1834"/>
                                          </p:stCondLst>
                                        </p:cTn>
                                        <p:tgtEl>
                                          <p:spTgt spid="1027"/>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029"/>
                                        </p:tgtEl>
                                        <p:attrNameLst>
                                          <p:attrName>style.visibility</p:attrName>
                                        </p:attrNameLst>
                                      </p:cBhvr>
                                      <p:to>
                                        <p:strVal val="visible"/>
                                      </p:to>
                                    </p:set>
                                    <p:animEffect transition="in" filter="fade">
                                      <p:cBhvr>
                                        <p:cTn id="25" dur="1000"/>
                                        <p:tgtEl>
                                          <p:spTgt spid="1029"/>
                                        </p:tgtEl>
                                      </p:cBhvr>
                                    </p:animEffect>
                                    <p:anim calcmode="lin" valueType="num">
                                      <p:cBhvr>
                                        <p:cTn id="26" dur="1000" fill="hold"/>
                                        <p:tgtEl>
                                          <p:spTgt spid="1029"/>
                                        </p:tgtEl>
                                        <p:attrNameLst>
                                          <p:attrName>ppt_x</p:attrName>
                                        </p:attrNameLst>
                                      </p:cBhvr>
                                      <p:tavLst>
                                        <p:tav tm="0">
                                          <p:val>
                                            <p:strVal val="#ppt_x"/>
                                          </p:val>
                                        </p:tav>
                                        <p:tav tm="100000">
                                          <p:val>
                                            <p:strVal val="#ppt_x"/>
                                          </p:val>
                                        </p:tav>
                                      </p:tavLst>
                                    </p:anim>
                                    <p:anim calcmode="lin" valueType="num">
                                      <p:cBhvr>
                                        <p:cTn id="27" dur="1000" fill="hold"/>
                                        <p:tgtEl>
                                          <p:spTgt spid="10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p:bldP spid="10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WordArt 4"/>
          <p:cNvSpPr>
            <a:spLocks noChangeArrowheads="1" noChangeShapeType="1" noTextEdit="1"/>
          </p:cNvSpPr>
          <p:nvPr/>
        </p:nvSpPr>
        <p:spPr bwMode="auto">
          <a:xfrm>
            <a:off x="2716213" y="725488"/>
            <a:ext cx="3800475" cy="542925"/>
          </a:xfrm>
          <a:prstGeom prst="rect">
            <a:avLst/>
          </a:prstGeom>
        </p:spPr>
        <p:txBody>
          <a:bodyPr wrap="none" fromWordArt="1">
            <a:prstTxWarp prst="textPlain">
              <a:avLst>
                <a:gd name="adj" fmla="val 50000"/>
              </a:avLst>
            </a:prstTxWarp>
          </a:bodyPr>
          <a:lstStyle/>
          <a:p>
            <a:pPr algn="ctr"/>
            <a:r>
              <a:rPr lang="es-ES" sz="3600" b="1" i="1" kern="10" dirty="0">
                <a:ln w="19050">
                  <a:solidFill>
                    <a:srgbClr val="99CCFF"/>
                  </a:solidFill>
                  <a:round/>
                  <a:headEnd/>
                  <a:tailEnd/>
                </a:ln>
                <a:solidFill>
                  <a:srgbClr val="002060"/>
                </a:solidFill>
                <a:effectLst>
                  <a:outerShdw dist="35921" dir="2700000" algn="ctr" rotWithShape="0">
                    <a:srgbClr val="990000"/>
                  </a:outerShdw>
                </a:effectLst>
                <a:latin typeface="Aharoni" panose="02010803020104030203" pitchFamily="2" charset="-79"/>
                <a:cs typeface="Aharoni" panose="02010803020104030203" pitchFamily="2" charset="-79"/>
              </a:rPr>
              <a:t>Tipos de Investigación</a:t>
            </a:r>
          </a:p>
        </p:txBody>
      </p:sp>
      <p:grpSp>
        <p:nvGrpSpPr>
          <p:cNvPr id="5124" name="Group 5"/>
          <p:cNvGrpSpPr>
            <a:grpSpLocks/>
          </p:cNvGrpSpPr>
          <p:nvPr/>
        </p:nvGrpSpPr>
        <p:grpSpPr bwMode="auto">
          <a:xfrm>
            <a:off x="971550" y="476250"/>
            <a:ext cx="6985000" cy="1296988"/>
            <a:chOff x="768" y="1488"/>
            <a:chExt cx="3648" cy="548"/>
          </a:xfrm>
        </p:grpSpPr>
        <p:sp>
          <p:nvSpPr>
            <p:cNvPr id="5126" name="Line 7"/>
            <p:cNvSpPr>
              <a:spLocks noChangeShapeType="1"/>
            </p:cNvSpPr>
            <p:nvPr/>
          </p:nvSpPr>
          <p:spPr bwMode="auto">
            <a:xfrm>
              <a:off x="768" y="2036"/>
              <a:ext cx="3648" cy="0"/>
            </a:xfrm>
            <a:prstGeom prst="line">
              <a:avLst/>
            </a:prstGeom>
            <a:noFill/>
            <a:ln w="28575">
              <a:solidFill>
                <a:srgbClr val="808080"/>
              </a:solidFill>
              <a:round/>
              <a:headEnd/>
              <a:tailEnd/>
            </a:ln>
            <a:extLst>
              <a:ext uri="{909E8E84-426E-40DD-AFC4-6F175D3DCCD1}">
                <a14:hiddenFill xmlns:a14="http://schemas.microsoft.com/office/drawing/2010/main">
                  <a:noFill/>
                </a14:hiddenFill>
              </a:ext>
            </a:extLst>
          </p:spPr>
          <p:txBody>
            <a:bodyPr wrap="none" anchor="ctr"/>
            <a:lstStyle/>
            <a:p>
              <a:endParaRPr lang="es-ES"/>
            </a:p>
          </p:txBody>
        </p:sp>
        <p:sp>
          <p:nvSpPr>
            <p:cNvPr id="5127" name="Text Box 8"/>
            <p:cNvSpPr txBox="1">
              <a:spLocks noChangeArrowheads="1"/>
            </p:cNvSpPr>
            <p:nvPr/>
          </p:nvSpPr>
          <p:spPr bwMode="auto">
            <a:xfrm>
              <a:off x="1174" y="1488"/>
              <a:ext cx="181"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sz="800">
                <a:solidFill>
                  <a:srgbClr val="000000"/>
                </a:solidFill>
              </a:endParaRPr>
            </a:p>
            <a:p>
              <a:pPr eaLnBrk="1" hangingPunct="1"/>
              <a:endParaRPr lang="es-ES"/>
            </a:p>
          </p:txBody>
        </p:sp>
      </p:grpSp>
      <p:sp>
        <p:nvSpPr>
          <p:cNvPr id="5125" name="Text Box 9"/>
          <p:cNvSpPr txBox="1">
            <a:spLocks noChangeArrowheads="1"/>
          </p:cNvSpPr>
          <p:nvPr/>
        </p:nvSpPr>
        <p:spPr bwMode="auto">
          <a:xfrm>
            <a:off x="1183837" y="2206627"/>
            <a:ext cx="5761038" cy="256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s-VE" b="1" i="1" dirty="0"/>
              <a:t>Según el énfasis en la naturaleza de los datos manejados</a:t>
            </a:r>
            <a:r>
              <a:rPr lang="es-VE" dirty="0"/>
              <a:t> se pueden dividir en:</a:t>
            </a:r>
          </a:p>
          <a:p>
            <a:pPr algn="just" eaLnBrk="1" hangingPunct="1">
              <a:spcBef>
                <a:spcPct val="50000"/>
              </a:spcBef>
              <a:buFontTx/>
              <a:buChar char="•"/>
            </a:pPr>
            <a:r>
              <a:rPr lang="es-VE" b="1" dirty="0"/>
              <a:t> Cuantitativa </a:t>
            </a:r>
            <a:r>
              <a:rPr lang="es-VE" dirty="0"/>
              <a:t>cuando la preponderancia del estudio de los datos se basa en la cuantificación y cálculo de los mismos.</a:t>
            </a:r>
          </a:p>
          <a:p>
            <a:pPr algn="just" eaLnBrk="1" hangingPunct="1">
              <a:spcBef>
                <a:spcPct val="50000"/>
              </a:spcBef>
              <a:buFontTx/>
              <a:buChar char="•"/>
            </a:pPr>
            <a:r>
              <a:rPr lang="es-VE" dirty="0"/>
              <a:t> </a:t>
            </a:r>
            <a:r>
              <a:rPr lang="es-VE" b="1" dirty="0"/>
              <a:t>Cualitativa </a:t>
            </a:r>
            <a:r>
              <a:rPr lang="es-VE" dirty="0"/>
              <a:t>cuando la preponderancia del estudio de los datos se basa en la descripción de los rasgos característicos de los mismos.</a:t>
            </a: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5332" y="654050"/>
            <a:ext cx="685800" cy="685800"/>
          </a:xfrm>
          <a:prstGeom prst="rect">
            <a:avLst/>
          </a:prstGeom>
        </p:spPr>
      </p:pic>
      <p:pic>
        <p:nvPicPr>
          <p:cNvPr id="9" name="Imagen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40058" y="599514"/>
            <a:ext cx="632983" cy="621261"/>
          </a:xfrm>
          <a:prstGeom prst="rect">
            <a:avLst/>
          </a:prstGeom>
        </p:spPr>
      </p:pic>
      <p:sp>
        <p:nvSpPr>
          <p:cNvPr id="3" name="Marcador de fecha 2"/>
          <p:cNvSpPr>
            <a:spLocks noGrp="1"/>
          </p:cNvSpPr>
          <p:nvPr>
            <p:ph type="dt" sz="half" idx="10"/>
          </p:nvPr>
        </p:nvSpPr>
        <p:spPr>
          <a:xfrm>
            <a:off x="5405258" y="6041363"/>
            <a:ext cx="1111430" cy="365125"/>
          </a:xfrm>
        </p:spPr>
        <p:txBody>
          <a:bodyPr/>
          <a:lstStyle/>
          <a:p>
            <a:pPr>
              <a:defRPr/>
            </a:pPr>
            <a:fld id="{EBF0433D-432E-46B4-919E-E7B286C239D3}" type="datetime1">
              <a:rPr lang="es-ES" smtClean="0">
                <a:solidFill>
                  <a:srgbClr val="002060"/>
                </a:solidFill>
              </a:rPr>
              <a:t>20/10/2014</a:t>
            </a:fld>
            <a:endParaRPr lang="es-ES" dirty="0">
              <a:solidFill>
                <a:srgbClr val="002060"/>
              </a:solidFill>
            </a:endParaRPr>
          </a:p>
        </p:txBody>
      </p:sp>
      <p:sp>
        <p:nvSpPr>
          <p:cNvPr id="4" name="Marcador de pie de página 3"/>
          <p:cNvSpPr>
            <a:spLocks noGrp="1"/>
          </p:cNvSpPr>
          <p:nvPr>
            <p:ph type="ftr" sz="quarter" idx="11"/>
          </p:nvPr>
        </p:nvSpPr>
        <p:spPr/>
        <p:txBody>
          <a:bodyPr/>
          <a:lstStyle/>
          <a:p>
            <a:pPr>
              <a:defRPr/>
            </a:pPr>
            <a:r>
              <a:rPr lang="pt-BR" dirty="0" smtClean="0"/>
              <a:t>CPCC. Yónel Chocano Figueroa.  DOCENTE UNHEVAL</a:t>
            </a:r>
            <a:endParaRPr lang="es-ES" dirty="0"/>
          </a:p>
        </p:txBody>
      </p:sp>
      <p:sp>
        <p:nvSpPr>
          <p:cNvPr id="5" name="Marcador de número de diapositiva 4"/>
          <p:cNvSpPr>
            <a:spLocks noGrp="1"/>
          </p:cNvSpPr>
          <p:nvPr>
            <p:ph type="sldNum" sz="quarter" idx="12"/>
          </p:nvPr>
        </p:nvSpPr>
        <p:spPr/>
        <p:txBody>
          <a:bodyPr/>
          <a:lstStyle/>
          <a:p>
            <a:fld id="{2096CBD2-B7D3-4CD3-9BF9-1696D2FE9D76}" type="slidenum">
              <a:rPr lang="es-ES" smtClean="0"/>
              <a:pPr/>
              <a:t>10</a:t>
            </a:fld>
            <a:endParaRPr lang="es-E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7" name="Group 4"/>
          <p:cNvGrpSpPr>
            <a:grpSpLocks/>
          </p:cNvGrpSpPr>
          <p:nvPr/>
        </p:nvGrpSpPr>
        <p:grpSpPr bwMode="auto">
          <a:xfrm>
            <a:off x="971550" y="476250"/>
            <a:ext cx="6985000" cy="1296988"/>
            <a:chOff x="768" y="1488"/>
            <a:chExt cx="3648" cy="548"/>
          </a:xfrm>
        </p:grpSpPr>
        <p:sp>
          <p:nvSpPr>
            <p:cNvPr id="6150" name="Line 6"/>
            <p:cNvSpPr>
              <a:spLocks noChangeShapeType="1"/>
            </p:cNvSpPr>
            <p:nvPr/>
          </p:nvSpPr>
          <p:spPr bwMode="auto">
            <a:xfrm>
              <a:off x="768" y="2036"/>
              <a:ext cx="3648" cy="0"/>
            </a:xfrm>
            <a:prstGeom prst="line">
              <a:avLst/>
            </a:prstGeom>
            <a:noFill/>
            <a:ln w="28575">
              <a:solidFill>
                <a:srgbClr val="808080"/>
              </a:solidFill>
              <a:round/>
              <a:headEnd/>
              <a:tailEnd/>
            </a:ln>
            <a:extLst>
              <a:ext uri="{909E8E84-426E-40DD-AFC4-6F175D3DCCD1}">
                <a14:hiddenFill xmlns:a14="http://schemas.microsoft.com/office/drawing/2010/main">
                  <a:noFill/>
                </a14:hiddenFill>
              </a:ext>
            </a:extLst>
          </p:spPr>
          <p:txBody>
            <a:bodyPr wrap="none" anchor="ctr"/>
            <a:lstStyle/>
            <a:p>
              <a:endParaRPr lang="es-ES"/>
            </a:p>
          </p:txBody>
        </p:sp>
        <p:sp>
          <p:nvSpPr>
            <p:cNvPr id="6151" name="Text Box 7"/>
            <p:cNvSpPr txBox="1">
              <a:spLocks noChangeArrowheads="1"/>
            </p:cNvSpPr>
            <p:nvPr/>
          </p:nvSpPr>
          <p:spPr bwMode="auto">
            <a:xfrm>
              <a:off x="1174" y="1488"/>
              <a:ext cx="181"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sz="800">
                <a:solidFill>
                  <a:srgbClr val="000000"/>
                </a:solidFill>
              </a:endParaRPr>
            </a:p>
            <a:p>
              <a:pPr eaLnBrk="1" hangingPunct="1"/>
              <a:endParaRPr lang="es-ES"/>
            </a:p>
          </p:txBody>
        </p:sp>
      </p:grpSp>
      <p:sp>
        <p:nvSpPr>
          <p:cNvPr id="6148" name="WordArt 8"/>
          <p:cNvSpPr>
            <a:spLocks noChangeArrowheads="1" noChangeShapeType="1" noTextEdit="1"/>
          </p:cNvSpPr>
          <p:nvPr/>
        </p:nvSpPr>
        <p:spPr bwMode="auto">
          <a:xfrm>
            <a:off x="2716213" y="725488"/>
            <a:ext cx="3800475" cy="542925"/>
          </a:xfrm>
          <a:prstGeom prst="rect">
            <a:avLst/>
          </a:prstGeom>
        </p:spPr>
        <p:txBody>
          <a:bodyPr wrap="none" fromWordArt="1">
            <a:prstTxWarp prst="textPlain">
              <a:avLst>
                <a:gd name="adj" fmla="val 50000"/>
              </a:avLst>
            </a:prstTxWarp>
          </a:bodyPr>
          <a:lstStyle/>
          <a:p>
            <a:pPr algn="ctr"/>
            <a:r>
              <a:rPr lang="es-ES" sz="3600" b="1" i="1" kern="10" dirty="0">
                <a:ln w="19050">
                  <a:solidFill>
                    <a:srgbClr val="99CCFF"/>
                  </a:solidFill>
                  <a:round/>
                  <a:headEnd/>
                  <a:tailEnd/>
                </a:ln>
                <a:solidFill>
                  <a:srgbClr val="002060"/>
                </a:solidFill>
                <a:effectLst>
                  <a:outerShdw dist="35921" dir="2700000" algn="ctr" rotWithShape="0">
                    <a:srgbClr val="990000"/>
                  </a:outerShdw>
                </a:effectLst>
                <a:latin typeface="Aharoni" panose="02010803020104030203" pitchFamily="2" charset="-79"/>
                <a:cs typeface="Aharoni" panose="02010803020104030203" pitchFamily="2" charset="-79"/>
              </a:rPr>
              <a:t>Niveles de Investigación</a:t>
            </a:r>
          </a:p>
        </p:txBody>
      </p:sp>
      <p:sp>
        <p:nvSpPr>
          <p:cNvPr id="6149" name="Text Box 9"/>
          <p:cNvSpPr txBox="1">
            <a:spLocks noChangeArrowheads="1"/>
          </p:cNvSpPr>
          <p:nvPr/>
        </p:nvSpPr>
        <p:spPr bwMode="auto">
          <a:xfrm>
            <a:off x="1114765" y="1845904"/>
            <a:ext cx="6480175" cy="380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s-VE" dirty="0"/>
              <a:t>El nivel de una investigación viene dado por el grado de profundidad y alcance que se pretende con la misma.</a:t>
            </a:r>
          </a:p>
          <a:p>
            <a:pPr algn="just" eaLnBrk="1" hangingPunct="1">
              <a:spcBef>
                <a:spcPct val="50000"/>
              </a:spcBef>
            </a:pPr>
            <a:r>
              <a:rPr lang="es-VE" dirty="0"/>
              <a:t>Así tenemos que una Investigación puede ser:</a:t>
            </a:r>
          </a:p>
          <a:p>
            <a:pPr algn="just" eaLnBrk="1" hangingPunct="1">
              <a:spcBef>
                <a:spcPct val="50000"/>
              </a:spcBef>
              <a:buFontTx/>
              <a:buChar char="•"/>
            </a:pPr>
            <a:r>
              <a:rPr lang="es-VE" dirty="0"/>
              <a:t> </a:t>
            </a:r>
            <a:r>
              <a:rPr lang="es-VE" b="1" dirty="0"/>
              <a:t>Exploratoria:</a:t>
            </a:r>
            <a:r>
              <a:rPr lang="es-VE" dirty="0"/>
              <a:t> Cuando no existe un cuerpo teórico abundante que ilumine el estudio sobre fenómeno observado y los resultados que se obtengan sea un aporte al reconocimiento de los elementos que lo integran.</a:t>
            </a:r>
          </a:p>
          <a:p>
            <a:pPr algn="just" eaLnBrk="1" hangingPunct="1">
              <a:spcBef>
                <a:spcPct val="50000"/>
              </a:spcBef>
              <a:buFontTx/>
              <a:buChar char="•"/>
            </a:pPr>
            <a:r>
              <a:rPr lang="es-VE" dirty="0"/>
              <a:t> </a:t>
            </a:r>
            <a:r>
              <a:rPr lang="es-VE" b="1" dirty="0"/>
              <a:t>Descriptiva: </a:t>
            </a:r>
            <a:r>
              <a:rPr lang="es-VE" dirty="0"/>
              <a:t>Cuando se señala cómo es y cómo se manifiesta un fenómeno o evento, cuando se busca especificar las propiedades importantes para medir y evaluar aspectos, dimensiones o componentes del fenómeno a </a:t>
            </a:r>
            <a:r>
              <a:rPr lang="es-VE" dirty="0" smtClean="0"/>
              <a:t>estudiar.</a:t>
            </a:r>
            <a:endParaRPr lang="es-ES" dirty="0"/>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550" y="725488"/>
            <a:ext cx="685800" cy="685800"/>
          </a:xfrm>
          <a:prstGeom prst="rect">
            <a:avLst/>
          </a:prstGeom>
        </p:spPr>
      </p:pic>
      <p:pic>
        <p:nvPicPr>
          <p:cNvPr id="9" name="Imagen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75551" y="622013"/>
            <a:ext cx="632983" cy="621261"/>
          </a:xfrm>
          <a:prstGeom prst="rect">
            <a:avLst/>
          </a:prstGeom>
        </p:spPr>
      </p:pic>
      <p:sp>
        <p:nvSpPr>
          <p:cNvPr id="3" name="Marcador de fecha 2"/>
          <p:cNvSpPr>
            <a:spLocks noGrp="1"/>
          </p:cNvSpPr>
          <p:nvPr>
            <p:ph type="dt" sz="half" idx="10"/>
          </p:nvPr>
        </p:nvSpPr>
        <p:spPr>
          <a:xfrm>
            <a:off x="4716016" y="6041363"/>
            <a:ext cx="1373374" cy="365125"/>
          </a:xfrm>
        </p:spPr>
        <p:txBody>
          <a:bodyPr/>
          <a:lstStyle/>
          <a:p>
            <a:pPr>
              <a:defRPr/>
            </a:pPr>
            <a:fld id="{DB87B9FA-E0DA-46BF-B63E-E65657C00931}" type="datetime1">
              <a:rPr lang="es-ES" smtClean="0">
                <a:solidFill>
                  <a:srgbClr val="002060"/>
                </a:solidFill>
              </a:rPr>
              <a:t>20/10/2014</a:t>
            </a:fld>
            <a:endParaRPr lang="es-ES" dirty="0">
              <a:solidFill>
                <a:srgbClr val="002060"/>
              </a:solidFill>
            </a:endParaRPr>
          </a:p>
        </p:txBody>
      </p:sp>
      <p:sp>
        <p:nvSpPr>
          <p:cNvPr id="4" name="Marcador de pie de página 3"/>
          <p:cNvSpPr>
            <a:spLocks noGrp="1"/>
          </p:cNvSpPr>
          <p:nvPr>
            <p:ph type="ftr" sz="quarter" idx="11"/>
          </p:nvPr>
        </p:nvSpPr>
        <p:spPr/>
        <p:txBody>
          <a:bodyPr/>
          <a:lstStyle/>
          <a:p>
            <a:pPr>
              <a:defRPr/>
            </a:pPr>
            <a:r>
              <a:rPr lang="pt-BR" dirty="0" smtClean="0"/>
              <a:t>CPCC. Yónel Chocano Figueroa.  DOCENTE UNHEVAL</a:t>
            </a:r>
            <a:endParaRPr lang="es-ES" dirty="0"/>
          </a:p>
        </p:txBody>
      </p:sp>
      <p:sp>
        <p:nvSpPr>
          <p:cNvPr id="5" name="Marcador de número de diapositiva 4"/>
          <p:cNvSpPr>
            <a:spLocks noGrp="1"/>
          </p:cNvSpPr>
          <p:nvPr>
            <p:ph type="sldNum" sz="quarter" idx="12"/>
          </p:nvPr>
        </p:nvSpPr>
        <p:spPr/>
        <p:txBody>
          <a:bodyPr/>
          <a:lstStyle/>
          <a:p>
            <a:fld id="{2096CBD2-B7D3-4CD3-9BF9-1696D2FE9D76}" type="slidenum">
              <a:rPr lang="es-ES" smtClean="0"/>
              <a:pPr/>
              <a:t>11</a:t>
            </a:fld>
            <a:endParaRPr lang="es-E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1" name="Group 4"/>
          <p:cNvGrpSpPr>
            <a:grpSpLocks/>
          </p:cNvGrpSpPr>
          <p:nvPr/>
        </p:nvGrpSpPr>
        <p:grpSpPr bwMode="auto">
          <a:xfrm>
            <a:off x="971550" y="476250"/>
            <a:ext cx="6985000" cy="1296988"/>
            <a:chOff x="768" y="1488"/>
            <a:chExt cx="3648" cy="548"/>
          </a:xfrm>
        </p:grpSpPr>
        <p:sp>
          <p:nvSpPr>
            <p:cNvPr id="7174" name="Line 6"/>
            <p:cNvSpPr>
              <a:spLocks noChangeShapeType="1"/>
            </p:cNvSpPr>
            <p:nvPr/>
          </p:nvSpPr>
          <p:spPr bwMode="auto">
            <a:xfrm>
              <a:off x="768" y="2036"/>
              <a:ext cx="3648" cy="0"/>
            </a:xfrm>
            <a:prstGeom prst="line">
              <a:avLst/>
            </a:prstGeom>
            <a:noFill/>
            <a:ln w="28575">
              <a:solidFill>
                <a:srgbClr val="808080"/>
              </a:solidFill>
              <a:round/>
              <a:headEnd/>
              <a:tailEnd/>
            </a:ln>
            <a:extLst>
              <a:ext uri="{909E8E84-426E-40DD-AFC4-6F175D3DCCD1}">
                <a14:hiddenFill xmlns:a14="http://schemas.microsoft.com/office/drawing/2010/main">
                  <a:noFill/>
                </a14:hiddenFill>
              </a:ext>
            </a:extLst>
          </p:spPr>
          <p:txBody>
            <a:bodyPr wrap="none" anchor="ctr"/>
            <a:lstStyle/>
            <a:p>
              <a:endParaRPr lang="es-ES"/>
            </a:p>
          </p:txBody>
        </p:sp>
        <p:sp>
          <p:nvSpPr>
            <p:cNvPr id="7175" name="Text Box 7"/>
            <p:cNvSpPr txBox="1">
              <a:spLocks noChangeArrowheads="1"/>
            </p:cNvSpPr>
            <p:nvPr/>
          </p:nvSpPr>
          <p:spPr bwMode="auto">
            <a:xfrm>
              <a:off x="1174" y="1488"/>
              <a:ext cx="181"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sz="800">
                <a:solidFill>
                  <a:srgbClr val="000000"/>
                </a:solidFill>
              </a:endParaRPr>
            </a:p>
            <a:p>
              <a:pPr eaLnBrk="1" hangingPunct="1"/>
              <a:endParaRPr lang="es-ES"/>
            </a:p>
          </p:txBody>
        </p:sp>
      </p:grpSp>
      <p:sp>
        <p:nvSpPr>
          <p:cNvPr id="7172" name="WordArt 8"/>
          <p:cNvSpPr>
            <a:spLocks noChangeArrowheads="1" noChangeShapeType="1" noTextEdit="1"/>
          </p:cNvSpPr>
          <p:nvPr/>
        </p:nvSpPr>
        <p:spPr bwMode="auto">
          <a:xfrm>
            <a:off x="2716213" y="725488"/>
            <a:ext cx="3800475" cy="542925"/>
          </a:xfrm>
          <a:prstGeom prst="rect">
            <a:avLst/>
          </a:prstGeom>
        </p:spPr>
        <p:txBody>
          <a:bodyPr wrap="none" fromWordArt="1">
            <a:prstTxWarp prst="textPlain">
              <a:avLst>
                <a:gd name="adj" fmla="val 50000"/>
              </a:avLst>
            </a:prstTxWarp>
          </a:bodyPr>
          <a:lstStyle/>
          <a:p>
            <a:pPr algn="ctr"/>
            <a:r>
              <a:rPr lang="es-ES" sz="3600" b="1" i="1" kern="10" dirty="0">
                <a:ln w="19050">
                  <a:solidFill>
                    <a:srgbClr val="99CCFF"/>
                  </a:solidFill>
                  <a:round/>
                  <a:headEnd/>
                  <a:tailEnd/>
                </a:ln>
                <a:solidFill>
                  <a:srgbClr val="002060"/>
                </a:solidFill>
                <a:effectLst>
                  <a:outerShdw dist="35921" dir="2700000" algn="ctr" rotWithShape="0">
                    <a:srgbClr val="990000"/>
                  </a:outerShdw>
                </a:effectLst>
                <a:latin typeface="Aharoni" panose="02010803020104030203" pitchFamily="2" charset="-79"/>
                <a:cs typeface="Aharoni" panose="02010803020104030203" pitchFamily="2" charset="-79"/>
              </a:rPr>
              <a:t>Niveles de Investigación</a:t>
            </a:r>
          </a:p>
        </p:txBody>
      </p:sp>
      <p:sp>
        <p:nvSpPr>
          <p:cNvPr id="7173" name="Text Box 9"/>
          <p:cNvSpPr txBox="1">
            <a:spLocks noChangeArrowheads="1"/>
          </p:cNvSpPr>
          <p:nvPr/>
        </p:nvSpPr>
        <p:spPr bwMode="auto">
          <a:xfrm>
            <a:off x="1163066" y="2103979"/>
            <a:ext cx="6264275" cy="215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buFontTx/>
              <a:buChar char="•"/>
            </a:pPr>
            <a:r>
              <a:rPr lang="es-VE" dirty="0"/>
              <a:t> </a:t>
            </a:r>
            <a:r>
              <a:rPr lang="es-VE" b="1" dirty="0" err="1"/>
              <a:t>Correlacional</a:t>
            </a:r>
            <a:r>
              <a:rPr lang="es-VE" b="1" dirty="0"/>
              <a:t>: </a:t>
            </a:r>
            <a:r>
              <a:rPr lang="es-VE" dirty="0"/>
              <a:t>Cuando se pretende hacer ver o determinar el grado de relación que pueden tener dos o más variables en una investigación.</a:t>
            </a:r>
          </a:p>
          <a:p>
            <a:pPr algn="just" eaLnBrk="1" hangingPunct="1">
              <a:spcBef>
                <a:spcPct val="50000"/>
              </a:spcBef>
              <a:buFontTx/>
              <a:buChar char="•"/>
            </a:pPr>
            <a:r>
              <a:rPr lang="es-VE" b="1" dirty="0"/>
              <a:t> Explicativa: </a:t>
            </a:r>
            <a:r>
              <a:rPr lang="es-VE" dirty="0"/>
              <a:t>Está dirigida a responder a las causas de los eventos físicos o sociales y su interés se centra en explicar por qué y en qué condiciones ocurre un fenómeno, o por qué dos o más variables se relacionan.</a:t>
            </a:r>
            <a:endParaRPr lang="es-ES" dirty="0"/>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3066" y="725488"/>
            <a:ext cx="685800" cy="685800"/>
          </a:xfrm>
          <a:prstGeom prst="rect">
            <a:avLst/>
          </a:prstGeom>
        </p:spPr>
      </p:pic>
      <p:pic>
        <p:nvPicPr>
          <p:cNvPr id="9" name="Imagen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40058" y="757757"/>
            <a:ext cx="632983" cy="621261"/>
          </a:xfrm>
          <a:prstGeom prst="rect">
            <a:avLst/>
          </a:prstGeom>
        </p:spPr>
      </p:pic>
      <p:sp>
        <p:nvSpPr>
          <p:cNvPr id="3" name="Marcador de fecha 2"/>
          <p:cNvSpPr>
            <a:spLocks noGrp="1"/>
          </p:cNvSpPr>
          <p:nvPr>
            <p:ph type="dt" sz="half" idx="10"/>
          </p:nvPr>
        </p:nvSpPr>
        <p:spPr>
          <a:xfrm>
            <a:off x="4932040" y="6041363"/>
            <a:ext cx="1157350" cy="365125"/>
          </a:xfrm>
        </p:spPr>
        <p:txBody>
          <a:bodyPr/>
          <a:lstStyle/>
          <a:p>
            <a:pPr>
              <a:defRPr/>
            </a:pPr>
            <a:fld id="{AD5A46FB-EA29-4705-BC3E-2E9D6346728E}" type="datetime1">
              <a:rPr lang="es-ES" smtClean="0">
                <a:solidFill>
                  <a:srgbClr val="002060"/>
                </a:solidFill>
              </a:rPr>
              <a:t>20/10/2014</a:t>
            </a:fld>
            <a:endParaRPr lang="es-ES" dirty="0">
              <a:solidFill>
                <a:srgbClr val="002060"/>
              </a:solidFill>
            </a:endParaRPr>
          </a:p>
        </p:txBody>
      </p:sp>
      <p:sp>
        <p:nvSpPr>
          <p:cNvPr id="4" name="Marcador de pie de página 3"/>
          <p:cNvSpPr>
            <a:spLocks noGrp="1"/>
          </p:cNvSpPr>
          <p:nvPr>
            <p:ph type="ftr" sz="quarter" idx="11"/>
          </p:nvPr>
        </p:nvSpPr>
        <p:spPr/>
        <p:txBody>
          <a:bodyPr/>
          <a:lstStyle/>
          <a:p>
            <a:pPr>
              <a:defRPr/>
            </a:pPr>
            <a:r>
              <a:rPr lang="pt-BR" dirty="0" smtClean="0"/>
              <a:t>CPCC. Yónel Chocano Figueroa.  DOCENTE UNHEVAL</a:t>
            </a:r>
            <a:endParaRPr lang="es-ES" dirty="0"/>
          </a:p>
        </p:txBody>
      </p:sp>
      <p:sp>
        <p:nvSpPr>
          <p:cNvPr id="5" name="Marcador de número de diapositiva 4"/>
          <p:cNvSpPr>
            <a:spLocks noGrp="1"/>
          </p:cNvSpPr>
          <p:nvPr>
            <p:ph type="sldNum" sz="quarter" idx="12"/>
          </p:nvPr>
        </p:nvSpPr>
        <p:spPr/>
        <p:txBody>
          <a:bodyPr/>
          <a:lstStyle/>
          <a:p>
            <a:fld id="{2096CBD2-B7D3-4CD3-9BF9-1696D2FE9D76}" type="slidenum">
              <a:rPr lang="es-ES" smtClean="0"/>
              <a:pPr/>
              <a:t>12</a:t>
            </a:fld>
            <a:endParaRPr lang="es-E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WordArt 4"/>
          <p:cNvSpPr>
            <a:spLocks noChangeArrowheads="1" noChangeShapeType="1" noTextEdit="1"/>
          </p:cNvSpPr>
          <p:nvPr/>
        </p:nvSpPr>
        <p:spPr bwMode="auto">
          <a:xfrm>
            <a:off x="2546933" y="454025"/>
            <a:ext cx="3800475" cy="542925"/>
          </a:xfrm>
          <a:prstGeom prst="rect">
            <a:avLst/>
          </a:prstGeom>
        </p:spPr>
        <p:txBody>
          <a:bodyPr wrap="none" fromWordArt="1">
            <a:prstTxWarp prst="textPlain">
              <a:avLst>
                <a:gd name="adj" fmla="val 50000"/>
              </a:avLst>
            </a:prstTxWarp>
          </a:bodyPr>
          <a:lstStyle/>
          <a:p>
            <a:pPr algn="ctr"/>
            <a:r>
              <a:rPr lang="es-ES" sz="3600" b="1" i="1" kern="10" dirty="0">
                <a:ln w="19050">
                  <a:solidFill>
                    <a:srgbClr val="99CCFF"/>
                  </a:solidFill>
                  <a:round/>
                  <a:headEnd/>
                  <a:tailEnd/>
                </a:ln>
                <a:solidFill>
                  <a:schemeClr val="accent2">
                    <a:lumMod val="50000"/>
                  </a:schemeClr>
                </a:solidFill>
                <a:effectLst>
                  <a:outerShdw dist="35921" dir="2700000" algn="ctr" rotWithShape="0">
                    <a:srgbClr val="990000"/>
                  </a:outerShdw>
                </a:effectLst>
                <a:latin typeface="Aharoni" panose="02010803020104030203" pitchFamily="2" charset="-79"/>
                <a:cs typeface="Aharoni" panose="02010803020104030203" pitchFamily="2" charset="-79"/>
              </a:rPr>
              <a:t>Tipos de Investigación</a:t>
            </a:r>
          </a:p>
        </p:txBody>
      </p:sp>
      <p:grpSp>
        <p:nvGrpSpPr>
          <p:cNvPr id="2052" name="Group 5"/>
          <p:cNvGrpSpPr>
            <a:grpSpLocks/>
          </p:cNvGrpSpPr>
          <p:nvPr/>
        </p:nvGrpSpPr>
        <p:grpSpPr bwMode="auto">
          <a:xfrm>
            <a:off x="971550" y="476250"/>
            <a:ext cx="6985000" cy="1296988"/>
            <a:chOff x="768" y="1488"/>
            <a:chExt cx="3648" cy="548"/>
          </a:xfrm>
        </p:grpSpPr>
        <p:sp>
          <p:nvSpPr>
            <p:cNvPr id="2054" name="Line 7"/>
            <p:cNvSpPr>
              <a:spLocks noChangeShapeType="1"/>
            </p:cNvSpPr>
            <p:nvPr/>
          </p:nvSpPr>
          <p:spPr bwMode="auto">
            <a:xfrm>
              <a:off x="768" y="2036"/>
              <a:ext cx="3648" cy="0"/>
            </a:xfrm>
            <a:prstGeom prst="line">
              <a:avLst/>
            </a:prstGeom>
            <a:noFill/>
            <a:ln w="28575">
              <a:solidFill>
                <a:srgbClr val="808080"/>
              </a:solidFill>
              <a:round/>
              <a:headEnd/>
              <a:tailEnd/>
            </a:ln>
            <a:extLst>
              <a:ext uri="{909E8E84-426E-40DD-AFC4-6F175D3DCCD1}">
                <a14:hiddenFill xmlns:a14="http://schemas.microsoft.com/office/drawing/2010/main">
                  <a:noFill/>
                </a14:hiddenFill>
              </a:ext>
            </a:extLst>
          </p:spPr>
          <p:txBody>
            <a:bodyPr wrap="none" anchor="ctr"/>
            <a:lstStyle/>
            <a:p>
              <a:endParaRPr lang="es-ES"/>
            </a:p>
          </p:txBody>
        </p:sp>
        <p:sp>
          <p:nvSpPr>
            <p:cNvPr id="2055" name="Text Box 8"/>
            <p:cNvSpPr txBox="1">
              <a:spLocks noChangeArrowheads="1"/>
            </p:cNvSpPr>
            <p:nvPr/>
          </p:nvSpPr>
          <p:spPr bwMode="auto">
            <a:xfrm>
              <a:off x="1174" y="1488"/>
              <a:ext cx="181"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sz="800">
                <a:solidFill>
                  <a:srgbClr val="000000"/>
                </a:solidFill>
              </a:endParaRPr>
            </a:p>
            <a:p>
              <a:pPr eaLnBrk="1" hangingPunct="1"/>
              <a:endParaRPr lang="es-ES"/>
            </a:p>
          </p:txBody>
        </p:sp>
      </p:grpSp>
      <p:sp>
        <p:nvSpPr>
          <p:cNvPr id="2053" name="Text Box 9"/>
          <p:cNvSpPr txBox="1">
            <a:spLocks noChangeArrowheads="1"/>
          </p:cNvSpPr>
          <p:nvPr/>
        </p:nvSpPr>
        <p:spPr bwMode="auto">
          <a:xfrm>
            <a:off x="442432" y="1173145"/>
            <a:ext cx="8234024" cy="4939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s-ES" dirty="0" smtClean="0"/>
              <a:t>“Según la mayoría, de los </a:t>
            </a:r>
            <a:r>
              <a:rPr lang="es-ES" dirty="0" smtClean="0"/>
              <a:t>estudiosos en investigación científica </a:t>
            </a:r>
            <a:r>
              <a:rPr lang="es-ES" dirty="0" smtClean="0"/>
              <a:t>se distinguen dos tipos: La investigación básica, pura o fundamental; y la investigación aplicada o tecnológica.</a:t>
            </a:r>
          </a:p>
          <a:p>
            <a:pPr algn="just" eaLnBrk="1" hangingPunct="1">
              <a:spcBef>
                <a:spcPct val="50000"/>
              </a:spcBef>
            </a:pPr>
            <a:r>
              <a:rPr lang="es-ES" b="1" dirty="0" smtClean="0"/>
              <a:t>La investigación básica, pura o fundamental</a:t>
            </a:r>
            <a:r>
              <a:rPr lang="es-ES" dirty="0" smtClean="0"/>
              <a:t>, es aquella que se viene realizando desde que surgió la curiosidad científica, por desentrañar los misterios del origen del universo, de la vida natural y de la vida humana. Los primeros investigadores, que fueron filósofos y luego científicos, hicieron su trabajo por amor a la ciencia, por amor a la sabiduría. No en vano estos primeros investigadores se llamaron filósofos y el campo de estudio la filosofía, que como es sabido, significa amor a la sabiduría. Los más grandes filósofos griegos que pertenecieron a la Escuela Jónica, como Anaximandro, </a:t>
            </a:r>
            <a:r>
              <a:rPr lang="es-ES" dirty="0" err="1" smtClean="0"/>
              <a:t>Thales</a:t>
            </a:r>
            <a:r>
              <a:rPr lang="es-ES" dirty="0" smtClean="0"/>
              <a:t> de Mileto, Heráclito de </a:t>
            </a:r>
            <a:r>
              <a:rPr lang="es-ES" dirty="0" err="1" smtClean="0"/>
              <a:t>Efeso</a:t>
            </a:r>
            <a:r>
              <a:rPr lang="es-ES" dirty="0" smtClean="0"/>
              <a:t>, Anaxágoras y Anaxímenes, tuvieron espíritu científico porque abandonaron la actitud providencialista para conocer el universo, el mundo y el hombre y utilizaron la observación, el razonamiento lógico, y la imaginación como métodos de investigación”; así lo expresa: Humberto </a:t>
            </a:r>
            <a:r>
              <a:rPr lang="es-ES" dirty="0" err="1" smtClean="0"/>
              <a:t>Ñaupas</a:t>
            </a:r>
            <a:r>
              <a:rPr lang="es-ES" dirty="0" smtClean="0"/>
              <a:t> </a:t>
            </a:r>
            <a:r>
              <a:rPr lang="es-ES" dirty="0" err="1" smtClean="0"/>
              <a:t>Paitán</a:t>
            </a:r>
            <a:r>
              <a:rPr lang="es-ES" dirty="0" smtClean="0"/>
              <a:t> y otros, en su </a:t>
            </a:r>
            <a:r>
              <a:rPr lang="es-ES" sz="1600" dirty="0" smtClean="0">
                <a:solidFill>
                  <a:schemeClr val="accent4">
                    <a:lumMod val="50000"/>
                  </a:schemeClr>
                </a:solidFill>
                <a:latin typeface="Arial Narrow" panose="020B0606020202030204" pitchFamily="34" charset="0"/>
              </a:rPr>
              <a:t>“Metodología de la Investigación Cuantitativa – Cualitativa y Redacción de la Tesis” (2014: 91).</a:t>
            </a:r>
            <a:endParaRPr lang="es-ES" sz="1600" dirty="0">
              <a:solidFill>
                <a:schemeClr val="accent4">
                  <a:lumMod val="50000"/>
                </a:schemeClr>
              </a:solidFill>
              <a:latin typeface="Arial Narrow" panose="020B0606020202030204" pitchFamily="34" charset="0"/>
            </a:endParaRP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2432" y="439784"/>
            <a:ext cx="685800" cy="685800"/>
          </a:xfrm>
          <a:prstGeom prst="rect">
            <a:avLst/>
          </a:prstGeom>
        </p:spPr>
      </p:pic>
      <p:pic>
        <p:nvPicPr>
          <p:cNvPr id="9" name="Imagen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1856" y="375689"/>
            <a:ext cx="632983" cy="621261"/>
          </a:xfrm>
          <a:prstGeom prst="rect">
            <a:avLst/>
          </a:prstGeom>
        </p:spPr>
      </p:pic>
      <p:sp>
        <p:nvSpPr>
          <p:cNvPr id="3" name="Marcador de fecha 2"/>
          <p:cNvSpPr>
            <a:spLocks noGrp="1"/>
          </p:cNvSpPr>
          <p:nvPr>
            <p:ph type="dt" sz="half" idx="10"/>
          </p:nvPr>
        </p:nvSpPr>
        <p:spPr>
          <a:xfrm>
            <a:off x="3935578" y="6265862"/>
            <a:ext cx="1903046" cy="365125"/>
          </a:xfrm>
        </p:spPr>
        <p:txBody>
          <a:bodyPr/>
          <a:lstStyle/>
          <a:p>
            <a:pPr>
              <a:defRPr/>
            </a:pPr>
            <a:fld id="{E5F54C4E-62AF-4CC8-B069-253B6EF594F9}" type="datetime1">
              <a:rPr lang="es-ES" smtClean="0">
                <a:solidFill>
                  <a:srgbClr val="002060"/>
                </a:solidFill>
              </a:rPr>
              <a:t>20/10/2014</a:t>
            </a:fld>
            <a:endParaRPr lang="es-ES" dirty="0">
              <a:solidFill>
                <a:srgbClr val="002060"/>
              </a:solidFill>
            </a:endParaRPr>
          </a:p>
        </p:txBody>
      </p:sp>
      <p:sp>
        <p:nvSpPr>
          <p:cNvPr id="4" name="Marcador de pie de página 3"/>
          <p:cNvSpPr>
            <a:spLocks noGrp="1"/>
          </p:cNvSpPr>
          <p:nvPr>
            <p:ph type="ftr" sz="quarter" idx="11"/>
          </p:nvPr>
        </p:nvSpPr>
        <p:spPr/>
        <p:txBody>
          <a:bodyPr/>
          <a:lstStyle/>
          <a:p>
            <a:pPr>
              <a:defRPr/>
            </a:pPr>
            <a:r>
              <a:rPr lang="pt-BR" dirty="0" smtClean="0"/>
              <a:t>CPCC. Yónel Chocano Figueroa.  DOCENTE UNHEVAL</a:t>
            </a:r>
            <a:endParaRPr lang="es-ES" dirty="0"/>
          </a:p>
        </p:txBody>
      </p:sp>
      <p:sp>
        <p:nvSpPr>
          <p:cNvPr id="5" name="Marcador de número de diapositiva 4"/>
          <p:cNvSpPr>
            <a:spLocks noGrp="1"/>
          </p:cNvSpPr>
          <p:nvPr>
            <p:ph type="sldNum" sz="quarter" idx="12"/>
          </p:nvPr>
        </p:nvSpPr>
        <p:spPr/>
        <p:txBody>
          <a:bodyPr/>
          <a:lstStyle/>
          <a:p>
            <a:fld id="{2096CBD2-B7D3-4CD3-9BF9-1696D2FE9D76}" type="slidenum">
              <a:rPr lang="es-ES" smtClean="0"/>
              <a:pPr/>
              <a:t>2</a:t>
            </a:fld>
            <a:endParaRPr lang="es-E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WordArt 4"/>
          <p:cNvSpPr>
            <a:spLocks noChangeArrowheads="1" noChangeShapeType="1" noTextEdit="1"/>
          </p:cNvSpPr>
          <p:nvPr/>
        </p:nvSpPr>
        <p:spPr bwMode="auto">
          <a:xfrm>
            <a:off x="2546933" y="454025"/>
            <a:ext cx="3800475" cy="542925"/>
          </a:xfrm>
          <a:prstGeom prst="rect">
            <a:avLst/>
          </a:prstGeom>
        </p:spPr>
        <p:txBody>
          <a:bodyPr wrap="none" fromWordArt="1">
            <a:prstTxWarp prst="textPlain">
              <a:avLst>
                <a:gd name="adj" fmla="val 50000"/>
              </a:avLst>
            </a:prstTxWarp>
          </a:bodyPr>
          <a:lstStyle/>
          <a:p>
            <a:pPr algn="ctr"/>
            <a:r>
              <a:rPr lang="es-ES" sz="3600" b="1" i="1" kern="10" dirty="0">
                <a:ln w="19050">
                  <a:solidFill>
                    <a:srgbClr val="99CCFF"/>
                  </a:solidFill>
                  <a:round/>
                  <a:headEnd/>
                  <a:tailEnd/>
                </a:ln>
                <a:solidFill>
                  <a:schemeClr val="accent2">
                    <a:lumMod val="50000"/>
                  </a:schemeClr>
                </a:solidFill>
                <a:effectLst>
                  <a:outerShdw dist="35921" dir="2700000" algn="ctr" rotWithShape="0">
                    <a:srgbClr val="990000"/>
                  </a:outerShdw>
                </a:effectLst>
                <a:latin typeface="Aharoni" panose="02010803020104030203" pitchFamily="2" charset="-79"/>
                <a:cs typeface="Aharoni" panose="02010803020104030203" pitchFamily="2" charset="-79"/>
              </a:rPr>
              <a:t>Tipos de Investigación</a:t>
            </a:r>
          </a:p>
        </p:txBody>
      </p:sp>
      <p:grpSp>
        <p:nvGrpSpPr>
          <p:cNvPr id="2052" name="Group 5"/>
          <p:cNvGrpSpPr>
            <a:grpSpLocks/>
          </p:cNvGrpSpPr>
          <p:nvPr/>
        </p:nvGrpSpPr>
        <p:grpSpPr bwMode="auto">
          <a:xfrm>
            <a:off x="971550" y="476250"/>
            <a:ext cx="6985000" cy="1296988"/>
            <a:chOff x="768" y="1488"/>
            <a:chExt cx="3648" cy="548"/>
          </a:xfrm>
        </p:grpSpPr>
        <p:sp>
          <p:nvSpPr>
            <p:cNvPr id="2054" name="Line 7"/>
            <p:cNvSpPr>
              <a:spLocks noChangeShapeType="1"/>
            </p:cNvSpPr>
            <p:nvPr/>
          </p:nvSpPr>
          <p:spPr bwMode="auto">
            <a:xfrm>
              <a:off x="768" y="2036"/>
              <a:ext cx="3648" cy="0"/>
            </a:xfrm>
            <a:prstGeom prst="line">
              <a:avLst/>
            </a:prstGeom>
            <a:noFill/>
            <a:ln w="28575">
              <a:solidFill>
                <a:srgbClr val="808080"/>
              </a:solidFill>
              <a:round/>
              <a:headEnd/>
              <a:tailEnd/>
            </a:ln>
            <a:extLst>
              <a:ext uri="{909E8E84-426E-40DD-AFC4-6F175D3DCCD1}">
                <a14:hiddenFill xmlns:a14="http://schemas.microsoft.com/office/drawing/2010/main">
                  <a:noFill/>
                </a14:hiddenFill>
              </a:ext>
            </a:extLst>
          </p:spPr>
          <p:txBody>
            <a:bodyPr wrap="none" anchor="ctr"/>
            <a:lstStyle/>
            <a:p>
              <a:endParaRPr lang="es-ES"/>
            </a:p>
          </p:txBody>
        </p:sp>
        <p:sp>
          <p:nvSpPr>
            <p:cNvPr id="2055" name="Text Box 8"/>
            <p:cNvSpPr txBox="1">
              <a:spLocks noChangeArrowheads="1"/>
            </p:cNvSpPr>
            <p:nvPr/>
          </p:nvSpPr>
          <p:spPr bwMode="auto">
            <a:xfrm>
              <a:off x="1174" y="1488"/>
              <a:ext cx="181"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sz="800">
                <a:solidFill>
                  <a:srgbClr val="000000"/>
                </a:solidFill>
              </a:endParaRPr>
            </a:p>
            <a:p>
              <a:pPr eaLnBrk="1" hangingPunct="1"/>
              <a:endParaRPr lang="es-ES"/>
            </a:p>
          </p:txBody>
        </p:sp>
      </p:grpSp>
      <p:sp>
        <p:nvSpPr>
          <p:cNvPr id="2053" name="Text Box 9"/>
          <p:cNvSpPr txBox="1">
            <a:spLocks noChangeArrowheads="1"/>
          </p:cNvSpPr>
          <p:nvPr/>
        </p:nvSpPr>
        <p:spPr bwMode="auto">
          <a:xfrm>
            <a:off x="442432" y="1173145"/>
            <a:ext cx="8234024"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s-ES" dirty="0" smtClean="0"/>
              <a:t>“La investigación pura, básica o sustantiva, recibe el nombre de pura porque en efecto no está interesada por un objetivo crematístico, su motivación es la simple curiosidad, el inmenso gozo de descubrir nuevos conocimientos, es como dicen otros el amor de la ciencia por la ciencia; se dice que es básica porque sirve de cim</a:t>
            </a:r>
            <a:r>
              <a:rPr lang="es-ES" dirty="0" smtClean="0"/>
              <a:t>iento a la investigación aplicada o tecnológica; y fundamental porque es esencial para el desarrollo de la ciencia. Comprende dos niveles, aunque algunos como </a:t>
            </a:r>
            <a:r>
              <a:rPr lang="es-ES" dirty="0" err="1" smtClean="0"/>
              <a:t>Selltiz</a:t>
            </a:r>
            <a:r>
              <a:rPr lang="es-ES" dirty="0" smtClean="0"/>
              <a:t> distingue tres niveles: el exploratorio, descriptivo el explicativo.</a:t>
            </a:r>
            <a:endParaRPr lang="es-ES" dirty="0" smtClean="0"/>
          </a:p>
          <a:p>
            <a:pPr algn="just" eaLnBrk="1" hangingPunct="1">
              <a:spcBef>
                <a:spcPct val="50000"/>
              </a:spcBef>
            </a:pPr>
            <a:r>
              <a:rPr lang="es-ES" b="1" dirty="0" smtClean="0"/>
              <a:t>Niveles de la investigación básica </a:t>
            </a:r>
            <a:r>
              <a:rPr lang="es-ES" b="1" dirty="0"/>
              <a:t>o </a:t>
            </a:r>
            <a:r>
              <a:rPr lang="es-ES" b="1" dirty="0" smtClean="0"/>
              <a:t>pura:</a:t>
            </a:r>
          </a:p>
          <a:p>
            <a:pPr marL="342900" indent="-342900" algn="just" eaLnBrk="1" hangingPunct="1">
              <a:spcBef>
                <a:spcPct val="50000"/>
              </a:spcBef>
              <a:buAutoNum type="alphaUcPeriod"/>
            </a:pPr>
            <a:r>
              <a:rPr lang="es-ES" b="1" dirty="0" smtClean="0"/>
              <a:t>La IB exploratoria</a:t>
            </a:r>
            <a:r>
              <a:rPr lang="es-ES" dirty="0" smtClean="0"/>
              <a:t>, según Claire </a:t>
            </a:r>
            <a:r>
              <a:rPr lang="es-ES" dirty="0" err="1" smtClean="0"/>
              <a:t>Selltiz</a:t>
            </a:r>
            <a:r>
              <a:rPr lang="es-ES" dirty="0" smtClean="0"/>
              <a:t>… es una búsqueda de información, con el propósito de formular problemas e hipótesis para una investigación más profunda de carácter explicativo. Estos estudios exploratorios, llamados también formulativos tienen como objetivo ‘la formulación de un problema para posibilitar una investigación más precisa o el desarrollo de una hipótesis’.</a:t>
            </a: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2432" y="439784"/>
            <a:ext cx="685800" cy="685800"/>
          </a:xfrm>
          <a:prstGeom prst="rect">
            <a:avLst/>
          </a:prstGeom>
        </p:spPr>
      </p:pic>
      <p:pic>
        <p:nvPicPr>
          <p:cNvPr id="9" name="Imagen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1856" y="375689"/>
            <a:ext cx="632983" cy="621261"/>
          </a:xfrm>
          <a:prstGeom prst="rect">
            <a:avLst/>
          </a:prstGeom>
        </p:spPr>
      </p:pic>
      <p:sp>
        <p:nvSpPr>
          <p:cNvPr id="3" name="Marcador de fecha 2"/>
          <p:cNvSpPr>
            <a:spLocks noGrp="1"/>
          </p:cNvSpPr>
          <p:nvPr>
            <p:ph type="dt" sz="half" idx="10"/>
          </p:nvPr>
        </p:nvSpPr>
        <p:spPr>
          <a:xfrm>
            <a:off x="3935578" y="6265862"/>
            <a:ext cx="1903046" cy="365125"/>
          </a:xfrm>
        </p:spPr>
        <p:txBody>
          <a:bodyPr/>
          <a:lstStyle/>
          <a:p>
            <a:pPr>
              <a:defRPr/>
            </a:pPr>
            <a:fld id="{E5F54C4E-62AF-4CC8-B069-253B6EF594F9}" type="datetime1">
              <a:rPr lang="es-ES" smtClean="0">
                <a:solidFill>
                  <a:srgbClr val="002060"/>
                </a:solidFill>
              </a:rPr>
              <a:t>20/10/2014</a:t>
            </a:fld>
            <a:endParaRPr lang="es-ES" dirty="0">
              <a:solidFill>
                <a:srgbClr val="002060"/>
              </a:solidFill>
            </a:endParaRPr>
          </a:p>
        </p:txBody>
      </p:sp>
      <p:sp>
        <p:nvSpPr>
          <p:cNvPr id="4" name="Marcador de pie de página 3"/>
          <p:cNvSpPr>
            <a:spLocks noGrp="1"/>
          </p:cNvSpPr>
          <p:nvPr>
            <p:ph type="ftr" sz="quarter" idx="11"/>
          </p:nvPr>
        </p:nvSpPr>
        <p:spPr/>
        <p:txBody>
          <a:bodyPr/>
          <a:lstStyle/>
          <a:p>
            <a:pPr>
              <a:defRPr/>
            </a:pPr>
            <a:r>
              <a:rPr lang="pt-BR" dirty="0" smtClean="0"/>
              <a:t>CPCC. Yónel Chocano Figueroa.  DOCENTE UNHEVAL</a:t>
            </a:r>
            <a:endParaRPr lang="es-ES" dirty="0"/>
          </a:p>
        </p:txBody>
      </p:sp>
      <p:sp>
        <p:nvSpPr>
          <p:cNvPr id="5" name="Marcador de número de diapositiva 4"/>
          <p:cNvSpPr>
            <a:spLocks noGrp="1"/>
          </p:cNvSpPr>
          <p:nvPr>
            <p:ph type="sldNum" sz="quarter" idx="12"/>
          </p:nvPr>
        </p:nvSpPr>
        <p:spPr/>
        <p:txBody>
          <a:bodyPr/>
          <a:lstStyle/>
          <a:p>
            <a:fld id="{2096CBD2-B7D3-4CD3-9BF9-1696D2FE9D76}" type="slidenum">
              <a:rPr lang="es-ES" smtClean="0"/>
              <a:pPr/>
              <a:t>3</a:t>
            </a:fld>
            <a:endParaRPr lang="es-ES"/>
          </a:p>
        </p:txBody>
      </p:sp>
    </p:spTree>
    <p:extLst>
      <p:ext uri="{BB962C8B-B14F-4D97-AF65-F5344CB8AC3E}">
        <p14:creationId xmlns:p14="http://schemas.microsoft.com/office/powerpoint/2010/main" val="2058081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WordArt 4"/>
          <p:cNvSpPr>
            <a:spLocks noChangeArrowheads="1" noChangeShapeType="1" noTextEdit="1"/>
          </p:cNvSpPr>
          <p:nvPr/>
        </p:nvSpPr>
        <p:spPr bwMode="auto">
          <a:xfrm>
            <a:off x="2546933" y="454025"/>
            <a:ext cx="3800475" cy="542925"/>
          </a:xfrm>
          <a:prstGeom prst="rect">
            <a:avLst/>
          </a:prstGeom>
        </p:spPr>
        <p:txBody>
          <a:bodyPr wrap="none" fromWordArt="1">
            <a:prstTxWarp prst="textPlain">
              <a:avLst>
                <a:gd name="adj" fmla="val 50000"/>
              </a:avLst>
            </a:prstTxWarp>
          </a:bodyPr>
          <a:lstStyle/>
          <a:p>
            <a:pPr algn="ctr"/>
            <a:r>
              <a:rPr lang="es-ES" sz="3600" b="1" i="1" kern="10" dirty="0">
                <a:ln w="19050">
                  <a:solidFill>
                    <a:srgbClr val="99CCFF"/>
                  </a:solidFill>
                  <a:round/>
                  <a:headEnd/>
                  <a:tailEnd/>
                </a:ln>
                <a:solidFill>
                  <a:schemeClr val="accent2">
                    <a:lumMod val="50000"/>
                  </a:schemeClr>
                </a:solidFill>
                <a:effectLst>
                  <a:outerShdw dist="35921" dir="2700000" algn="ctr" rotWithShape="0">
                    <a:srgbClr val="990000"/>
                  </a:outerShdw>
                </a:effectLst>
                <a:latin typeface="Aharoni" panose="02010803020104030203" pitchFamily="2" charset="-79"/>
                <a:cs typeface="Aharoni" panose="02010803020104030203" pitchFamily="2" charset="-79"/>
              </a:rPr>
              <a:t>Tipos de Investigación</a:t>
            </a:r>
          </a:p>
        </p:txBody>
      </p:sp>
      <p:grpSp>
        <p:nvGrpSpPr>
          <p:cNvPr id="2052" name="Group 5"/>
          <p:cNvGrpSpPr>
            <a:grpSpLocks/>
          </p:cNvGrpSpPr>
          <p:nvPr/>
        </p:nvGrpSpPr>
        <p:grpSpPr bwMode="auto">
          <a:xfrm>
            <a:off x="971550" y="476250"/>
            <a:ext cx="6985000" cy="1296988"/>
            <a:chOff x="768" y="1488"/>
            <a:chExt cx="3648" cy="548"/>
          </a:xfrm>
        </p:grpSpPr>
        <p:sp>
          <p:nvSpPr>
            <p:cNvPr id="2054" name="Line 7"/>
            <p:cNvSpPr>
              <a:spLocks noChangeShapeType="1"/>
            </p:cNvSpPr>
            <p:nvPr/>
          </p:nvSpPr>
          <p:spPr bwMode="auto">
            <a:xfrm>
              <a:off x="768" y="2036"/>
              <a:ext cx="3648" cy="0"/>
            </a:xfrm>
            <a:prstGeom prst="line">
              <a:avLst/>
            </a:prstGeom>
            <a:noFill/>
            <a:ln w="28575">
              <a:solidFill>
                <a:srgbClr val="808080"/>
              </a:solidFill>
              <a:round/>
              <a:headEnd/>
              <a:tailEnd/>
            </a:ln>
            <a:extLst>
              <a:ext uri="{909E8E84-426E-40DD-AFC4-6F175D3DCCD1}">
                <a14:hiddenFill xmlns:a14="http://schemas.microsoft.com/office/drawing/2010/main">
                  <a:noFill/>
                </a14:hiddenFill>
              </a:ext>
            </a:extLst>
          </p:spPr>
          <p:txBody>
            <a:bodyPr wrap="none" anchor="ctr"/>
            <a:lstStyle/>
            <a:p>
              <a:endParaRPr lang="es-ES"/>
            </a:p>
          </p:txBody>
        </p:sp>
        <p:sp>
          <p:nvSpPr>
            <p:cNvPr id="2055" name="Text Box 8"/>
            <p:cNvSpPr txBox="1">
              <a:spLocks noChangeArrowheads="1"/>
            </p:cNvSpPr>
            <p:nvPr/>
          </p:nvSpPr>
          <p:spPr bwMode="auto">
            <a:xfrm>
              <a:off x="1174" y="1488"/>
              <a:ext cx="181"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sz="800">
                <a:solidFill>
                  <a:srgbClr val="000000"/>
                </a:solidFill>
              </a:endParaRPr>
            </a:p>
            <a:p>
              <a:pPr eaLnBrk="1" hangingPunct="1"/>
              <a:endParaRPr lang="es-ES"/>
            </a:p>
          </p:txBody>
        </p:sp>
      </p:grpSp>
      <p:sp>
        <p:nvSpPr>
          <p:cNvPr id="2053" name="Text Box 9"/>
          <p:cNvSpPr txBox="1">
            <a:spLocks noChangeArrowheads="1"/>
          </p:cNvSpPr>
          <p:nvPr/>
        </p:nvSpPr>
        <p:spPr bwMode="auto">
          <a:xfrm>
            <a:off x="323528" y="1173145"/>
            <a:ext cx="8352928"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271463" algn="just" eaLnBrk="1" hangingPunct="1">
              <a:spcBef>
                <a:spcPct val="50000"/>
              </a:spcBef>
            </a:pPr>
            <a:r>
              <a:rPr lang="es-ES" dirty="0"/>
              <a:t>Este nivel de investigación sirve para ejercitarse en las técnicas de documentación, familiarizarse con la literatura, bibliografía, hemerografía, tesis y fuentes electrónicas. Por ello, algunos hablan de investigación </a:t>
            </a:r>
            <a:r>
              <a:rPr lang="es-ES" dirty="0" smtClean="0"/>
              <a:t>bibliográfica.</a:t>
            </a:r>
          </a:p>
          <a:p>
            <a:pPr marL="271463" indent="-271463" algn="just" eaLnBrk="1" hangingPunct="1">
              <a:spcBef>
                <a:spcPct val="50000"/>
              </a:spcBef>
              <a:tabLst>
                <a:tab pos="271463" algn="l"/>
              </a:tabLst>
            </a:pPr>
            <a:r>
              <a:rPr lang="es-ES" b="1" dirty="0" smtClean="0"/>
              <a:t>B. La IB descriptiva</a:t>
            </a:r>
            <a:r>
              <a:rPr lang="es-ES" dirty="0" smtClean="0"/>
              <a:t> es una investigación de segundo nivel, inicial, cuyo objetivo principal es recopilar datos e informaciones sobre las características, propiedades, aspectos o dimensiones, clasificación de los objetos, personas, agentes e instituciones o de los procesos naturales o sociales.</a:t>
            </a:r>
          </a:p>
          <a:p>
            <a:pPr marL="271463" indent="-271463" algn="just" eaLnBrk="1" hangingPunct="1">
              <a:spcBef>
                <a:spcPct val="50000"/>
              </a:spcBef>
              <a:tabLst>
                <a:tab pos="271463" algn="l"/>
              </a:tabLst>
            </a:pPr>
            <a:r>
              <a:rPr lang="es-ES" dirty="0"/>
              <a:t>	</a:t>
            </a:r>
            <a:r>
              <a:rPr lang="es-ES" dirty="0" smtClean="0"/>
              <a:t>Este nivel de investigación que podría también denominarse </a:t>
            </a:r>
            <a:r>
              <a:rPr lang="es-ES" b="1" dirty="0" smtClean="0"/>
              <a:t>Investigación diagnóstica</a:t>
            </a:r>
            <a:r>
              <a:rPr lang="es-ES" dirty="0" smtClean="0"/>
              <a:t>, o de levantamiento de datos, es la que debería exigirse a los graduandos de los Institutos Superiores Tecnológicos o Escuelas Universitarias de Pre-Grado, para optar el grado académico de bachiller o el título profesional, porque es relativamente más sencilla y sólo responde a preguntas del tipo: ¿cómo es X? ¿cuál es la relación entre X y </a:t>
            </a:r>
            <a:r>
              <a:rPr lang="es-ES" dirty="0" err="1" smtClean="0"/>
              <a:t>Y</a:t>
            </a:r>
            <a:r>
              <a:rPr lang="es-ES" dirty="0" smtClean="0"/>
              <a:t>?, ¿qué diferencias existen entre A y B ¿cuál es el origen de X? ¿cómo se comporta X? ¿cómo se clasifica X? ¿dónde está X? etc.</a:t>
            </a: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2432" y="439784"/>
            <a:ext cx="685800" cy="685800"/>
          </a:xfrm>
          <a:prstGeom prst="rect">
            <a:avLst/>
          </a:prstGeom>
        </p:spPr>
      </p:pic>
      <p:pic>
        <p:nvPicPr>
          <p:cNvPr id="9" name="Imagen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1856" y="375689"/>
            <a:ext cx="632983" cy="621261"/>
          </a:xfrm>
          <a:prstGeom prst="rect">
            <a:avLst/>
          </a:prstGeom>
        </p:spPr>
      </p:pic>
      <p:sp>
        <p:nvSpPr>
          <p:cNvPr id="3" name="Marcador de fecha 2"/>
          <p:cNvSpPr>
            <a:spLocks noGrp="1"/>
          </p:cNvSpPr>
          <p:nvPr>
            <p:ph type="dt" sz="half" idx="10"/>
          </p:nvPr>
        </p:nvSpPr>
        <p:spPr>
          <a:xfrm>
            <a:off x="3935578" y="6265862"/>
            <a:ext cx="1903046" cy="365125"/>
          </a:xfrm>
        </p:spPr>
        <p:txBody>
          <a:bodyPr/>
          <a:lstStyle/>
          <a:p>
            <a:pPr>
              <a:defRPr/>
            </a:pPr>
            <a:fld id="{E5F54C4E-62AF-4CC8-B069-253B6EF594F9}" type="datetime1">
              <a:rPr lang="es-ES" smtClean="0">
                <a:solidFill>
                  <a:srgbClr val="002060"/>
                </a:solidFill>
              </a:rPr>
              <a:t>20/10/2014</a:t>
            </a:fld>
            <a:endParaRPr lang="es-ES" dirty="0">
              <a:solidFill>
                <a:srgbClr val="002060"/>
              </a:solidFill>
            </a:endParaRPr>
          </a:p>
        </p:txBody>
      </p:sp>
      <p:sp>
        <p:nvSpPr>
          <p:cNvPr id="4" name="Marcador de pie de página 3"/>
          <p:cNvSpPr>
            <a:spLocks noGrp="1"/>
          </p:cNvSpPr>
          <p:nvPr>
            <p:ph type="ftr" sz="quarter" idx="11"/>
          </p:nvPr>
        </p:nvSpPr>
        <p:spPr/>
        <p:txBody>
          <a:bodyPr/>
          <a:lstStyle/>
          <a:p>
            <a:pPr>
              <a:defRPr/>
            </a:pPr>
            <a:r>
              <a:rPr lang="pt-BR" dirty="0" smtClean="0"/>
              <a:t>CPCC. Yónel Chocano Figueroa.  DOCENTE UNHEVAL</a:t>
            </a:r>
            <a:endParaRPr lang="es-ES" dirty="0"/>
          </a:p>
        </p:txBody>
      </p:sp>
      <p:sp>
        <p:nvSpPr>
          <p:cNvPr id="5" name="Marcador de número de diapositiva 4"/>
          <p:cNvSpPr>
            <a:spLocks noGrp="1"/>
          </p:cNvSpPr>
          <p:nvPr>
            <p:ph type="sldNum" sz="quarter" idx="12"/>
          </p:nvPr>
        </p:nvSpPr>
        <p:spPr/>
        <p:txBody>
          <a:bodyPr/>
          <a:lstStyle/>
          <a:p>
            <a:fld id="{2096CBD2-B7D3-4CD3-9BF9-1696D2FE9D76}" type="slidenum">
              <a:rPr lang="es-ES" smtClean="0"/>
              <a:pPr/>
              <a:t>4</a:t>
            </a:fld>
            <a:endParaRPr lang="es-ES"/>
          </a:p>
        </p:txBody>
      </p:sp>
    </p:spTree>
    <p:extLst>
      <p:ext uri="{BB962C8B-B14F-4D97-AF65-F5344CB8AC3E}">
        <p14:creationId xmlns:p14="http://schemas.microsoft.com/office/powerpoint/2010/main" val="37726349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WordArt 4"/>
          <p:cNvSpPr>
            <a:spLocks noChangeArrowheads="1" noChangeShapeType="1" noTextEdit="1"/>
          </p:cNvSpPr>
          <p:nvPr/>
        </p:nvSpPr>
        <p:spPr bwMode="auto">
          <a:xfrm>
            <a:off x="2546933" y="454025"/>
            <a:ext cx="3800475" cy="542925"/>
          </a:xfrm>
          <a:prstGeom prst="rect">
            <a:avLst/>
          </a:prstGeom>
        </p:spPr>
        <p:txBody>
          <a:bodyPr wrap="none" fromWordArt="1">
            <a:prstTxWarp prst="textPlain">
              <a:avLst>
                <a:gd name="adj" fmla="val 50000"/>
              </a:avLst>
            </a:prstTxWarp>
          </a:bodyPr>
          <a:lstStyle/>
          <a:p>
            <a:pPr algn="ctr"/>
            <a:r>
              <a:rPr lang="es-ES" sz="3600" b="1" i="1" kern="10" dirty="0">
                <a:ln w="19050">
                  <a:solidFill>
                    <a:srgbClr val="99CCFF"/>
                  </a:solidFill>
                  <a:round/>
                  <a:headEnd/>
                  <a:tailEnd/>
                </a:ln>
                <a:solidFill>
                  <a:schemeClr val="accent2">
                    <a:lumMod val="50000"/>
                  </a:schemeClr>
                </a:solidFill>
                <a:effectLst>
                  <a:outerShdw dist="35921" dir="2700000" algn="ctr" rotWithShape="0">
                    <a:srgbClr val="990000"/>
                  </a:outerShdw>
                </a:effectLst>
                <a:latin typeface="Aharoni" panose="02010803020104030203" pitchFamily="2" charset="-79"/>
                <a:cs typeface="Aharoni" panose="02010803020104030203" pitchFamily="2" charset="-79"/>
              </a:rPr>
              <a:t>Tipos de Investigación</a:t>
            </a:r>
          </a:p>
        </p:txBody>
      </p:sp>
      <p:grpSp>
        <p:nvGrpSpPr>
          <p:cNvPr id="2052" name="Group 5"/>
          <p:cNvGrpSpPr>
            <a:grpSpLocks/>
          </p:cNvGrpSpPr>
          <p:nvPr/>
        </p:nvGrpSpPr>
        <p:grpSpPr bwMode="auto">
          <a:xfrm>
            <a:off x="971550" y="476250"/>
            <a:ext cx="6985000" cy="1296988"/>
            <a:chOff x="768" y="1488"/>
            <a:chExt cx="3648" cy="548"/>
          </a:xfrm>
        </p:grpSpPr>
        <p:sp>
          <p:nvSpPr>
            <p:cNvPr id="2054" name="Line 7"/>
            <p:cNvSpPr>
              <a:spLocks noChangeShapeType="1"/>
            </p:cNvSpPr>
            <p:nvPr/>
          </p:nvSpPr>
          <p:spPr bwMode="auto">
            <a:xfrm>
              <a:off x="768" y="2036"/>
              <a:ext cx="3648" cy="0"/>
            </a:xfrm>
            <a:prstGeom prst="line">
              <a:avLst/>
            </a:prstGeom>
            <a:noFill/>
            <a:ln w="28575">
              <a:solidFill>
                <a:srgbClr val="808080"/>
              </a:solidFill>
              <a:round/>
              <a:headEnd/>
              <a:tailEnd/>
            </a:ln>
            <a:extLst>
              <a:ext uri="{909E8E84-426E-40DD-AFC4-6F175D3DCCD1}">
                <a14:hiddenFill xmlns:a14="http://schemas.microsoft.com/office/drawing/2010/main">
                  <a:noFill/>
                </a14:hiddenFill>
              </a:ext>
            </a:extLst>
          </p:spPr>
          <p:txBody>
            <a:bodyPr wrap="none" anchor="ctr"/>
            <a:lstStyle/>
            <a:p>
              <a:endParaRPr lang="es-ES"/>
            </a:p>
          </p:txBody>
        </p:sp>
        <p:sp>
          <p:nvSpPr>
            <p:cNvPr id="2055" name="Text Box 8"/>
            <p:cNvSpPr txBox="1">
              <a:spLocks noChangeArrowheads="1"/>
            </p:cNvSpPr>
            <p:nvPr/>
          </p:nvSpPr>
          <p:spPr bwMode="auto">
            <a:xfrm>
              <a:off x="1174" y="1488"/>
              <a:ext cx="181"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sz="800">
                <a:solidFill>
                  <a:srgbClr val="000000"/>
                </a:solidFill>
              </a:endParaRPr>
            </a:p>
            <a:p>
              <a:pPr eaLnBrk="1" hangingPunct="1"/>
              <a:endParaRPr lang="es-ES"/>
            </a:p>
          </p:txBody>
        </p:sp>
      </p:grpSp>
      <p:sp>
        <p:nvSpPr>
          <p:cNvPr id="2053" name="Text Box 9"/>
          <p:cNvSpPr txBox="1">
            <a:spLocks noChangeArrowheads="1"/>
          </p:cNvSpPr>
          <p:nvPr/>
        </p:nvSpPr>
        <p:spPr bwMode="auto">
          <a:xfrm>
            <a:off x="438582" y="996950"/>
            <a:ext cx="8352928" cy="618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271463" indent="-271463" algn="just" eaLnBrk="1" hangingPunct="1">
              <a:spcBef>
                <a:spcPct val="50000"/>
              </a:spcBef>
              <a:tabLst>
                <a:tab pos="271463" algn="l"/>
              </a:tabLst>
            </a:pPr>
            <a:r>
              <a:rPr lang="es-ES" b="1" dirty="0"/>
              <a:t>	</a:t>
            </a:r>
            <a:r>
              <a:rPr lang="es-ES" dirty="0" smtClean="0"/>
              <a:t>La IB descriptiva, puede servir para realizar investigaciones explicativas, tomar decisiones correctivas a nivel de instituciones, sobre infraestructura de centros penitenciarios, centros educativos, organizaciones gremiales, comunidades campesinas, etc. con la finalidad de formular propuestas para mejorar el funcionamiento de los penales, centros educativos, instituciones sociales-culturales, etc. </a:t>
            </a:r>
          </a:p>
          <a:p>
            <a:pPr marL="271463" indent="-271463" algn="just" eaLnBrk="1" hangingPunct="1">
              <a:spcBef>
                <a:spcPct val="50000"/>
              </a:spcBef>
              <a:tabLst>
                <a:tab pos="271463" algn="l"/>
              </a:tabLst>
            </a:pPr>
            <a:r>
              <a:rPr lang="es-ES" b="1" dirty="0"/>
              <a:t>C. La IB explicativa</a:t>
            </a:r>
            <a:r>
              <a:rPr lang="es-ES" dirty="0"/>
              <a:t> es un nivel más complejo, más profundo y más riguroso, de la investigación básica, cuyo objetivo principal es</a:t>
            </a:r>
            <a:r>
              <a:rPr lang="es-ES" b="1" dirty="0"/>
              <a:t> </a:t>
            </a:r>
            <a:r>
              <a:rPr lang="es-ES" dirty="0"/>
              <a:t>verificación de hipótesis causales o explicativas; el descubrimiento de nuevas leyes científico-sociales, de nuevas microteorías sociales que expliquen las relaciones causales de las propiedades o dimensiones de los hechos, eventos del sistema y de los procesos sociales. Trabajan con hipótesis causales, es decir que explican las causas de los hechos, fenómenos, eventos y procesos naturales y sociales</a:t>
            </a:r>
            <a:r>
              <a:rPr lang="es-ES" dirty="0" smtClean="0"/>
              <a:t>.</a:t>
            </a:r>
          </a:p>
          <a:p>
            <a:pPr marL="271463" indent="-271463" algn="just" eaLnBrk="1" hangingPunct="1">
              <a:spcBef>
                <a:spcPct val="50000"/>
              </a:spcBef>
              <a:tabLst>
                <a:tab pos="271463" algn="l"/>
              </a:tabLst>
            </a:pPr>
            <a:r>
              <a:rPr lang="es-ES" b="1" dirty="0"/>
              <a:t>	</a:t>
            </a:r>
            <a:r>
              <a:rPr lang="es-ES" dirty="0" smtClean="0"/>
              <a:t>En este nivel de investigación la formulación de hipótesis es fundamental porque sirven para orientar el camino a seguir en la investigación; investigar sin hipótesis es como caminar en la selva o navegar en un océano sin una brújula…</a:t>
            </a:r>
            <a:endParaRPr lang="es-ES" b="1" dirty="0"/>
          </a:p>
          <a:p>
            <a:pPr marL="271463" indent="-271463" algn="just" eaLnBrk="1" hangingPunct="1">
              <a:spcBef>
                <a:spcPct val="50000"/>
              </a:spcBef>
              <a:tabLst>
                <a:tab pos="271463" algn="l"/>
              </a:tabLst>
            </a:pPr>
            <a:endParaRPr lang="es-ES" dirty="0" smtClean="0"/>
          </a:p>
          <a:p>
            <a:pPr marL="271463" indent="-271463" algn="just" eaLnBrk="1" hangingPunct="1">
              <a:spcBef>
                <a:spcPct val="50000"/>
              </a:spcBef>
              <a:tabLst>
                <a:tab pos="271463" algn="l"/>
              </a:tabLst>
            </a:pPr>
            <a:r>
              <a:rPr lang="es-ES" dirty="0"/>
              <a:t>	</a:t>
            </a:r>
            <a:endParaRPr lang="es-ES" dirty="0" smtClean="0"/>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2432" y="439784"/>
            <a:ext cx="685800" cy="685800"/>
          </a:xfrm>
          <a:prstGeom prst="rect">
            <a:avLst/>
          </a:prstGeom>
        </p:spPr>
      </p:pic>
      <p:pic>
        <p:nvPicPr>
          <p:cNvPr id="9" name="Imagen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1856" y="375689"/>
            <a:ext cx="632983" cy="621261"/>
          </a:xfrm>
          <a:prstGeom prst="rect">
            <a:avLst/>
          </a:prstGeom>
        </p:spPr>
      </p:pic>
      <p:sp>
        <p:nvSpPr>
          <p:cNvPr id="3" name="Marcador de fecha 2"/>
          <p:cNvSpPr>
            <a:spLocks noGrp="1"/>
          </p:cNvSpPr>
          <p:nvPr>
            <p:ph type="dt" sz="half" idx="10"/>
          </p:nvPr>
        </p:nvSpPr>
        <p:spPr>
          <a:xfrm>
            <a:off x="3935578" y="6265862"/>
            <a:ext cx="1903046" cy="365125"/>
          </a:xfrm>
        </p:spPr>
        <p:txBody>
          <a:bodyPr/>
          <a:lstStyle/>
          <a:p>
            <a:pPr>
              <a:defRPr/>
            </a:pPr>
            <a:fld id="{E5F54C4E-62AF-4CC8-B069-253B6EF594F9}" type="datetime1">
              <a:rPr lang="es-ES" smtClean="0">
                <a:solidFill>
                  <a:srgbClr val="002060"/>
                </a:solidFill>
              </a:rPr>
              <a:t>20/10/2014</a:t>
            </a:fld>
            <a:endParaRPr lang="es-ES" dirty="0">
              <a:solidFill>
                <a:srgbClr val="002060"/>
              </a:solidFill>
            </a:endParaRPr>
          </a:p>
        </p:txBody>
      </p:sp>
      <p:sp>
        <p:nvSpPr>
          <p:cNvPr id="4" name="Marcador de pie de página 3"/>
          <p:cNvSpPr>
            <a:spLocks noGrp="1"/>
          </p:cNvSpPr>
          <p:nvPr>
            <p:ph type="ftr" sz="quarter" idx="11"/>
          </p:nvPr>
        </p:nvSpPr>
        <p:spPr/>
        <p:txBody>
          <a:bodyPr/>
          <a:lstStyle/>
          <a:p>
            <a:pPr>
              <a:defRPr/>
            </a:pPr>
            <a:r>
              <a:rPr lang="pt-BR" dirty="0" smtClean="0"/>
              <a:t>CPCC. Yónel Chocano Figueroa.  DOCENTE UNHEVAL</a:t>
            </a:r>
            <a:endParaRPr lang="es-ES" dirty="0"/>
          </a:p>
        </p:txBody>
      </p:sp>
      <p:sp>
        <p:nvSpPr>
          <p:cNvPr id="5" name="Marcador de número de diapositiva 4"/>
          <p:cNvSpPr>
            <a:spLocks noGrp="1"/>
          </p:cNvSpPr>
          <p:nvPr>
            <p:ph type="sldNum" sz="quarter" idx="12"/>
          </p:nvPr>
        </p:nvSpPr>
        <p:spPr/>
        <p:txBody>
          <a:bodyPr/>
          <a:lstStyle/>
          <a:p>
            <a:fld id="{2096CBD2-B7D3-4CD3-9BF9-1696D2FE9D76}" type="slidenum">
              <a:rPr lang="es-ES" smtClean="0"/>
              <a:pPr/>
              <a:t>5</a:t>
            </a:fld>
            <a:endParaRPr lang="es-ES"/>
          </a:p>
        </p:txBody>
      </p:sp>
    </p:spTree>
    <p:extLst>
      <p:ext uri="{BB962C8B-B14F-4D97-AF65-F5344CB8AC3E}">
        <p14:creationId xmlns:p14="http://schemas.microsoft.com/office/powerpoint/2010/main" val="28121284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WordArt 4"/>
          <p:cNvSpPr>
            <a:spLocks noChangeArrowheads="1" noChangeShapeType="1" noTextEdit="1"/>
          </p:cNvSpPr>
          <p:nvPr/>
        </p:nvSpPr>
        <p:spPr bwMode="auto">
          <a:xfrm>
            <a:off x="2546933" y="454025"/>
            <a:ext cx="3800475" cy="542925"/>
          </a:xfrm>
          <a:prstGeom prst="rect">
            <a:avLst/>
          </a:prstGeom>
        </p:spPr>
        <p:txBody>
          <a:bodyPr wrap="none" fromWordArt="1">
            <a:prstTxWarp prst="textPlain">
              <a:avLst>
                <a:gd name="adj" fmla="val 50000"/>
              </a:avLst>
            </a:prstTxWarp>
          </a:bodyPr>
          <a:lstStyle/>
          <a:p>
            <a:pPr algn="ctr"/>
            <a:r>
              <a:rPr lang="es-ES" sz="3600" b="1" i="1" kern="10" dirty="0">
                <a:ln w="19050">
                  <a:solidFill>
                    <a:srgbClr val="99CCFF"/>
                  </a:solidFill>
                  <a:round/>
                  <a:headEnd/>
                  <a:tailEnd/>
                </a:ln>
                <a:solidFill>
                  <a:schemeClr val="accent2">
                    <a:lumMod val="50000"/>
                  </a:schemeClr>
                </a:solidFill>
                <a:effectLst>
                  <a:outerShdw dist="35921" dir="2700000" algn="ctr" rotWithShape="0">
                    <a:srgbClr val="990000"/>
                  </a:outerShdw>
                </a:effectLst>
                <a:latin typeface="Aharoni" panose="02010803020104030203" pitchFamily="2" charset="-79"/>
                <a:cs typeface="Aharoni" panose="02010803020104030203" pitchFamily="2" charset="-79"/>
              </a:rPr>
              <a:t>Tipos de Investigación</a:t>
            </a:r>
          </a:p>
        </p:txBody>
      </p:sp>
      <p:grpSp>
        <p:nvGrpSpPr>
          <p:cNvPr id="2052" name="Group 5"/>
          <p:cNvGrpSpPr>
            <a:grpSpLocks/>
          </p:cNvGrpSpPr>
          <p:nvPr/>
        </p:nvGrpSpPr>
        <p:grpSpPr bwMode="auto">
          <a:xfrm>
            <a:off x="971550" y="476250"/>
            <a:ext cx="6985000" cy="1296988"/>
            <a:chOff x="768" y="1488"/>
            <a:chExt cx="3648" cy="548"/>
          </a:xfrm>
        </p:grpSpPr>
        <p:sp>
          <p:nvSpPr>
            <p:cNvPr id="2054" name="Line 7"/>
            <p:cNvSpPr>
              <a:spLocks noChangeShapeType="1"/>
            </p:cNvSpPr>
            <p:nvPr/>
          </p:nvSpPr>
          <p:spPr bwMode="auto">
            <a:xfrm>
              <a:off x="768" y="2036"/>
              <a:ext cx="3648" cy="0"/>
            </a:xfrm>
            <a:prstGeom prst="line">
              <a:avLst/>
            </a:prstGeom>
            <a:noFill/>
            <a:ln w="28575">
              <a:solidFill>
                <a:srgbClr val="808080"/>
              </a:solidFill>
              <a:round/>
              <a:headEnd/>
              <a:tailEnd/>
            </a:ln>
            <a:extLst>
              <a:ext uri="{909E8E84-426E-40DD-AFC4-6F175D3DCCD1}">
                <a14:hiddenFill xmlns:a14="http://schemas.microsoft.com/office/drawing/2010/main">
                  <a:noFill/>
                </a14:hiddenFill>
              </a:ext>
            </a:extLst>
          </p:spPr>
          <p:txBody>
            <a:bodyPr wrap="none" anchor="ctr"/>
            <a:lstStyle/>
            <a:p>
              <a:endParaRPr lang="es-ES"/>
            </a:p>
          </p:txBody>
        </p:sp>
        <p:sp>
          <p:nvSpPr>
            <p:cNvPr id="2055" name="Text Box 8"/>
            <p:cNvSpPr txBox="1">
              <a:spLocks noChangeArrowheads="1"/>
            </p:cNvSpPr>
            <p:nvPr/>
          </p:nvSpPr>
          <p:spPr bwMode="auto">
            <a:xfrm>
              <a:off x="1174" y="1488"/>
              <a:ext cx="181"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sz="800">
                <a:solidFill>
                  <a:srgbClr val="000000"/>
                </a:solidFill>
              </a:endParaRPr>
            </a:p>
            <a:p>
              <a:pPr eaLnBrk="1" hangingPunct="1"/>
              <a:endParaRPr lang="es-ES"/>
            </a:p>
          </p:txBody>
        </p:sp>
      </p:grpSp>
      <p:sp>
        <p:nvSpPr>
          <p:cNvPr id="2053" name="Text Box 9"/>
          <p:cNvSpPr txBox="1">
            <a:spLocks noChangeArrowheads="1"/>
          </p:cNvSpPr>
          <p:nvPr/>
        </p:nvSpPr>
        <p:spPr bwMode="auto">
          <a:xfrm>
            <a:off x="215578" y="1038801"/>
            <a:ext cx="8496944" cy="549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271463" indent="-271463" algn="just" eaLnBrk="1" hangingPunct="1">
              <a:spcBef>
                <a:spcPct val="50000"/>
              </a:spcBef>
              <a:tabLst>
                <a:tab pos="271463" algn="l"/>
              </a:tabLst>
            </a:pPr>
            <a:r>
              <a:rPr lang="es-ES" b="1" dirty="0" smtClean="0"/>
              <a:t>D. Investigación Predictiva</a:t>
            </a:r>
            <a:r>
              <a:rPr lang="es-ES" dirty="0" smtClean="0"/>
              <a:t> es aquella que se realiza con fines de predicción o de futurización. Sirve a la sociedad porque le previene, le advierte ciertas condiciones del tiempo, de desastres naturales, conflictos sociales o situaciones deseables. Generalmente se dan en las investigaciones meteorológicas para predecir cómo será el tiempo e incluso el clima de una determinada región, país o continente, la ocurrencia del Niño, por ejemplo … </a:t>
            </a:r>
          </a:p>
          <a:p>
            <a:pPr algn="just" eaLnBrk="1" hangingPunct="1">
              <a:spcBef>
                <a:spcPct val="50000"/>
              </a:spcBef>
            </a:pPr>
            <a:r>
              <a:rPr lang="es-ES" b="1" dirty="0"/>
              <a:t>La investigación </a:t>
            </a:r>
            <a:r>
              <a:rPr lang="es-ES" b="1" dirty="0" smtClean="0"/>
              <a:t>aplicada</a:t>
            </a:r>
            <a:r>
              <a:rPr lang="es-ES" dirty="0" smtClean="0"/>
              <a:t>, </a:t>
            </a:r>
            <a:r>
              <a:rPr lang="es-ES" dirty="0"/>
              <a:t>es aquella que </a:t>
            </a:r>
            <a:r>
              <a:rPr lang="es-ES" dirty="0" smtClean="0"/>
              <a:t>está orientada a resolver objetivamente los problemas de los procesos de producción, distribución, circulación y consumos de bienes y servicios, de cualquier actividad humana, principalmente de tipo industrial, infraestructural, comercial, comunicacional, servicios, etc.</a:t>
            </a:r>
          </a:p>
          <a:p>
            <a:pPr algn="just" eaLnBrk="1" hangingPunct="1">
              <a:spcBef>
                <a:spcPct val="50000"/>
              </a:spcBef>
            </a:pPr>
            <a:r>
              <a:rPr lang="es-ES" dirty="0" smtClean="0"/>
              <a:t>Se llaman aplicadas porque con base en la investigación básica, pura o fundamental, en las ciencias fácticas o formales… se formulan problemas e hipótesis de trabajo para resolver los problemas de la vida productiva de la sociedad. Se llama también tecnológica porque su producto no es un conocimiento puro, científico sino tecnológico”.</a:t>
            </a:r>
          </a:p>
          <a:p>
            <a:pPr algn="just" eaLnBrk="1" hangingPunct="1">
              <a:spcBef>
                <a:spcPct val="50000"/>
              </a:spcBef>
            </a:pPr>
            <a:r>
              <a:rPr lang="es-ES" sz="1400" dirty="0" smtClean="0">
                <a:solidFill>
                  <a:schemeClr val="accent4">
                    <a:lumMod val="50000"/>
                  </a:schemeClr>
                </a:solidFill>
                <a:latin typeface="Arial Narrow" panose="020B0606020202030204" pitchFamily="34" charset="0"/>
              </a:rPr>
              <a:t>Así </a:t>
            </a:r>
            <a:r>
              <a:rPr lang="es-ES" sz="1400" dirty="0">
                <a:solidFill>
                  <a:schemeClr val="accent4">
                    <a:lumMod val="50000"/>
                  </a:schemeClr>
                </a:solidFill>
                <a:latin typeface="Arial Narrow" panose="020B0606020202030204" pitchFamily="34" charset="0"/>
              </a:rPr>
              <a:t>lo señala: Humberto </a:t>
            </a:r>
            <a:r>
              <a:rPr lang="es-ES" sz="1400" dirty="0" err="1">
                <a:solidFill>
                  <a:schemeClr val="accent4">
                    <a:lumMod val="50000"/>
                  </a:schemeClr>
                </a:solidFill>
                <a:latin typeface="Arial Narrow" panose="020B0606020202030204" pitchFamily="34" charset="0"/>
              </a:rPr>
              <a:t>Ñaupas</a:t>
            </a:r>
            <a:r>
              <a:rPr lang="es-ES" sz="1400" dirty="0">
                <a:solidFill>
                  <a:schemeClr val="accent4">
                    <a:lumMod val="50000"/>
                  </a:schemeClr>
                </a:solidFill>
                <a:latin typeface="Arial Narrow" panose="020B0606020202030204" pitchFamily="34" charset="0"/>
              </a:rPr>
              <a:t> </a:t>
            </a:r>
            <a:r>
              <a:rPr lang="es-ES" sz="1400" dirty="0" err="1">
                <a:solidFill>
                  <a:schemeClr val="accent4">
                    <a:lumMod val="50000"/>
                  </a:schemeClr>
                </a:solidFill>
                <a:latin typeface="Arial Narrow" panose="020B0606020202030204" pitchFamily="34" charset="0"/>
              </a:rPr>
              <a:t>Paitán</a:t>
            </a:r>
            <a:r>
              <a:rPr lang="es-ES" sz="1400" dirty="0">
                <a:solidFill>
                  <a:schemeClr val="accent4">
                    <a:lumMod val="50000"/>
                  </a:schemeClr>
                </a:solidFill>
                <a:latin typeface="Arial Narrow" panose="020B0606020202030204" pitchFamily="34" charset="0"/>
              </a:rPr>
              <a:t> y otros, en su “Metodología de la Investigación Cuantitativa – Cualitativa y Redacción de la Tesis” (2014: </a:t>
            </a:r>
            <a:r>
              <a:rPr lang="es-ES" sz="1400" dirty="0" smtClean="0">
                <a:solidFill>
                  <a:schemeClr val="accent4">
                    <a:lumMod val="50000"/>
                  </a:schemeClr>
                </a:solidFill>
                <a:latin typeface="Arial Narrow" panose="020B0606020202030204" pitchFamily="34" charset="0"/>
              </a:rPr>
              <a:t>91-93).</a:t>
            </a: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2432" y="439784"/>
            <a:ext cx="685800" cy="685800"/>
          </a:xfrm>
          <a:prstGeom prst="rect">
            <a:avLst/>
          </a:prstGeom>
        </p:spPr>
      </p:pic>
      <p:pic>
        <p:nvPicPr>
          <p:cNvPr id="9" name="Imagen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41856" y="375689"/>
            <a:ext cx="632983" cy="621261"/>
          </a:xfrm>
          <a:prstGeom prst="rect">
            <a:avLst/>
          </a:prstGeom>
        </p:spPr>
      </p:pic>
      <p:sp>
        <p:nvSpPr>
          <p:cNvPr id="3" name="Marcador de fecha 2"/>
          <p:cNvSpPr>
            <a:spLocks noGrp="1"/>
          </p:cNvSpPr>
          <p:nvPr>
            <p:ph type="dt" sz="half" idx="10"/>
          </p:nvPr>
        </p:nvSpPr>
        <p:spPr>
          <a:xfrm>
            <a:off x="3935578" y="6265862"/>
            <a:ext cx="1903046" cy="365125"/>
          </a:xfrm>
        </p:spPr>
        <p:txBody>
          <a:bodyPr/>
          <a:lstStyle/>
          <a:p>
            <a:pPr>
              <a:defRPr/>
            </a:pPr>
            <a:fld id="{E5F54C4E-62AF-4CC8-B069-253B6EF594F9}" type="datetime1">
              <a:rPr lang="es-ES" smtClean="0">
                <a:solidFill>
                  <a:srgbClr val="002060"/>
                </a:solidFill>
              </a:rPr>
              <a:t>20/10/2014</a:t>
            </a:fld>
            <a:endParaRPr lang="es-ES" dirty="0">
              <a:solidFill>
                <a:srgbClr val="002060"/>
              </a:solidFill>
            </a:endParaRPr>
          </a:p>
        </p:txBody>
      </p:sp>
      <p:sp>
        <p:nvSpPr>
          <p:cNvPr id="4" name="Marcador de pie de página 3"/>
          <p:cNvSpPr>
            <a:spLocks noGrp="1"/>
          </p:cNvSpPr>
          <p:nvPr>
            <p:ph type="ftr" sz="quarter" idx="11"/>
          </p:nvPr>
        </p:nvSpPr>
        <p:spPr/>
        <p:txBody>
          <a:bodyPr/>
          <a:lstStyle/>
          <a:p>
            <a:pPr>
              <a:defRPr/>
            </a:pPr>
            <a:r>
              <a:rPr lang="pt-BR" dirty="0" smtClean="0"/>
              <a:t>CPCC. Yónel Chocano Figueroa.  DOCENTE UNHEVAL</a:t>
            </a:r>
            <a:endParaRPr lang="es-ES" dirty="0"/>
          </a:p>
        </p:txBody>
      </p:sp>
      <p:sp>
        <p:nvSpPr>
          <p:cNvPr id="5" name="Marcador de número de diapositiva 4"/>
          <p:cNvSpPr>
            <a:spLocks noGrp="1"/>
          </p:cNvSpPr>
          <p:nvPr>
            <p:ph type="sldNum" sz="quarter" idx="12"/>
          </p:nvPr>
        </p:nvSpPr>
        <p:spPr/>
        <p:txBody>
          <a:bodyPr/>
          <a:lstStyle/>
          <a:p>
            <a:fld id="{2096CBD2-B7D3-4CD3-9BF9-1696D2FE9D76}" type="slidenum">
              <a:rPr lang="es-ES" smtClean="0"/>
              <a:pPr/>
              <a:t>6</a:t>
            </a:fld>
            <a:endParaRPr lang="es-ES"/>
          </a:p>
        </p:txBody>
      </p:sp>
    </p:spTree>
    <p:extLst>
      <p:ext uri="{BB962C8B-B14F-4D97-AF65-F5344CB8AC3E}">
        <p14:creationId xmlns:p14="http://schemas.microsoft.com/office/powerpoint/2010/main" val="5023454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WordArt 4"/>
          <p:cNvSpPr>
            <a:spLocks noChangeArrowheads="1" noChangeShapeType="1" noTextEdit="1"/>
          </p:cNvSpPr>
          <p:nvPr/>
        </p:nvSpPr>
        <p:spPr bwMode="auto">
          <a:xfrm>
            <a:off x="2716213" y="725488"/>
            <a:ext cx="3800475" cy="542925"/>
          </a:xfrm>
          <a:prstGeom prst="rect">
            <a:avLst/>
          </a:prstGeom>
        </p:spPr>
        <p:txBody>
          <a:bodyPr wrap="none" fromWordArt="1">
            <a:prstTxWarp prst="textPlain">
              <a:avLst>
                <a:gd name="adj" fmla="val 50000"/>
              </a:avLst>
            </a:prstTxWarp>
          </a:bodyPr>
          <a:lstStyle/>
          <a:p>
            <a:pPr algn="ctr"/>
            <a:r>
              <a:rPr lang="es-ES" sz="3600" b="1" i="1" kern="10" dirty="0">
                <a:ln w="19050">
                  <a:solidFill>
                    <a:srgbClr val="99CCFF"/>
                  </a:solidFill>
                  <a:round/>
                  <a:headEnd/>
                  <a:tailEnd/>
                </a:ln>
                <a:solidFill>
                  <a:srgbClr val="002060"/>
                </a:solidFill>
                <a:effectLst>
                  <a:outerShdw dist="35921" dir="2700000" algn="ctr" rotWithShape="0">
                    <a:srgbClr val="990000"/>
                  </a:outerShdw>
                </a:effectLst>
                <a:latin typeface="Aharoni" panose="02010803020104030203" pitchFamily="2" charset="-79"/>
                <a:cs typeface="Aharoni" panose="02010803020104030203" pitchFamily="2" charset="-79"/>
              </a:rPr>
              <a:t>Tipos de Investigación</a:t>
            </a:r>
          </a:p>
        </p:txBody>
      </p:sp>
      <p:grpSp>
        <p:nvGrpSpPr>
          <p:cNvPr id="2052" name="Group 5"/>
          <p:cNvGrpSpPr>
            <a:grpSpLocks/>
          </p:cNvGrpSpPr>
          <p:nvPr/>
        </p:nvGrpSpPr>
        <p:grpSpPr bwMode="auto">
          <a:xfrm>
            <a:off x="971550" y="476250"/>
            <a:ext cx="6985000" cy="1296988"/>
            <a:chOff x="768" y="1488"/>
            <a:chExt cx="3648" cy="548"/>
          </a:xfrm>
        </p:grpSpPr>
        <p:sp>
          <p:nvSpPr>
            <p:cNvPr id="2054" name="Line 7"/>
            <p:cNvSpPr>
              <a:spLocks noChangeShapeType="1"/>
            </p:cNvSpPr>
            <p:nvPr/>
          </p:nvSpPr>
          <p:spPr bwMode="auto">
            <a:xfrm>
              <a:off x="768" y="2036"/>
              <a:ext cx="3648" cy="0"/>
            </a:xfrm>
            <a:prstGeom prst="line">
              <a:avLst/>
            </a:prstGeom>
            <a:noFill/>
            <a:ln w="28575">
              <a:solidFill>
                <a:srgbClr val="808080"/>
              </a:solidFill>
              <a:round/>
              <a:headEnd/>
              <a:tailEnd/>
            </a:ln>
            <a:extLst>
              <a:ext uri="{909E8E84-426E-40DD-AFC4-6F175D3DCCD1}">
                <a14:hiddenFill xmlns:a14="http://schemas.microsoft.com/office/drawing/2010/main">
                  <a:noFill/>
                </a14:hiddenFill>
              </a:ext>
            </a:extLst>
          </p:spPr>
          <p:txBody>
            <a:bodyPr wrap="none" anchor="ctr"/>
            <a:lstStyle/>
            <a:p>
              <a:endParaRPr lang="es-ES"/>
            </a:p>
          </p:txBody>
        </p:sp>
        <p:sp>
          <p:nvSpPr>
            <p:cNvPr id="2055" name="Text Box 8"/>
            <p:cNvSpPr txBox="1">
              <a:spLocks noChangeArrowheads="1"/>
            </p:cNvSpPr>
            <p:nvPr/>
          </p:nvSpPr>
          <p:spPr bwMode="auto">
            <a:xfrm>
              <a:off x="1174" y="1488"/>
              <a:ext cx="181"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sz="800">
                <a:solidFill>
                  <a:srgbClr val="000000"/>
                </a:solidFill>
              </a:endParaRPr>
            </a:p>
            <a:p>
              <a:pPr eaLnBrk="1" hangingPunct="1"/>
              <a:endParaRPr lang="es-ES"/>
            </a:p>
          </p:txBody>
        </p:sp>
      </p:grpSp>
      <p:sp>
        <p:nvSpPr>
          <p:cNvPr id="2053" name="Text Box 9"/>
          <p:cNvSpPr txBox="1">
            <a:spLocks noChangeArrowheads="1"/>
          </p:cNvSpPr>
          <p:nvPr/>
        </p:nvSpPr>
        <p:spPr bwMode="auto">
          <a:xfrm>
            <a:off x="736567" y="1872177"/>
            <a:ext cx="7200900" cy="297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s-VE" dirty="0"/>
              <a:t>Los Tipos de investigación se determinan mediante la aplicación de distintos criterios, a continuación se refieren algunos de ellos:</a:t>
            </a:r>
          </a:p>
          <a:p>
            <a:pPr eaLnBrk="1" hangingPunct="1">
              <a:spcBef>
                <a:spcPct val="50000"/>
              </a:spcBef>
            </a:pPr>
            <a:r>
              <a:rPr lang="es-VE" b="1" i="1" dirty="0"/>
              <a:t>En cuanto a su finalidad</a:t>
            </a:r>
            <a:r>
              <a:rPr lang="es-VE" dirty="0"/>
              <a:t>, se distinguen como:</a:t>
            </a:r>
          </a:p>
          <a:p>
            <a:pPr algn="just" eaLnBrk="1" hangingPunct="1">
              <a:spcBef>
                <a:spcPct val="50000"/>
              </a:spcBef>
              <a:buFontTx/>
              <a:buChar char="•"/>
            </a:pPr>
            <a:r>
              <a:rPr lang="es-VE" b="1" dirty="0"/>
              <a:t> Pura</a:t>
            </a:r>
            <a:r>
              <a:rPr lang="es-VE" dirty="0"/>
              <a:t> ( cuando su resultados pretenden aportar beneficios al cuerpo teórico y legal de alguna disciplina científica en especial) o,</a:t>
            </a:r>
          </a:p>
          <a:p>
            <a:pPr algn="just" eaLnBrk="1" hangingPunct="1">
              <a:spcBef>
                <a:spcPct val="50000"/>
              </a:spcBef>
              <a:buFontTx/>
              <a:buChar char="•"/>
            </a:pPr>
            <a:r>
              <a:rPr lang="es-VE" b="1" dirty="0"/>
              <a:t> Aplicada</a:t>
            </a:r>
            <a:r>
              <a:rPr lang="es-VE" dirty="0"/>
              <a:t> (cuando su aportes están dirigidos a iluminar la comprensión y/o solución si la requiere de algún fenómeno o aspecto de la realidad perteneciente al dominio de estudio de una disciplina científica en específico)</a:t>
            </a:r>
            <a:endParaRPr lang="es-ES" dirty="0"/>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650" y="725488"/>
            <a:ext cx="685800" cy="685800"/>
          </a:xfrm>
          <a:prstGeom prst="rect">
            <a:avLst/>
          </a:prstGeom>
        </p:spPr>
      </p:pic>
      <p:pic>
        <p:nvPicPr>
          <p:cNvPr id="9" name="Imagen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89976" y="660372"/>
            <a:ext cx="632983" cy="621261"/>
          </a:xfrm>
          <a:prstGeom prst="rect">
            <a:avLst/>
          </a:prstGeom>
        </p:spPr>
      </p:pic>
      <p:sp>
        <p:nvSpPr>
          <p:cNvPr id="3" name="Marcador de fecha 2"/>
          <p:cNvSpPr>
            <a:spLocks noGrp="1"/>
          </p:cNvSpPr>
          <p:nvPr>
            <p:ph type="dt" sz="half" idx="10"/>
          </p:nvPr>
        </p:nvSpPr>
        <p:spPr>
          <a:xfrm>
            <a:off x="3935578" y="6265862"/>
            <a:ext cx="1903046" cy="365125"/>
          </a:xfrm>
        </p:spPr>
        <p:txBody>
          <a:bodyPr/>
          <a:lstStyle/>
          <a:p>
            <a:pPr>
              <a:defRPr/>
            </a:pPr>
            <a:fld id="{E5F54C4E-62AF-4CC8-B069-253B6EF594F9}" type="datetime1">
              <a:rPr lang="es-ES" smtClean="0">
                <a:solidFill>
                  <a:srgbClr val="002060"/>
                </a:solidFill>
              </a:rPr>
              <a:t>20/10/2014</a:t>
            </a:fld>
            <a:endParaRPr lang="es-ES" dirty="0">
              <a:solidFill>
                <a:srgbClr val="002060"/>
              </a:solidFill>
            </a:endParaRPr>
          </a:p>
        </p:txBody>
      </p:sp>
      <p:sp>
        <p:nvSpPr>
          <p:cNvPr id="4" name="Marcador de pie de página 3"/>
          <p:cNvSpPr>
            <a:spLocks noGrp="1"/>
          </p:cNvSpPr>
          <p:nvPr>
            <p:ph type="ftr" sz="quarter" idx="11"/>
          </p:nvPr>
        </p:nvSpPr>
        <p:spPr/>
        <p:txBody>
          <a:bodyPr/>
          <a:lstStyle/>
          <a:p>
            <a:pPr>
              <a:defRPr/>
            </a:pPr>
            <a:r>
              <a:rPr lang="pt-BR" dirty="0" smtClean="0"/>
              <a:t>CPCC. Yónel Chocano Figueroa.  DOCENTE UNHEVAL</a:t>
            </a:r>
            <a:endParaRPr lang="es-ES" dirty="0"/>
          </a:p>
        </p:txBody>
      </p:sp>
      <p:sp>
        <p:nvSpPr>
          <p:cNvPr id="5" name="Marcador de número de diapositiva 4"/>
          <p:cNvSpPr>
            <a:spLocks noGrp="1"/>
          </p:cNvSpPr>
          <p:nvPr>
            <p:ph type="sldNum" sz="quarter" idx="12"/>
          </p:nvPr>
        </p:nvSpPr>
        <p:spPr/>
        <p:txBody>
          <a:bodyPr/>
          <a:lstStyle/>
          <a:p>
            <a:fld id="{2096CBD2-B7D3-4CD3-9BF9-1696D2FE9D76}" type="slidenum">
              <a:rPr lang="es-ES" smtClean="0"/>
              <a:pPr/>
              <a:t>7</a:t>
            </a:fld>
            <a:endParaRPr lang="es-ES"/>
          </a:p>
        </p:txBody>
      </p:sp>
    </p:spTree>
    <p:extLst>
      <p:ext uri="{BB962C8B-B14F-4D97-AF65-F5344CB8AC3E}">
        <p14:creationId xmlns:p14="http://schemas.microsoft.com/office/powerpoint/2010/main" val="39759900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5" name="Group 4"/>
          <p:cNvGrpSpPr>
            <a:grpSpLocks/>
          </p:cNvGrpSpPr>
          <p:nvPr/>
        </p:nvGrpSpPr>
        <p:grpSpPr bwMode="auto">
          <a:xfrm>
            <a:off x="971550" y="476250"/>
            <a:ext cx="6985000" cy="1296988"/>
            <a:chOff x="768" y="1488"/>
            <a:chExt cx="3648" cy="548"/>
          </a:xfrm>
        </p:grpSpPr>
        <p:sp>
          <p:nvSpPr>
            <p:cNvPr id="3078" name="Line 6"/>
            <p:cNvSpPr>
              <a:spLocks noChangeShapeType="1"/>
            </p:cNvSpPr>
            <p:nvPr/>
          </p:nvSpPr>
          <p:spPr bwMode="auto">
            <a:xfrm>
              <a:off x="768" y="2036"/>
              <a:ext cx="3648" cy="0"/>
            </a:xfrm>
            <a:prstGeom prst="line">
              <a:avLst/>
            </a:prstGeom>
            <a:noFill/>
            <a:ln w="28575">
              <a:solidFill>
                <a:srgbClr val="808080"/>
              </a:solidFill>
              <a:round/>
              <a:headEnd/>
              <a:tailEnd/>
            </a:ln>
            <a:extLst>
              <a:ext uri="{909E8E84-426E-40DD-AFC4-6F175D3DCCD1}">
                <a14:hiddenFill xmlns:a14="http://schemas.microsoft.com/office/drawing/2010/main">
                  <a:noFill/>
                </a14:hiddenFill>
              </a:ext>
            </a:extLst>
          </p:spPr>
          <p:txBody>
            <a:bodyPr wrap="none" anchor="ctr"/>
            <a:lstStyle/>
            <a:p>
              <a:endParaRPr lang="es-ES"/>
            </a:p>
          </p:txBody>
        </p:sp>
        <p:sp>
          <p:nvSpPr>
            <p:cNvPr id="3079" name="Text Box 7"/>
            <p:cNvSpPr txBox="1">
              <a:spLocks noChangeArrowheads="1"/>
            </p:cNvSpPr>
            <p:nvPr/>
          </p:nvSpPr>
          <p:spPr bwMode="auto">
            <a:xfrm>
              <a:off x="1174" y="1488"/>
              <a:ext cx="181"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sz="800">
                <a:solidFill>
                  <a:srgbClr val="000000"/>
                </a:solidFill>
              </a:endParaRPr>
            </a:p>
            <a:p>
              <a:pPr eaLnBrk="1" hangingPunct="1"/>
              <a:endParaRPr lang="es-ES"/>
            </a:p>
          </p:txBody>
        </p:sp>
      </p:grpSp>
      <p:sp>
        <p:nvSpPr>
          <p:cNvPr id="3076" name="WordArt 8"/>
          <p:cNvSpPr>
            <a:spLocks noChangeArrowheads="1" noChangeShapeType="1" noTextEdit="1"/>
          </p:cNvSpPr>
          <p:nvPr/>
        </p:nvSpPr>
        <p:spPr bwMode="auto">
          <a:xfrm>
            <a:off x="2716213" y="725488"/>
            <a:ext cx="3800475" cy="542925"/>
          </a:xfrm>
          <a:prstGeom prst="rect">
            <a:avLst/>
          </a:prstGeom>
        </p:spPr>
        <p:txBody>
          <a:bodyPr wrap="none" fromWordArt="1">
            <a:prstTxWarp prst="textPlain">
              <a:avLst>
                <a:gd name="adj" fmla="val 50000"/>
              </a:avLst>
            </a:prstTxWarp>
          </a:bodyPr>
          <a:lstStyle/>
          <a:p>
            <a:pPr algn="ctr"/>
            <a:r>
              <a:rPr lang="es-ES" sz="3600" b="1" i="1" kern="10" dirty="0">
                <a:ln w="19050">
                  <a:solidFill>
                    <a:srgbClr val="99CCFF"/>
                  </a:solidFill>
                  <a:round/>
                  <a:headEnd/>
                  <a:tailEnd/>
                </a:ln>
                <a:solidFill>
                  <a:srgbClr val="002060"/>
                </a:solidFill>
                <a:effectLst>
                  <a:outerShdw dist="35921" dir="2700000" algn="ctr" rotWithShape="0">
                    <a:srgbClr val="990000"/>
                  </a:outerShdw>
                </a:effectLst>
                <a:latin typeface="Aharoni" panose="02010803020104030203" pitchFamily="2" charset="-79"/>
                <a:cs typeface="Aharoni" panose="02010803020104030203" pitchFamily="2" charset="-79"/>
              </a:rPr>
              <a:t>Tipos de Investigación</a:t>
            </a:r>
          </a:p>
        </p:txBody>
      </p:sp>
      <p:sp>
        <p:nvSpPr>
          <p:cNvPr id="3077" name="Text Box 9"/>
          <p:cNvSpPr txBox="1">
            <a:spLocks noChangeArrowheads="1"/>
          </p:cNvSpPr>
          <p:nvPr/>
        </p:nvSpPr>
        <p:spPr bwMode="auto">
          <a:xfrm>
            <a:off x="575469" y="1983397"/>
            <a:ext cx="7777162" cy="352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s-VE" b="1" i="1" dirty="0"/>
              <a:t>Según el Tipo de Diseño de Investigación pueden ser:</a:t>
            </a:r>
          </a:p>
          <a:p>
            <a:pPr algn="just" eaLnBrk="1" hangingPunct="1">
              <a:spcBef>
                <a:spcPct val="50000"/>
              </a:spcBef>
              <a:buFontTx/>
              <a:buChar char="•"/>
            </a:pPr>
            <a:r>
              <a:rPr lang="es-VE" b="1" dirty="0"/>
              <a:t> Experimentales</a:t>
            </a:r>
            <a:r>
              <a:rPr lang="es-VE" dirty="0"/>
              <a:t> (cuando el estudio se realiza mediante la observación, registro y análisis de las variables intervinientes en la investigación sobre modelos y ambientes artificiosamente creados para facilitar la manipulación de las mismas); </a:t>
            </a:r>
          </a:p>
          <a:p>
            <a:pPr algn="just" eaLnBrk="1" hangingPunct="1">
              <a:spcBef>
                <a:spcPct val="50000"/>
              </a:spcBef>
              <a:buFontTx/>
              <a:buChar char="•"/>
            </a:pPr>
            <a:r>
              <a:rPr lang="es-VE" b="1" dirty="0"/>
              <a:t> Cuasi experimentales</a:t>
            </a:r>
            <a:r>
              <a:rPr lang="es-VE" dirty="0"/>
              <a:t> ( Cuando se trabajan con muestreo pero los elementos de la muestra ya están predeterminados en consecuencia su escogencia no ha sido totalmente al azar); y los, </a:t>
            </a:r>
          </a:p>
          <a:p>
            <a:pPr algn="just" eaLnBrk="1" hangingPunct="1">
              <a:spcBef>
                <a:spcPct val="50000"/>
              </a:spcBef>
              <a:buFontTx/>
              <a:buChar char="•"/>
            </a:pPr>
            <a:r>
              <a:rPr lang="es-VE" b="1" dirty="0"/>
              <a:t> No Experimentales</a:t>
            </a:r>
            <a:r>
              <a:rPr lang="es-VE" dirty="0"/>
              <a:t> (Conocidos también como post facto por cuanto su estudio se basa en la observación de los hechos en pleno acontecimiento sin alterar en lo más mínimo ni el entorno ni el fenómeno estudiado)</a:t>
            </a:r>
            <a:endParaRPr lang="es-ES" dirty="0"/>
          </a:p>
        </p:txBody>
      </p:sp>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50" y="753855"/>
            <a:ext cx="685800" cy="685800"/>
          </a:xfrm>
          <a:prstGeom prst="rect">
            <a:avLst/>
          </a:prstGeom>
        </p:spPr>
      </p:pic>
      <p:pic>
        <p:nvPicPr>
          <p:cNvPr id="9" name="Imagen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50344" y="770987"/>
            <a:ext cx="632983" cy="621261"/>
          </a:xfrm>
          <a:prstGeom prst="rect">
            <a:avLst/>
          </a:prstGeom>
        </p:spPr>
      </p:pic>
      <p:sp>
        <p:nvSpPr>
          <p:cNvPr id="3" name="Marcador de fecha 2"/>
          <p:cNvSpPr>
            <a:spLocks noGrp="1"/>
          </p:cNvSpPr>
          <p:nvPr>
            <p:ph type="dt" sz="half" idx="10"/>
          </p:nvPr>
        </p:nvSpPr>
        <p:spPr>
          <a:xfrm>
            <a:off x="6223832" y="6223925"/>
            <a:ext cx="2191078" cy="365125"/>
          </a:xfrm>
        </p:spPr>
        <p:txBody>
          <a:bodyPr/>
          <a:lstStyle/>
          <a:p>
            <a:pPr>
              <a:defRPr/>
            </a:pPr>
            <a:fld id="{7E8161FF-57A0-49DA-83EF-C7126BC4069F}" type="datetime1">
              <a:rPr lang="es-ES" smtClean="0">
                <a:solidFill>
                  <a:srgbClr val="002060"/>
                </a:solidFill>
              </a:rPr>
              <a:t>20/10/2014</a:t>
            </a:fld>
            <a:endParaRPr lang="es-ES" dirty="0">
              <a:solidFill>
                <a:srgbClr val="002060"/>
              </a:solidFill>
            </a:endParaRPr>
          </a:p>
        </p:txBody>
      </p:sp>
      <p:sp>
        <p:nvSpPr>
          <p:cNvPr id="4" name="Marcador de pie de página 3"/>
          <p:cNvSpPr>
            <a:spLocks noGrp="1"/>
          </p:cNvSpPr>
          <p:nvPr>
            <p:ph type="ftr" sz="quarter" idx="11"/>
          </p:nvPr>
        </p:nvSpPr>
        <p:spPr/>
        <p:txBody>
          <a:bodyPr/>
          <a:lstStyle/>
          <a:p>
            <a:pPr>
              <a:defRPr/>
            </a:pPr>
            <a:r>
              <a:rPr lang="pt-BR" dirty="0" smtClean="0"/>
              <a:t>CPCC. Yónel Chocano Figueroa.  DOCENTE UNHEVAL</a:t>
            </a:r>
            <a:endParaRPr lang="es-ES" dirty="0"/>
          </a:p>
        </p:txBody>
      </p:sp>
      <p:sp>
        <p:nvSpPr>
          <p:cNvPr id="5" name="Marcador de número de diapositiva 4"/>
          <p:cNvSpPr>
            <a:spLocks noGrp="1"/>
          </p:cNvSpPr>
          <p:nvPr>
            <p:ph type="sldNum" sz="quarter" idx="12"/>
          </p:nvPr>
        </p:nvSpPr>
        <p:spPr/>
        <p:txBody>
          <a:bodyPr/>
          <a:lstStyle/>
          <a:p>
            <a:fld id="{2096CBD2-B7D3-4CD3-9BF9-1696D2FE9D76}" type="slidenum">
              <a:rPr lang="es-ES" smtClean="0"/>
              <a:pPr/>
              <a:t>8</a:t>
            </a:fld>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9" name="Group 4"/>
          <p:cNvGrpSpPr>
            <a:grpSpLocks/>
          </p:cNvGrpSpPr>
          <p:nvPr/>
        </p:nvGrpSpPr>
        <p:grpSpPr bwMode="auto">
          <a:xfrm>
            <a:off x="971550" y="476250"/>
            <a:ext cx="6985000" cy="1296988"/>
            <a:chOff x="768" y="1488"/>
            <a:chExt cx="3648" cy="548"/>
          </a:xfrm>
        </p:grpSpPr>
        <p:sp>
          <p:nvSpPr>
            <p:cNvPr id="4102" name="Line 6"/>
            <p:cNvSpPr>
              <a:spLocks noChangeShapeType="1"/>
            </p:cNvSpPr>
            <p:nvPr/>
          </p:nvSpPr>
          <p:spPr bwMode="auto">
            <a:xfrm>
              <a:off x="768" y="2036"/>
              <a:ext cx="3648" cy="0"/>
            </a:xfrm>
            <a:prstGeom prst="line">
              <a:avLst/>
            </a:prstGeom>
            <a:noFill/>
            <a:ln w="28575">
              <a:solidFill>
                <a:srgbClr val="808080"/>
              </a:solidFill>
              <a:round/>
              <a:headEnd/>
              <a:tailEnd/>
            </a:ln>
            <a:extLst>
              <a:ext uri="{909E8E84-426E-40DD-AFC4-6F175D3DCCD1}">
                <a14:hiddenFill xmlns:a14="http://schemas.microsoft.com/office/drawing/2010/main">
                  <a:noFill/>
                </a14:hiddenFill>
              </a:ext>
            </a:extLst>
          </p:spPr>
          <p:txBody>
            <a:bodyPr wrap="none" anchor="ctr"/>
            <a:lstStyle/>
            <a:p>
              <a:endParaRPr lang="es-ES"/>
            </a:p>
          </p:txBody>
        </p:sp>
        <p:sp>
          <p:nvSpPr>
            <p:cNvPr id="4103" name="Text Box 7"/>
            <p:cNvSpPr txBox="1">
              <a:spLocks noChangeArrowheads="1"/>
            </p:cNvSpPr>
            <p:nvPr/>
          </p:nvSpPr>
          <p:spPr bwMode="auto">
            <a:xfrm>
              <a:off x="1174" y="1488"/>
              <a:ext cx="181" cy="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s-ES" sz="800">
                <a:solidFill>
                  <a:srgbClr val="000000"/>
                </a:solidFill>
              </a:endParaRPr>
            </a:p>
            <a:p>
              <a:pPr eaLnBrk="1" hangingPunct="1"/>
              <a:endParaRPr lang="es-ES"/>
            </a:p>
          </p:txBody>
        </p:sp>
      </p:grpSp>
      <p:sp>
        <p:nvSpPr>
          <p:cNvPr id="4100" name="WordArt 8"/>
          <p:cNvSpPr>
            <a:spLocks noChangeArrowheads="1" noChangeShapeType="1" noTextEdit="1"/>
          </p:cNvSpPr>
          <p:nvPr/>
        </p:nvSpPr>
        <p:spPr bwMode="auto">
          <a:xfrm>
            <a:off x="2716213" y="725488"/>
            <a:ext cx="3800475" cy="542925"/>
          </a:xfrm>
          <a:prstGeom prst="rect">
            <a:avLst/>
          </a:prstGeom>
        </p:spPr>
        <p:txBody>
          <a:bodyPr wrap="none" fromWordArt="1">
            <a:prstTxWarp prst="textPlain">
              <a:avLst>
                <a:gd name="adj" fmla="val 50000"/>
              </a:avLst>
            </a:prstTxWarp>
          </a:bodyPr>
          <a:lstStyle/>
          <a:p>
            <a:pPr algn="ctr"/>
            <a:r>
              <a:rPr lang="es-ES" sz="3600" b="1" i="1" kern="10" dirty="0">
                <a:ln w="19050">
                  <a:solidFill>
                    <a:srgbClr val="99CCFF"/>
                  </a:solidFill>
                  <a:round/>
                  <a:headEnd/>
                  <a:tailEnd/>
                </a:ln>
                <a:solidFill>
                  <a:srgbClr val="002060"/>
                </a:solidFill>
                <a:effectLst>
                  <a:outerShdw dist="35921" dir="2700000" algn="ctr" rotWithShape="0">
                    <a:srgbClr val="990000"/>
                  </a:outerShdw>
                </a:effectLst>
                <a:latin typeface="Aharoni" panose="02010803020104030203" pitchFamily="2" charset="-79"/>
                <a:cs typeface="Aharoni" panose="02010803020104030203" pitchFamily="2" charset="-79"/>
              </a:rPr>
              <a:t>Tipos de Investigación</a:t>
            </a:r>
          </a:p>
        </p:txBody>
      </p:sp>
      <p:sp>
        <p:nvSpPr>
          <p:cNvPr id="4101" name="Text Box 9"/>
          <p:cNvSpPr txBox="1">
            <a:spLocks noChangeArrowheads="1"/>
          </p:cNvSpPr>
          <p:nvPr/>
        </p:nvSpPr>
        <p:spPr bwMode="auto">
          <a:xfrm>
            <a:off x="1079673" y="2086637"/>
            <a:ext cx="6335712" cy="256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s-VE" b="1" i="1" dirty="0"/>
              <a:t>Según su prolongación en el tiempo</a:t>
            </a:r>
            <a:r>
              <a:rPr lang="es-VE" dirty="0"/>
              <a:t> pueden ser:</a:t>
            </a:r>
          </a:p>
          <a:p>
            <a:pPr algn="just" eaLnBrk="1" hangingPunct="1">
              <a:spcBef>
                <a:spcPct val="50000"/>
              </a:spcBef>
              <a:buFontTx/>
              <a:buChar char="•"/>
            </a:pPr>
            <a:r>
              <a:rPr lang="es-VE" b="1" i="1" dirty="0"/>
              <a:t> Longitudinal o Diacrónica </a:t>
            </a:r>
            <a:r>
              <a:rPr lang="es-VE" dirty="0"/>
              <a:t>cuando el estudio amerita el registro y la comparación de datos observados y analizados durante varios años.</a:t>
            </a:r>
            <a:endParaRPr lang="es-VE" b="1" i="1" dirty="0"/>
          </a:p>
          <a:p>
            <a:pPr algn="just" eaLnBrk="1" hangingPunct="1">
              <a:spcBef>
                <a:spcPct val="50000"/>
              </a:spcBef>
              <a:buFontTx/>
              <a:buChar char="•"/>
            </a:pPr>
            <a:r>
              <a:rPr lang="es-VE" b="1" i="1" dirty="0"/>
              <a:t> Transversal o Sincrónica </a:t>
            </a:r>
            <a:r>
              <a:rPr lang="es-VE" dirty="0"/>
              <a:t>cuando el estudio se circunscribe a un momento puntual, un segmento de tiempo durante el año a fin de medir o caracterizar la situación en ese tiempo específico.</a:t>
            </a:r>
            <a:endParaRPr lang="es-ES" b="1" i="1" dirty="0"/>
          </a:p>
        </p:txBody>
      </p:sp>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2785" y="493098"/>
            <a:ext cx="685800" cy="685800"/>
          </a:xfrm>
          <a:prstGeom prst="rect">
            <a:avLst/>
          </a:prstGeom>
        </p:spPr>
      </p:pic>
      <p:pic>
        <p:nvPicPr>
          <p:cNvPr id="9" name="Imagen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24328" y="582053"/>
            <a:ext cx="632983" cy="621261"/>
          </a:xfrm>
          <a:prstGeom prst="rect">
            <a:avLst/>
          </a:prstGeom>
        </p:spPr>
      </p:pic>
      <p:sp>
        <p:nvSpPr>
          <p:cNvPr id="3" name="Marcador de fecha 2"/>
          <p:cNvSpPr>
            <a:spLocks noGrp="1"/>
          </p:cNvSpPr>
          <p:nvPr>
            <p:ph type="dt" sz="half" idx="10"/>
          </p:nvPr>
        </p:nvSpPr>
        <p:spPr>
          <a:xfrm>
            <a:off x="4890506" y="6354761"/>
            <a:ext cx="1409686" cy="365125"/>
          </a:xfrm>
        </p:spPr>
        <p:txBody>
          <a:bodyPr/>
          <a:lstStyle/>
          <a:p>
            <a:pPr>
              <a:defRPr/>
            </a:pPr>
            <a:fld id="{4C8AAEC2-F0A9-4D60-AD2F-577ED9D80077}" type="datetime1">
              <a:rPr lang="es-ES" smtClean="0">
                <a:solidFill>
                  <a:srgbClr val="002060"/>
                </a:solidFill>
              </a:rPr>
              <a:t>20/10/2014</a:t>
            </a:fld>
            <a:endParaRPr lang="es-ES" dirty="0">
              <a:solidFill>
                <a:srgbClr val="002060"/>
              </a:solidFill>
            </a:endParaRPr>
          </a:p>
        </p:txBody>
      </p:sp>
      <p:sp>
        <p:nvSpPr>
          <p:cNvPr id="4" name="Marcador de pie de página 3"/>
          <p:cNvSpPr>
            <a:spLocks noGrp="1"/>
          </p:cNvSpPr>
          <p:nvPr>
            <p:ph type="ftr" sz="quarter" idx="11"/>
          </p:nvPr>
        </p:nvSpPr>
        <p:spPr/>
        <p:txBody>
          <a:bodyPr/>
          <a:lstStyle/>
          <a:p>
            <a:pPr>
              <a:defRPr/>
            </a:pPr>
            <a:r>
              <a:rPr lang="pt-BR" dirty="0" smtClean="0"/>
              <a:t>CPCC. Yónel Chocano Figueroa.  DOCENTE UNHEVAL</a:t>
            </a:r>
            <a:endParaRPr lang="es-ES" dirty="0"/>
          </a:p>
        </p:txBody>
      </p:sp>
      <p:sp>
        <p:nvSpPr>
          <p:cNvPr id="5" name="Marcador de número de diapositiva 4"/>
          <p:cNvSpPr>
            <a:spLocks noGrp="1"/>
          </p:cNvSpPr>
          <p:nvPr>
            <p:ph type="sldNum" sz="quarter" idx="12"/>
          </p:nvPr>
        </p:nvSpPr>
        <p:spPr/>
        <p:txBody>
          <a:bodyPr/>
          <a:lstStyle/>
          <a:p>
            <a:fld id="{2096CBD2-B7D3-4CD3-9BF9-1696D2FE9D76}" type="slidenum">
              <a:rPr lang="es-ES" smtClean="0"/>
              <a:pPr/>
              <a:t>9</a:t>
            </a:fld>
            <a:endParaRPr lang="es-E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575</TotalTime>
  <Words>1355</Words>
  <Application>Microsoft Office PowerPoint</Application>
  <PresentationFormat>Presentación en pantalla (4:3)</PresentationFormat>
  <Paragraphs>88</Paragraphs>
  <Slides>12</Slides>
  <Notes>2</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12</vt:i4>
      </vt:variant>
    </vt:vector>
  </HeadingPairs>
  <TitlesOfParts>
    <vt:vector size="19" baseType="lpstr">
      <vt:lpstr>Aharoni</vt:lpstr>
      <vt:lpstr>Arial</vt:lpstr>
      <vt:lpstr>Arial Narrow</vt:lpstr>
      <vt:lpstr>Calibri</vt:lpstr>
      <vt:lpstr>Trebuchet MS</vt:lpstr>
      <vt:lpstr>Wingdings 3</vt:lpstr>
      <vt:lpstr>Faceta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IUSPO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YONEL CHOCANO</dc:creator>
  <cp:lastModifiedBy>Usuario_Pc</cp:lastModifiedBy>
  <cp:revision>33</cp:revision>
  <dcterms:created xsi:type="dcterms:W3CDTF">2004-06-30T19:49:05Z</dcterms:created>
  <dcterms:modified xsi:type="dcterms:W3CDTF">2014-10-20T16:46:56Z</dcterms:modified>
</cp:coreProperties>
</file>