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2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59"/>
  </p:notesMasterIdLst>
  <p:sldIdLst>
    <p:sldId id="257" r:id="rId2"/>
    <p:sldId id="259" r:id="rId3"/>
    <p:sldId id="262" r:id="rId4"/>
    <p:sldId id="263" r:id="rId5"/>
    <p:sldId id="264" r:id="rId6"/>
    <p:sldId id="265" r:id="rId7"/>
    <p:sldId id="266" r:id="rId8"/>
    <p:sldId id="267" r:id="rId9"/>
    <p:sldId id="268" r:id="rId10"/>
    <p:sldId id="261" r:id="rId11"/>
    <p:sldId id="271" r:id="rId12"/>
    <p:sldId id="284" r:id="rId13"/>
    <p:sldId id="274" r:id="rId14"/>
    <p:sldId id="275" r:id="rId15"/>
    <p:sldId id="276" r:id="rId16"/>
    <p:sldId id="277" r:id="rId17"/>
    <p:sldId id="278" r:id="rId18"/>
    <p:sldId id="279" r:id="rId19"/>
    <p:sldId id="280" r:id="rId20"/>
    <p:sldId id="313" r:id="rId21"/>
    <p:sldId id="314" r:id="rId22"/>
    <p:sldId id="281" r:id="rId23"/>
    <p:sldId id="288" r:id="rId24"/>
    <p:sldId id="289" r:id="rId25"/>
    <p:sldId id="290" r:id="rId26"/>
    <p:sldId id="291" r:id="rId27"/>
    <p:sldId id="292" r:id="rId28"/>
    <p:sldId id="293" r:id="rId29"/>
    <p:sldId id="294" r:id="rId30"/>
    <p:sldId id="295" r:id="rId31"/>
    <p:sldId id="296" r:id="rId32"/>
    <p:sldId id="315" r:id="rId33"/>
    <p:sldId id="298" r:id="rId34"/>
    <p:sldId id="299" r:id="rId35"/>
    <p:sldId id="300" r:id="rId36"/>
    <p:sldId id="301" r:id="rId37"/>
    <p:sldId id="302" r:id="rId38"/>
    <p:sldId id="303" r:id="rId39"/>
    <p:sldId id="304" r:id="rId40"/>
    <p:sldId id="305" r:id="rId41"/>
    <p:sldId id="306" r:id="rId42"/>
    <p:sldId id="307" r:id="rId43"/>
    <p:sldId id="316" r:id="rId44"/>
    <p:sldId id="309" r:id="rId45"/>
    <p:sldId id="310" r:id="rId46"/>
    <p:sldId id="317" r:id="rId47"/>
    <p:sldId id="318" r:id="rId48"/>
    <p:sldId id="319" r:id="rId49"/>
    <p:sldId id="320" r:id="rId50"/>
    <p:sldId id="321" r:id="rId51"/>
    <p:sldId id="322" r:id="rId52"/>
    <p:sldId id="323" r:id="rId53"/>
    <p:sldId id="312" r:id="rId54"/>
    <p:sldId id="325" r:id="rId55"/>
    <p:sldId id="326" r:id="rId56"/>
    <p:sldId id="324" r:id="rId57"/>
    <p:sldId id="327" r:id="rId58"/>
  </p:sldIdLst>
  <p:sldSz cx="9144000" cy="6858000" type="screen4x3"/>
  <p:notesSz cx="9144000" cy="6858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9"/>
    <a:srgbClr val="FFFF99"/>
    <a:srgbClr val="FFFF5B"/>
    <a:srgbClr val="FF9933"/>
    <a:srgbClr val="FF9966"/>
    <a:srgbClr val="C2A3FF"/>
    <a:srgbClr val="DECDFF"/>
    <a:srgbClr val="FFFFFF"/>
    <a:srgbClr val="CC0099"/>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varScale="1">
        <p:scale>
          <a:sx n="55" d="100"/>
          <a:sy n="55" d="100"/>
        </p:scale>
        <p:origin x="-78" y="-2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_rels/data22.xml.rels><?xml version="1.0" encoding="UTF-8" standalone="yes"?>
<Relationships xmlns="http://schemas.openxmlformats.org/package/2006/relationships"><Relationship Id="rId1"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2C56D-C498-48C9-B574-41C97DF49948}" type="doc">
      <dgm:prSet loTypeId="urn:microsoft.com/office/officeart/2005/8/layout/radial1" loCatId="cycle" qsTypeId="urn:microsoft.com/office/officeart/2005/8/quickstyle/3d1" qsCatId="3D" csTypeId="urn:microsoft.com/office/officeart/2005/8/colors/accent1_2" csCatId="accent1" phldr="1"/>
      <dgm:spPr/>
      <dgm:t>
        <a:bodyPr/>
        <a:lstStyle/>
        <a:p>
          <a:endParaRPr lang="es-PE"/>
        </a:p>
      </dgm:t>
    </dgm:pt>
    <dgm:pt modelId="{F9CA5B5F-7348-481F-A007-5ED872F220AF}">
      <dgm:prSet phldrT="[Texto]" custT="1">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dgm:spPr>
      <dgm:t>
        <a:bodyPr/>
        <a:lstStyle/>
        <a:p>
          <a:r>
            <a:rPr lang="es-PE" sz="2800" b="1" u="sng" dirty="0" smtClean="0">
              <a:latin typeface="Cambria" pitchFamily="18" charset="0"/>
            </a:rPr>
            <a:t>CAPITULO</a:t>
          </a:r>
          <a:r>
            <a:rPr lang="es-PE" sz="2400" b="1" u="sng" dirty="0" smtClean="0">
              <a:latin typeface="Cambria" pitchFamily="18" charset="0"/>
            </a:rPr>
            <a:t> I </a:t>
          </a:r>
        </a:p>
        <a:p>
          <a:pPr marL="0" indent="0"/>
          <a:r>
            <a:rPr lang="es-PE" sz="2100" b="1" dirty="0" smtClean="0">
              <a:latin typeface="Cambria" pitchFamily="18" charset="0"/>
            </a:rPr>
            <a:t>PROBLEMA DE INVESTIGACION</a:t>
          </a:r>
          <a:endParaRPr lang="es-PE" sz="2100" b="1" dirty="0">
            <a:latin typeface="Cambria" pitchFamily="18" charset="0"/>
          </a:endParaRPr>
        </a:p>
      </dgm:t>
    </dgm:pt>
    <dgm:pt modelId="{C1514277-6A8C-4264-A57F-24D430C0310D}" type="parTrans" cxnId="{FCE26606-B8D9-40A4-9F3E-B54D04634BB4}">
      <dgm:prSet/>
      <dgm:spPr/>
      <dgm:t>
        <a:bodyPr/>
        <a:lstStyle/>
        <a:p>
          <a:endParaRPr lang="es-PE"/>
        </a:p>
      </dgm:t>
    </dgm:pt>
    <dgm:pt modelId="{D2F87926-4F80-49FA-89CD-6BCF1AD56F8C}" type="sibTrans" cxnId="{FCE26606-B8D9-40A4-9F3E-B54D04634BB4}">
      <dgm:prSet/>
      <dgm:spPr/>
      <dgm:t>
        <a:bodyPr/>
        <a:lstStyle/>
        <a:p>
          <a:endParaRPr lang="es-PE"/>
        </a:p>
      </dgm:t>
    </dgm:pt>
    <dgm:pt modelId="{D6DBAA01-63AA-4A6B-8E9D-7793C986BCE0}">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PE" sz="1500" b="1" smtClean="0"/>
            <a:t>Descripción del Problema</a:t>
          </a:r>
          <a:endParaRPr lang="es-PE" sz="1500" b="1" dirty="0"/>
        </a:p>
      </dgm:t>
    </dgm:pt>
    <dgm:pt modelId="{BBE0834F-8BF2-48A7-AC32-DA85AB1AF856}" type="parTrans" cxnId="{3BBBACCD-FABE-4E33-AD6C-891BDE8F198B}">
      <dgm:prSet/>
      <dgm:spPr/>
      <dgm:t>
        <a:bodyPr/>
        <a:lstStyle/>
        <a:p>
          <a:endParaRPr lang="es-PE"/>
        </a:p>
      </dgm:t>
    </dgm:pt>
    <dgm:pt modelId="{BCE5227B-9622-491E-A782-D7358BFDE19D}" type="sibTrans" cxnId="{3BBBACCD-FABE-4E33-AD6C-891BDE8F198B}">
      <dgm:prSet/>
      <dgm:spPr/>
      <dgm:t>
        <a:bodyPr/>
        <a:lstStyle/>
        <a:p>
          <a:endParaRPr lang="es-PE"/>
        </a:p>
      </dgm:t>
    </dgm:pt>
    <dgm:pt modelId="{CD0E8068-2F1E-4929-B30F-57F05A6151E3}">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PE" sz="1500" b="1" smtClean="0"/>
            <a:t>Objetivos</a:t>
          </a:r>
          <a:endParaRPr lang="es-PE" sz="1500" b="1" dirty="0"/>
        </a:p>
      </dgm:t>
    </dgm:pt>
    <dgm:pt modelId="{973EE4EB-5098-469F-8739-7DE3A0A6E8D8}" type="parTrans" cxnId="{95A573C6-4B00-4E15-AB2D-5E9CE97CD693}">
      <dgm:prSet/>
      <dgm:spPr/>
      <dgm:t>
        <a:bodyPr/>
        <a:lstStyle/>
        <a:p>
          <a:endParaRPr lang="es-PE"/>
        </a:p>
      </dgm:t>
    </dgm:pt>
    <dgm:pt modelId="{E3514B57-FD84-46D5-B62E-37F697476C81}" type="sibTrans" cxnId="{95A573C6-4B00-4E15-AB2D-5E9CE97CD693}">
      <dgm:prSet/>
      <dgm:spPr/>
      <dgm:t>
        <a:bodyPr/>
        <a:lstStyle/>
        <a:p>
          <a:endParaRPr lang="es-PE"/>
        </a:p>
      </dgm:t>
    </dgm:pt>
    <dgm:pt modelId="{0A792267-3C39-428E-9B38-6BA42A878821}">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PE" sz="1500" b="1" smtClean="0"/>
            <a:t>Variables</a:t>
          </a:r>
          <a:endParaRPr lang="es-PE" sz="1500" b="1" dirty="0"/>
        </a:p>
      </dgm:t>
    </dgm:pt>
    <dgm:pt modelId="{D4F40AAD-E1C1-402E-A5EB-5874E6590446}" type="parTrans" cxnId="{1EEE4674-C29F-46F1-93A3-FC04EDF6CE88}">
      <dgm:prSet/>
      <dgm:spPr/>
      <dgm:t>
        <a:bodyPr/>
        <a:lstStyle/>
        <a:p>
          <a:endParaRPr lang="es-PE"/>
        </a:p>
      </dgm:t>
    </dgm:pt>
    <dgm:pt modelId="{056C68DC-1428-4802-A230-CB9AB7632F49}" type="sibTrans" cxnId="{1EEE4674-C29F-46F1-93A3-FC04EDF6CE88}">
      <dgm:prSet/>
      <dgm:spPr/>
      <dgm:t>
        <a:bodyPr/>
        <a:lstStyle/>
        <a:p>
          <a:endParaRPr lang="es-PE"/>
        </a:p>
      </dgm:t>
    </dgm:pt>
    <dgm:pt modelId="{8B0AFFDE-A7AD-4ACF-B059-703C4E705D7F}">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PE" sz="1500" b="1" smtClean="0"/>
            <a:t>Formulación del Problema</a:t>
          </a:r>
          <a:endParaRPr lang="es-PE" sz="1500" b="1" dirty="0"/>
        </a:p>
      </dgm:t>
    </dgm:pt>
    <dgm:pt modelId="{725FB799-1AF8-46F9-83EB-6FB4771FF09D}" type="parTrans" cxnId="{4AB18009-FE41-4CF7-A875-8C005EF2D6FA}">
      <dgm:prSet/>
      <dgm:spPr/>
      <dgm:t>
        <a:bodyPr/>
        <a:lstStyle/>
        <a:p>
          <a:endParaRPr lang="es-PE"/>
        </a:p>
      </dgm:t>
    </dgm:pt>
    <dgm:pt modelId="{144331FB-5967-42F8-8090-EAC7CDFD3CC2}" type="sibTrans" cxnId="{4AB18009-FE41-4CF7-A875-8C005EF2D6FA}">
      <dgm:prSet/>
      <dgm:spPr/>
      <dgm:t>
        <a:bodyPr/>
        <a:lstStyle/>
        <a:p>
          <a:endParaRPr lang="es-PE"/>
        </a:p>
      </dgm:t>
    </dgm:pt>
    <dgm:pt modelId="{369D88D3-CA91-42CB-BB8B-209C3017C07D}">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PE" sz="1500" b="1" smtClean="0"/>
            <a:t>Hipótesis</a:t>
          </a:r>
          <a:endParaRPr lang="es-PE" sz="1500" b="1" dirty="0"/>
        </a:p>
      </dgm:t>
    </dgm:pt>
    <dgm:pt modelId="{BDB34D51-C840-4D1A-A218-06F0E9516B60}" type="parTrans" cxnId="{EFFBC26B-2EFE-47DB-A9A9-AF9B5747DBD4}">
      <dgm:prSet/>
      <dgm:spPr/>
      <dgm:t>
        <a:bodyPr/>
        <a:lstStyle/>
        <a:p>
          <a:endParaRPr lang="es-PE"/>
        </a:p>
      </dgm:t>
    </dgm:pt>
    <dgm:pt modelId="{EA0F8033-ACA6-4148-B586-AE3226B95D0D}" type="sibTrans" cxnId="{EFFBC26B-2EFE-47DB-A9A9-AF9B5747DBD4}">
      <dgm:prSet/>
      <dgm:spPr/>
      <dgm:t>
        <a:bodyPr/>
        <a:lstStyle/>
        <a:p>
          <a:endParaRPr lang="es-PE"/>
        </a:p>
      </dgm:t>
    </dgm:pt>
    <dgm:pt modelId="{0B58FC9D-BFB8-428E-989D-10CECD1DA150}" type="pres">
      <dgm:prSet presAssocID="{B982C56D-C498-48C9-B574-41C97DF49948}" presName="cycle" presStyleCnt="0">
        <dgm:presLayoutVars>
          <dgm:chMax val="1"/>
          <dgm:dir/>
          <dgm:animLvl val="ctr"/>
          <dgm:resizeHandles val="exact"/>
        </dgm:presLayoutVars>
      </dgm:prSet>
      <dgm:spPr/>
      <dgm:t>
        <a:bodyPr/>
        <a:lstStyle/>
        <a:p>
          <a:endParaRPr lang="es-PE"/>
        </a:p>
      </dgm:t>
    </dgm:pt>
    <dgm:pt modelId="{D8ED0251-5798-43BE-B4E6-C2F6D0F2184D}" type="pres">
      <dgm:prSet presAssocID="{F9CA5B5F-7348-481F-A007-5ED872F220AF}" presName="centerShape" presStyleLbl="node0" presStyleIdx="0" presStyleCnt="1" custScaleX="208877" custScaleY="172185" custLinFactNeighborX="-5745" custLinFactNeighborY="1537"/>
      <dgm:spPr/>
      <dgm:t>
        <a:bodyPr/>
        <a:lstStyle/>
        <a:p>
          <a:endParaRPr lang="es-PE"/>
        </a:p>
      </dgm:t>
    </dgm:pt>
    <dgm:pt modelId="{43F3F245-571B-4F39-8CB9-980762E6A65E}" type="pres">
      <dgm:prSet presAssocID="{BBE0834F-8BF2-48A7-AC32-DA85AB1AF856}" presName="Name9" presStyleLbl="parChTrans1D2" presStyleIdx="0" presStyleCnt="5"/>
      <dgm:spPr/>
      <dgm:t>
        <a:bodyPr/>
        <a:lstStyle/>
        <a:p>
          <a:endParaRPr lang="es-PE"/>
        </a:p>
      </dgm:t>
    </dgm:pt>
    <dgm:pt modelId="{35A61136-7D67-48CB-BBFD-A87757525E2E}" type="pres">
      <dgm:prSet presAssocID="{BBE0834F-8BF2-48A7-AC32-DA85AB1AF856}" presName="connTx" presStyleLbl="parChTrans1D2" presStyleIdx="0" presStyleCnt="5"/>
      <dgm:spPr/>
      <dgm:t>
        <a:bodyPr/>
        <a:lstStyle/>
        <a:p>
          <a:endParaRPr lang="es-PE"/>
        </a:p>
      </dgm:t>
    </dgm:pt>
    <dgm:pt modelId="{797EB1AF-9854-4E9D-AF99-6F82CDC3B5D6}" type="pres">
      <dgm:prSet presAssocID="{D6DBAA01-63AA-4A6B-8E9D-7793C986BCE0}" presName="node" presStyleLbl="node1" presStyleIdx="0" presStyleCnt="5" custScaleX="119380" custScaleY="119380" custRadScaleRad="100047" custRadScaleInc="7806">
        <dgm:presLayoutVars>
          <dgm:bulletEnabled val="1"/>
        </dgm:presLayoutVars>
      </dgm:prSet>
      <dgm:spPr/>
      <dgm:t>
        <a:bodyPr/>
        <a:lstStyle/>
        <a:p>
          <a:endParaRPr lang="es-PE"/>
        </a:p>
      </dgm:t>
    </dgm:pt>
    <dgm:pt modelId="{CA80E462-A689-4CE0-AEC3-1E0B51E05F26}" type="pres">
      <dgm:prSet presAssocID="{973EE4EB-5098-469F-8739-7DE3A0A6E8D8}" presName="Name9" presStyleLbl="parChTrans1D2" presStyleIdx="1" presStyleCnt="5"/>
      <dgm:spPr/>
      <dgm:t>
        <a:bodyPr/>
        <a:lstStyle/>
        <a:p>
          <a:endParaRPr lang="es-PE"/>
        </a:p>
      </dgm:t>
    </dgm:pt>
    <dgm:pt modelId="{2C45DF09-B067-4209-BC9F-4E4A292F701D}" type="pres">
      <dgm:prSet presAssocID="{973EE4EB-5098-469F-8739-7DE3A0A6E8D8}" presName="connTx" presStyleLbl="parChTrans1D2" presStyleIdx="1" presStyleCnt="5"/>
      <dgm:spPr/>
      <dgm:t>
        <a:bodyPr/>
        <a:lstStyle/>
        <a:p>
          <a:endParaRPr lang="es-PE"/>
        </a:p>
      </dgm:t>
    </dgm:pt>
    <dgm:pt modelId="{03A27AD3-496C-4E1D-BBF7-9304E46E4DED}" type="pres">
      <dgm:prSet presAssocID="{CD0E8068-2F1E-4929-B30F-57F05A6151E3}" presName="node" presStyleLbl="node1" presStyleIdx="1" presStyleCnt="5" custScaleX="119380" custScaleY="119380" custRadScaleRad="102191" custRadScaleInc="5404">
        <dgm:presLayoutVars>
          <dgm:bulletEnabled val="1"/>
        </dgm:presLayoutVars>
      </dgm:prSet>
      <dgm:spPr/>
      <dgm:t>
        <a:bodyPr/>
        <a:lstStyle/>
        <a:p>
          <a:endParaRPr lang="es-PE"/>
        </a:p>
      </dgm:t>
    </dgm:pt>
    <dgm:pt modelId="{57B713B8-F9D7-47BC-8DB3-9EBCEE97EB7A}" type="pres">
      <dgm:prSet presAssocID="{D4F40AAD-E1C1-402E-A5EB-5874E6590446}" presName="Name9" presStyleLbl="parChTrans1D2" presStyleIdx="2" presStyleCnt="5"/>
      <dgm:spPr/>
      <dgm:t>
        <a:bodyPr/>
        <a:lstStyle/>
        <a:p>
          <a:endParaRPr lang="es-PE"/>
        </a:p>
      </dgm:t>
    </dgm:pt>
    <dgm:pt modelId="{A04EAB06-F020-4C57-B7EF-699425D43A66}" type="pres">
      <dgm:prSet presAssocID="{D4F40AAD-E1C1-402E-A5EB-5874E6590446}" presName="connTx" presStyleLbl="parChTrans1D2" presStyleIdx="2" presStyleCnt="5"/>
      <dgm:spPr/>
      <dgm:t>
        <a:bodyPr/>
        <a:lstStyle/>
        <a:p>
          <a:endParaRPr lang="es-PE"/>
        </a:p>
      </dgm:t>
    </dgm:pt>
    <dgm:pt modelId="{5B91E48E-D3EA-45FC-ABA0-45CBFC8113F4}" type="pres">
      <dgm:prSet presAssocID="{0A792267-3C39-428E-9B38-6BA42A878821}" presName="node" presStyleLbl="node1" presStyleIdx="2" presStyleCnt="5" custScaleX="119380" custScaleY="119380" custRadScaleRad="105668" custRadScaleInc="-509">
        <dgm:presLayoutVars>
          <dgm:bulletEnabled val="1"/>
        </dgm:presLayoutVars>
      </dgm:prSet>
      <dgm:spPr/>
      <dgm:t>
        <a:bodyPr/>
        <a:lstStyle/>
        <a:p>
          <a:endParaRPr lang="es-PE"/>
        </a:p>
      </dgm:t>
    </dgm:pt>
    <dgm:pt modelId="{96E9E9AD-3376-4AAF-B28E-F319446707A1}" type="pres">
      <dgm:prSet presAssocID="{BDB34D51-C840-4D1A-A218-06F0E9516B60}" presName="Name9" presStyleLbl="parChTrans1D2" presStyleIdx="3" presStyleCnt="5"/>
      <dgm:spPr/>
      <dgm:t>
        <a:bodyPr/>
        <a:lstStyle/>
        <a:p>
          <a:endParaRPr lang="es-PE"/>
        </a:p>
      </dgm:t>
    </dgm:pt>
    <dgm:pt modelId="{95273778-E436-470B-8004-C65C36CF087B}" type="pres">
      <dgm:prSet presAssocID="{BDB34D51-C840-4D1A-A218-06F0E9516B60}" presName="connTx" presStyleLbl="parChTrans1D2" presStyleIdx="3" presStyleCnt="5"/>
      <dgm:spPr/>
      <dgm:t>
        <a:bodyPr/>
        <a:lstStyle/>
        <a:p>
          <a:endParaRPr lang="es-PE"/>
        </a:p>
      </dgm:t>
    </dgm:pt>
    <dgm:pt modelId="{6329B837-2ECF-4204-A292-D942D317EC84}" type="pres">
      <dgm:prSet presAssocID="{369D88D3-CA91-42CB-BB8B-209C3017C07D}" presName="node" presStyleLbl="node1" presStyleIdx="3" presStyleCnt="5" custScaleX="119380" custScaleY="119380" custRadScaleRad="113450" custRadScaleInc="36015">
        <dgm:presLayoutVars>
          <dgm:bulletEnabled val="1"/>
        </dgm:presLayoutVars>
      </dgm:prSet>
      <dgm:spPr/>
      <dgm:t>
        <a:bodyPr/>
        <a:lstStyle/>
        <a:p>
          <a:endParaRPr lang="es-PE"/>
        </a:p>
      </dgm:t>
    </dgm:pt>
    <dgm:pt modelId="{22B8858E-010C-49B3-8B04-94A055AEF5E6}" type="pres">
      <dgm:prSet presAssocID="{725FB799-1AF8-46F9-83EB-6FB4771FF09D}" presName="Name9" presStyleLbl="parChTrans1D2" presStyleIdx="4" presStyleCnt="5"/>
      <dgm:spPr/>
      <dgm:t>
        <a:bodyPr/>
        <a:lstStyle/>
        <a:p>
          <a:endParaRPr lang="es-PE"/>
        </a:p>
      </dgm:t>
    </dgm:pt>
    <dgm:pt modelId="{E9A59579-0E62-4A9E-B432-36C8605A7D7F}" type="pres">
      <dgm:prSet presAssocID="{725FB799-1AF8-46F9-83EB-6FB4771FF09D}" presName="connTx" presStyleLbl="parChTrans1D2" presStyleIdx="4" presStyleCnt="5"/>
      <dgm:spPr/>
      <dgm:t>
        <a:bodyPr/>
        <a:lstStyle/>
        <a:p>
          <a:endParaRPr lang="es-PE"/>
        </a:p>
      </dgm:t>
    </dgm:pt>
    <dgm:pt modelId="{C07E4D67-4546-4831-AD83-B0387FBB144D}" type="pres">
      <dgm:prSet presAssocID="{8B0AFFDE-A7AD-4ACF-B059-703C4E705D7F}" presName="node" presStyleLbl="node1" presStyleIdx="4" presStyleCnt="5" custScaleX="119380" custScaleY="119380" custRadScaleRad="113716" custRadScaleInc="5104">
        <dgm:presLayoutVars>
          <dgm:bulletEnabled val="1"/>
        </dgm:presLayoutVars>
      </dgm:prSet>
      <dgm:spPr/>
      <dgm:t>
        <a:bodyPr/>
        <a:lstStyle/>
        <a:p>
          <a:endParaRPr lang="es-PE"/>
        </a:p>
      </dgm:t>
    </dgm:pt>
  </dgm:ptLst>
  <dgm:cxnLst>
    <dgm:cxn modelId="{ACD15629-CF1F-4EA3-8DA8-26A87154297C}" type="presOf" srcId="{D6DBAA01-63AA-4A6B-8E9D-7793C986BCE0}" destId="{797EB1AF-9854-4E9D-AF99-6F82CDC3B5D6}" srcOrd="0" destOrd="0" presId="urn:microsoft.com/office/officeart/2005/8/layout/radial1"/>
    <dgm:cxn modelId="{50197B07-E126-43C6-87AF-E277DD285610}" type="presOf" srcId="{973EE4EB-5098-469F-8739-7DE3A0A6E8D8}" destId="{CA80E462-A689-4CE0-AEC3-1E0B51E05F26}" srcOrd="0" destOrd="0" presId="urn:microsoft.com/office/officeart/2005/8/layout/radial1"/>
    <dgm:cxn modelId="{F4B7EFA3-8922-4996-9995-C6DC217B47CE}" type="presOf" srcId="{B982C56D-C498-48C9-B574-41C97DF49948}" destId="{0B58FC9D-BFB8-428E-989D-10CECD1DA150}" srcOrd="0" destOrd="0" presId="urn:microsoft.com/office/officeart/2005/8/layout/radial1"/>
    <dgm:cxn modelId="{631CA932-131D-4428-AAF7-4A70E6DCBBC6}" type="presOf" srcId="{BDB34D51-C840-4D1A-A218-06F0E9516B60}" destId="{95273778-E436-470B-8004-C65C36CF087B}" srcOrd="1" destOrd="0" presId="urn:microsoft.com/office/officeart/2005/8/layout/radial1"/>
    <dgm:cxn modelId="{95A573C6-4B00-4E15-AB2D-5E9CE97CD693}" srcId="{F9CA5B5F-7348-481F-A007-5ED872F220AF}" destId="{CD0E8068-2F1E-4929-B30F-57F05A6151E3}" srcOrd="1" destOrd="0" parTransId="{973EE4EB-5098-469F-8739-7DE3A0A6E8D8}" sibTransId="{E3514B57-FD84-46D5-B62E-37F697476C81}"/>
    <dgm:cxn modelId="{741D9BA2-1C7A-421F-B98A-393000DE2939}" type="presOf" srcId="{BDB34D51-C840-4D1A-A218-06F0E9516B60}" destId="{96E9E9AD-3376-4AAF-B28E-F319446707A1}" srcOrd="0" destOrd="0" presId="urn:microsoft.com/office/officeart/2005/8/layout/radial1"/>
    <dgm:cxn modelId="{3BBBACCD-FABE-4E33-AD6C-891BDE8F198B}" srcId="{F9CA5B5F-7348-481F-A007-5ED872F220AF}" destId="{D6DBAA01-63AA-4A6B-8E9D-7793C986BCE0}" srcOrd="0" destOrd="0" parTransId="{BBE0834F-8BF2-48A7-AC32-DA85AB1AF856}" sibTransId="{BCE5227B-9622-491E-A782-D7358BFDE19D}"/>
    <dgm:cxn modelId="{FCE26606-B8D9-40A4-9F3E-B54D04634BB4}" srcId="{B982C56D-C498-48C9-B574-41C97DF49948}" destId="{F9CA5B5F-7348-481F-A007-5ED872F220AF}" srcOrd="0" destOrd="0" parTransId="{C1514277-6A8C-4264-A57F-24D430C0310D}" sibTransId="{D2F87926-4F80-49FA-89CD-6BCF1AD56F8C}"/>
    <dgm:cxn modelId="{88B06AB9-6C11-4FC7-9344-CDDC2CF2D848}" type="presOf" srcId="{BBE0834F-8BF2-48A7-AC32-DA85AB1AF856}" destId="{43F3F245-571B-4F39-8CB9-980762E6A65E}" srcOrd="0" destOrd="0" presId="urn:microsoft.com/office/officeart/2005/8/layout/radial1"/>
    <dgm:cxn modelId="{1B2EF6A7-08FE-4BD4-A98C-A370426A10E2}" type="presOf" srcId="{D4F40AAD-E1C1-402E-A5EB-5874E6590446}" destId="{A04EAB06-F020-4C57-B7EF-699425D43A66}" srcOrd="1" destOrd="0" presId="urn:microsoft.com/office/officeart/2005/8/layout/radial1"/>
    <dgm:cxn modelId="{4A165640-0956-4CC4-A216-CCEDD53F29AD}" type="presOf" srcId="{973EE4EB-5098-469F-8739-7DE3A0A6E8D8}" destId="{2C45DF09-B067-4209-BC9F-4E4A292F701D}" srcOrd="1" destOrd="0" presId="urn:microsoft.com/office/officeart/2005/8/layout/radial1"/>
    <dgm:cxn modelId="{D51FE63F-8D93-4201-B1EF-37A60672BB1B}" type="presOf" srcId="{725FB799-1AF8-46F9-83EB-6FB4771FF09D}" destId="{22B8858E-010C-49B3-8B04-94A055AEF5E6}" srcOrd="0" destOrd="0" presId="urn:microsoft.com/office/officeart/2005/8/layout/radial1"/>
    <dgm:cxn modelId="{DA7BA251-784F-47E2-A23C-876243218E56}" type="presOf" srcId="{0A792267-3C39-428E-9B38-6BA42A878821}" destId="{5B91E48E-D3EA-45FC-ABA0-45CBFC8113F4}" srcOrd="0" destOrd="0" presId="urn:microsoft.com/office/officeart/2005/8/layout/radial1"/>
    <dgm:cxn modelId="{BBB37062-D436-4EBA-A965-6AC6F8B57DBA}" type="presOf" srcId="{369D88D3-CA91-42CB-BB8B-209C3017C07D}" destId="{6329B837-2ECF-4204-A292-D942D317EC84}" srcOrd="0" destOrd="0" presId="urn:microsoft.com/office/officeart/2005/8/layout/radial1"/>
    <dgm:cxn modelId="{4AB18009-FE41-4CF7-A875-8C005EF2D6FA}" srcId="{F9CA5B5F-7348-481F-A007-5ED872F220AF}" destId="{8B0AFFDE-A7AD-4ACF-B059-703C4E705D7F}" srcOrd="4" destOrd="0" parTransId="{725FB799-1AF8-46F9-83EB-6FB4771FF09D}" sibTransId="{144331FB-5967-42F8-8090-EAC7CDFD3CC2}"/>
    <dgm:cxn modelId="{1EEE4674-C29F-46F1-93A3-FC04EDF6CE88}" srcId="{F9CA5B5F-7348-481F-A007-5ED872F220AF}" destId="{0A792267-3C39-428E-9B38-6BA42A878821}" srcOrd="2" destOrd="0" parTransId="{D4F40AAD-E1C1-402E-A5EB-5874E6590446}" sibTransId="{056C68DC-1428-4802-A230-CB9AB7632F49}"/>
    <dgm:cxn modelId="{AA73DD97-DE66-45CF-ADB1-ADF1FCAE8B82}" type="presOf" srcId="{725FB799-1AF8-46F9-83EB-6FB4771FF09D}" destId="{E9A59579-0E62-4A9E-B432-36C8605A7D7F}" srcOrd="1" destOrd="0" presId="urn:microsoft.com/office/officeart/2005/8/layout/radial1"/>
    <dgm:cxn modelId="{8D66786E-46CD-4BDA-9B71-5427C49655F1}" type="presOf" srcId="{BBE0834F-8BF2-48A7-AC32-DA85AB1AF856}" destId="{35A61136-7D67-48CB-BBFD-A87757525E2E}" srcOrd="1" destOrd="0" presId="urn:microsoft.com/office/officeart/2005/8/layout/radial1"/>
    <dgm:cxn modelId="{242B254D-1239-4316-99E2-07626F0261CD}" type="presOf" srcId="{8B0AFFDE-A7AD-4ACF-B059-703C4E705D7F}" destId="{C07E4D67-4546-4831-AD83-B0387FBB144D}" srcOrd="0" destOrd="0" presId="urn:microsoft.com/office/officeart/2005/8/layout/radial1"/>
    <dgm:cxn modelId="{EFFBC26B-2EFE-47DB-A9A9-AF9B5747DBD4}" srcId="{F9CA5B5F-7348-481F-A007-5ED872F220AF}" destId="{369D88D3-CA91-42CB-BB8B-209C3017C07D}" srcOrd="3" destOrd="0" parTransId="{BDB34D51-C840-4D1A-A218-06F0E9516B60}" sibTransId="{EA0F8033-ACA6-4148-B586-AE3226B95D0D}"/>
    <dgm:cxn modelId="{E7E24962-A2F0-4193-B722-37AC1FF9340D}" type="presOf" srcId="{CD0E8068-2F1E-4929-B30F-57F05A6151E3}" destId="{03A27AD3-496C-4E1D-BBF7-9304E46E4DED}" srcOrd="0" destOrd="0" presId="urn:microsoft.com/office/officeart/2005/8/layout/radial1"/>
    <dgm:cxn modelId="{3DE2E276-713C-4BB0-A266-498BA1AC7FD4}" type="presOf" srcId="{F9CA5B5F-7348-481F-A007-5ED872F220AF}" destId="{D8ED0251-5798-43BE-B4E6-C2F6D0F2184D}" srcOrd="0" destOrd="0" presId="urn:microsoft.com/office/officeart/2005/8/layout/radial1"/>
    <dgm:cxn modelId="{831C3D3A-7DF2-4850-8B29-746EB605084D}" type="presOf" srcId="{D4F40AAD-E1C1-402E-A5EB-5874E6590446}" destId="{57B713B8-F9D7-47BC-8DB3-9EBCEE97EB7A}" srcOrd="0" destOrd="0" presId="urn:microsoft.com/office/officeart/2005/8/layout/radial1"/>
    <dgm:cxn modelId="{D2FA1A9E-EDF2-4B6B-A839-53AA562A9F91}" type="presParOf" srcId="{0B58FC9D-BFB8-428E-989D-10CECD1DA150}" destId="{D8ED0251-5798-43BE-B4E6-C2F6D0F2184D}" srcOrd="0" destOrd="0" presId="urn:microsoft.com/office/officeart/2005/8/layout/radial1"/>
    <dgm:cxn modelId="{3E998F9D-331F-4EF5-9888-9D57ACE56752}" type="presParOf" srcId="{0B58FC9D-BFB8-428E-989D-10CECD1DA150}" destId="{43F3F245-571B-4F39-8CB9-980762E6A65E}" srcOrd="1" destOrd="0" presId="urn:microsoft.com/office/officeart/2005/8/layout/radial1"/>
    <dgm:cxn modelId="{4415707A-FEE7-4D36-AD2D-BA4465DEAD58}" type="presParOf" srcId="{43F3F245-571B-4F39-8CB9-980762E6A65E}" destId="{35A61136-7D67-48CB-BBFD-A87757525E2E}" srcOrd="0" destOrd="0" presId="urn:microsoft.com/office/officeart/2005/8/layout/radial1"/>
    <dgm:cxn modelId="{83264911-A28F-45B7-846D-9F4C21DA2D1A}" type="presParOf" srcId="{0B58FC9D-BFB8-428E-989D-10CECD1DA150}" destId="{797EB1AF-9854-4E9D-AF99-6F82CDC3B5D6}" srcOrd="2" destOrd="0" presId="urn:microsoft.com/office/officeart/2005/8/layout/radial1"/>
    <dgm:cxn modelId="{730C10CE-6915-466E-A476-8ED1437770BF}" type="presParOf" srcId="{0B58FC9D-BFB8-428E-989D-10CECD1DA150}" destId="{CA80E462-A689-4CE0-AEC3-1E0B51E05F26}" srcOrd="3" destOrd="0" presId="urn:microsoft.com/office/officeart/2005/8/layout/radial1"/>
    <dgm:cxn modelId="{7CBB069B-E258-4FF3-8B65-F60E2B75DC2B}" type="presParOf" srcId="{CA80E462-A689-4CE0-AEC3-1E0B51E05F26}" destId="{2C45DF09-B067-4209-BC9F-4E4A292F701D}" srcOrd="0" destOrd="0" presId="urn:microsoft.com/office/officeart/2005/8/layout/radial1"/>
    <dgm:cxn modelId="{D426F1D9-5C80-4FDB-9C6C-9349A211D285}" type="presParOf" srcId="{0B58FC9D-BFB8-428E-989D-10CECD1DA150}" destId="{03A27AD3-496C-4E1D-BBF7-9304E46E4DED}" srcOrd="4" destOrd="0" presId="urn:microsoft.com/office/officeart/2005/8/layout/radial1"/>
    <dgm:cxn modelId="{C41E912F-1EBF-4471-AE1E-63622500885B}" type="presParOf" srcId="{0B58FC9D-BFB8-428E-989D-10CECD1DA150}" destId="{57B713B8-F9D7-47BC-8DB3-9EBCEE97EB7A}" srcOrd="5" destOrd="0" presId="urn:microsoft.com/office/officeart/2005/8/layout/radial1"/>
    <dgm:cxn modelId="{9DD3290B-96E0-48E9-9855-04103F8D9172}" type="presParOf" srcId="{57B713B8-F9D7-47BC-8DB3-9EBCEE97EB7A}" destId="{A04EAB06-F020-4C57-B7EF-699425D43A66}" srcOrd="0" destOrd="0" presId="urn:microsoft.com/office/officeart/2005/8/layout/radial1"/>
    <dgm:cxn modelId="{3612EC5E-8697-48C1-9FAA-CAD39AE3192E}" type="presParOf" srcId="{0B58FC9D-BFB8-428E-989D-10CECD1DA150}" destId="{5B91E48E-D3EA-45FC-ABA0-45CBFC8113F4}" srcOrd="6" destOrd="0" presId="urn:microsoft.com/office/officeart/2005/8/layout/radial1"/>
    <dgm:cxn modelId="{0804778D-ECCC-47F0-B8D7-2B8C87BB9E3D}" type="presParOf" srcId="{0B58FC9D-BFB8-428E-989D-10CECD1DA150}" destId="{96E9E9AD-3376-4AAF-B28E-F319446707A1}" srcOrd="7" destOrd="0" presId="urn:microsoft.com/office/officeart/2005/8/layout/radial1"/>
    <dgm:cxn modelId="{EA292034-0F44-43ED-AAA1-A8A45B7DC207}" type="presParOf" srcId="{96E9E9AD-3376-4AAF-B28E-F319446707A1}" destId="{95273778-E436-470B-8004-C65C36CF087B}" srcOrd="0" destOrd="0" presId="urn:microsoft.com/office/officeart/2005/8/layout/radial1"/>
    <dgm:cxn modelId="{6AD20E1A-A216-49B0-B9C3-6C49E6D982B7}" type="presParOf" srcId="{0B58FC9D-BFB8-428E-989D-10CECD1DA150}" destId="{6329B837-2ECF-4204-A292-D942D317EC84}" srcOrd="8" destOrd="0" presId="urn:microsoft.com/office/officeart/2005/8/layout/radial1"/>
    <dgm:cxn modelId="{44E7F252-6B55-41CC-94BC-04B1FC687CD1}" type="presParOf" srcId="{0B58FC9D-BFB8-428E-989D-10CECD1DA150}" destId="{22B8858E-010C-49B3-8B04-94A055AEF5E6}" srcOrd="9" destOrd="0" presId="urn:microsoft.com/office/officeart/2005/8/layout/radial1"/>
    <dgm:cxn modelId="{0A046473-8714-4EC6-91EA-352195D36C50}" type="presParOf" srcId="{22B8858E-010C-49B3-8B04-94A055AEF5E6}" destId="{E9A59579-0E62-4A9E-B432-36C8605A7D7F}" srcOrd="0" destOrd="0" presId="urn:microsoft.com/office/officeart/2005/8/layout/radial1"/>
    <dgm:cxn modelId="{FF8BCD9A-DBD3-4727-8557-5C265FB0AEF4}" type="presParOf" srcId="{0B58FC9D-BFB8-428E-989D-10CECD1DA150}" destId="{C07E4D67-4546-4831-AD83-B0387FBB144D}"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40872B9-1B6B-4C46-A569-E1AE13FFFCF1}" type="doc">
      <dgm:prSet loTypeId="urn:microsoft.com/office/officeart/2009/3/layout/RandomtoResultProcess" loCatId="process" qsTypeId="urn:microsoft.com/office/officeart/2005/8/quickstyle/3d1" qsCatId="3D" csTypeId="urn:microsoft.com/office/officeart/2005/8/colors/colorful1" csCatId="colorful" phldr="1"/>
      <dgm:spPr/>
      <dgm:t>
        <a:bodyPr/>
        <a:lstStyle/>
        <a:p>
          <a:endParaRPr lang="es-PE"/>
        </a:p>
      </dgm:t>
    </dgm:pt>
    <dgm:pt modelId="{138F4E5C-3340-4B67-863E-A6B2ECC58D59}">
      <dgm:prSet phldrT="[Texto]" custT="1"/>
      <dgm:spPr/>
      <dgm:t>
        <a:bodyPr vert="horz">
          <a:prstTxWarp prst="textStop">
            <a:avLst/>
          </a:prstTxWarp>
        </a:bodyPr>
        <a:lstStyle/>
        <a:p>
          <a:r>
            <a:rPr lang="es-PE" sz="2800" b="1" kern="1200" spc="300" dirty="0" smtClean="0">
              <a:solidFill>
                <a:schemeClr val="accent5">
                  <a:lumMod val="50000"/>
                </a:schemeClr>
              </a:solidFill>
              <a:effectLst>
                <a:glow rad="101600">
                  <a:schemeClr val="accent1">
                    <a:satMod val="175000"/>
                    <a:alpha val="40000"/>
                  </a:schemeClr>
                </a:glow>
              </a:effectLst>
              <a:latin typeface="Agency FB" pitchFamily="34" charset="0"/>
              <a:ea typeface="+mn-ea"/>
              <a:cs typeface="+mn-cs"/>
            </a:rPr>
            <a:t>TIPO DE INVESTIGACIÓN</a:t>
          </a:r>
          <a:endParaRPr lang="es-PE" sz="2800" b="1" kern="1200" spc="300" dirty="0">
            <a:solidFill>
              <a:schemeClr val="accent5">
                <a:lumMod val="50000"/>
              </a:schemeClr>
            </a:solidFill>
            <a:effectLst>
              <a:glow rad="101600">
                <a:schemeClr val="accent1">
                  <a:satMod val="175000"/>
                  <a:alpha val="40000"/>
                </a:schemeClr>
              </a:glow>
            </a:effectLst>
            <a:latin typeface="Agency FB" pitchFamily="34" charset="0"/>
            <a:ea typeface="+mn-ea"/>
            <a:cs typeface="+mn-cs"/>
          </a:endParaRPr>
        </a:p>
      </dgm:t>
    </dgm:pt>
    <dgm:pt modelId="{46D2A212-ADA0-4C40-9D57-25D87725C231}" type="parTrans" cxnId="{912F3805-36EB-4217-919A-AA79055B9754}">
      <dgm:prSet/>
      <dgm:spPr/>
      <dgm:t>
        <a:bodyPr/>
        <a:lstStyle/>
        <a:p>
          <a:endParaRPr lang="es-PE"/>
        </a:p>
      </dgm:t>
    </dgm:pt>
    <dgm:pt modelId="{3D7C6333-B6DF-4E66-A5B5-EAF10E513CD4}" type="sibTrans" cxnId="{912F3805-36EB-4217-919A-AA79055B9754}">
      <dgm:prSet/>
      <dgm:spPr/>
      <dgm:t>
        <a:bodyPr/>
        <a:lstStyle/>
        <a:p>
          <a:endParaRPr lang="es-PE"/>
        </a:p>
      </dgm:t>
    </dgm:pt>
    <dgm:pt modelId="{35D33D32-529E-482A-B4B0-64ED733F7DE4}">
      <dgm:prSet phldrT="[Texto]" custT="1"/>
      <dgm:spPr>
        <a:gradFill rotWithShape="0">
          <a:gsLst>
            <a:gs pos="0">
              <a:schemeClr val="accent4">
                <a:lumMod val="20000"/>
                <a:lumOff val="80000"/>
              </a:schemeClr>
            </a:gs>
            <a:gs pos="46000">
              <a:schemeClr val="accent4">
                <a:lumMod val="20000"/>
                <a:lumOff val="80000"/>
              </a:schemeClr>
            </a:gs>
            <a:gs pos="100000">
              <a:srgbClr val="A7C0FF"/>
            </a:gs>
          </a:gsLst>
        </a:gradFill>
      </dgm:spPr>
      <dgm:t>
        <a:bodyPr/>
        <a:lstStyle/>
        <a:p>
          <a:r>
            <a:rPr lang="es-PE" sz="2200" b="1" kern="1200" dirty="0" smtClean="0">
              <a:solidFill>
                <a:schemeClr val="accent6">
                  <a:lumMod val="50000"/>
                </a:schemeClr>
              </a:solidFill>
              <a:latin typeface="Arial" pitchFamily="34" charset="0"/>
              <a:ea typeface="+mn-ea"/>
              <a:cs typeface="Arial" pitchFamily="34" charset="0"/>
            </a:rPr>
            <a:t>La investigación es de tipo aplicada, ya que en este caso las teorías y aportes existentes de Control Interno y Gestión, se aplica para buscar una probable solución de este problema en beneficio de las empresas ferreteras de Huánuco.</a:t>
          </a:r>
          <a:endParaRPr lang="es-PE" sz="2200" b="1" kern="1200" dirty="0">
            <a:solidFill>
              <a:schemeClr val="accent6">
                <a:lumMod val="50000"/>
              </a:schemeClr>
            </a:solidFill>
            <a:latin typeface="Arial" pitchFamily="34" charset="0"/>
            <a:ea typeface="+mn-ea"/>
            <a:cs typeface="Arial" pitchFamily="34" charset="0"/>
          </a:endParaRPr>
        </a:p>
      </dgm:t>
    </dgm:pt>
    <dgm:pt modelId="{5B34648F-47D1-47B8-8382-BC359DDC5314}" type="parTrans" cxnId="{1313750F-44E2-4FFE-8F63-7535D07B39EF}">
      <dgm:prSet/>
      <dgm:spPr/>
      <dgm:t>
        <a:bodyPr/>
        <a:lstStyle/>
        <a:p>
          <a:endParaRPr lang="es-PE"/>
        </a:p>
      </dgm:t>
    </dgm:pt>
    <dgm:pt modelId="{9F09CC90-67FD-42A6-B8EA-A2C9F834EE94}" type="sibTrans" cxnId="{1313750F-44E2-4FFE-8F63-7535D07B39EF}">
      <dgm:prSet/>
      <dgm:spPr/>
      <dgm:t>
        <a:bodyPr/>
        <a:lstStyle/>
        <a:p>
          <a:endParaRPr lang="es-PE"/>
        </a:p>
      </dgm:t>
    </dgm:pt>
    <dgm:pt modelId="{EFCF8897-557E-470E-BA09-D6D33B861659}" type="pres">
      <dgm:prSet presAssocID="{C40872B9-1B6B-4C46-A569-E1AE13FFFCF1}" presName="Name0" presStyleCnt="0">
        <dgm:presLayoutVars>
          <dgm:dir/>
          <dgm:animOne val="branch"/>
          <dgm:animLvl val="lvl"/>
        </dgm:presLayoutVars>
      </dgm:prSet>
      <dgm:spPr/>
      <dgm:t>
        <a:bodyPr/>
        <a:lstStyle/>
        <a:p>
          <a:endParaRPr lang="es-PE"/>
        </a:p>
      </dgm:t>
    </dgm:pt>
    <dgm:pt modelId="{B7EA38EC-C267-4116-8308-690EFDA1974C}" type="pres">
      <dgm:prSet presAssocID="{138F4E5C-3340-4B67-863E-A6B2ECC58D59}" presName="chaos" presStyleCnt="0"/>
      <dgm:spPr/>
    </dgm:pt>
    <dgm:pt modelId="{7E5ECD05-A2CD-41E3-B358-BCFEAF8F5365}" type="pres">
      <dgm:prSet presAssocID="{138F4E5C-3340-4B67-863E-A6B2ECC58D59}" presName="parTx1" presStyleLbl="revTx" presStyleIdx="0" presStyleCnt="1" custScaleY="156095" custLinFactNeighborX="2269" custLinFactNeighborY="-14593"/>
      <dgm:spPr/>
      <dgm:t>
        <a:bodyPr/>
        <a:lstStyle/>
        <a:p>
          <a:endParaRPr lang="es-PE"/>
        </a:p>
      </dgm:t>
    </dgm:pt>
    <dgm:pt modelId="{6FD00485-929B-46AA-9A39-14934BE2F177}" type="pres">
      <dgm:prSet presAssocID="{138F4E5C-3340-4B67-863E-A6B2ECC58D59}" presName="c1" presStyleLbl="node1" presStyleIdx="0" presStyleCnt="19" custLinFactY="15663" custLinFactNeighborX="-71833" custLinFactNeighborY="100000"/>
      <dgm:spPr/>
    </dgm:pt>
    <dgm:pt modelId="{9BDB125B-858E-46B8-B4CC-78E311143D23}" type="pres">
      <dgm:prSet presAssocID="{138F4E5C-3340-4B67-863E-A6B2ECC58D59}" presName="c2" presStyleLbl="node1" presStyleIdx="1" presStyleCnt="19" custLinFactY="46077" custLinFactNeighborX="-59644" custLinFactNeighborY="100000"/>
      <dgm:spPr/>
    </dgm:pt>
    <dgm:pt modelId="{DEF9C024-82CF-4AC3-800A-C31A87346D0A}" type="pres">
      <dgm:prSet presAssocID="{138F4E5C-3340-4B67-863E-A6B2ECC58D59}" presName="c3" presStyleLbl="node1" presStyleIdx="2" presStyleCnt="19" custLinFactNeighborX="-75128" custLinFactNeighborY="-29464"/>
      <dgm:spPr/>
    </dgm:pt>
    <dgm:pt modelId="{02B6BBD7-6C9A-4441-AD63-E3D3D45CC8C1}" type="pres">
      <dgm:prSet presAssocID="{138F4E5C-3340-4B67-863E-A6B2ECC58D59}" presName="c4" presStyleLbl="node1" presStyleIdx="3" presStyleCnt="19" custLinFactNeighborX="-66283" custLinFactNeighborY="25509"/>
      <dgm:spPr/>
    </dgm:pt>
    <dgm:pt modelId="{6C719223-4400-43EF-8090-10A824AC4F2B}" type="pres">
      <dgm:prSet presAssocID="{138F4E5C-3340-4B67-863E-A6B2ECC58D59}" presName="c5" presStyleLbl="node1" presStyleIdx="4" presStyleCnt="19" custLinFactX="300000" custLinFactY="352199" custLinFactNeighborX="386228" custLinFactNeighborY="400000"/>
      <dgm:spPr/>
    </dgm:pt>
    <dgm:pt modelId="{2801307F-C222-41BD-B678-4A16385442F6}" type="pres">
      <dgm:prSet presAssocID="{138F4E5C-3340-4B67-863E-A6B2ECC58D59}" presName="c6" presStyleLbl="node1" presStyleIdx="5" presStyleCnt="19" custLinFactNeighborX="48250" custLinFactNeighborY="-43887"/>
      <dgm:spPr/>
    </dgm:pt>
    <dgm:pt modelId="{EBE5CA1B-6B56-4456-A88B-EDA60E0AE2FD}" type="pres">
      <dgm:prSet presAssocID="{138F4E5C-3340-4B67-863E-A6B2ECC58D59}" presName="c7" presStyleLbl="node1" presStyleIdx="6" presStyleCnt="19" custLinFactNeighborX="28784" custLinFactNeighborY="-20171"/>
      <dgm:spPr/>
    </dgm:pt>
    <dgm:pt modelId="{4BEF96CE-811D-40A2-AB08-09C1349BC327}" type="pres">
      <dgm:prSet presAssocID="{138F4E5C-3340-4B67-863E-A6B2ECC58D59}" presName="c8" presStyleLbl="node1" presStyleIdx="7" presStyleCnt="19" custLinFactNeighborX="13611" custLinFactNeighborY="-21319"/>
      <dgm:spPr/>
    </dgm:pt>
    <dgm:pt modelId="{730B7738-3638-40EB-AD79-419E111B3A12}" type="pres">
      <dgm:prSet presAssocID="{138F4E5C-3340-4B67-863E-A6B2ECC58D59}" presName="c9" presStyleLbl="node1" presStyleIdx="8" presStyleCnt="19" custLinFactNeighborX="39197" custLinFactNeighborY="-38337"/>
      <dgm:spPr/>
    </dgm:pt>
    <dgm:pt modelId="{BE07E4B8-0E78-44A4-AC68-29AB2912DA31}" type="pres">
      <dgm:prSet presAssocID="{138F4E5C-3340-4B67-863E-A6B2ECC58D59}" presName="c10" presStyleLbl="node1" presStyleIdx="9" presStyleCnt="19" custAng="21418119" custLinFactNeighborX="2611" custLinFactNeighborY="-79122"/>
      <dgm:spPr/>
    </dgm:pt>
    <dgm:pt modelId="{06253563-2B02-4E01-A703-072997FE045F}" type="pres">
      <dgm:prSet presAssocID="{138F4E5C-3340-4B67-863E-A6B2ECC58D59}" presName="c11" presStyleLbl="node1" presStyleIdx="10" presStyleCnt="19"/>
      <dgm:spPr/>
    </dgm:pt>
    <dgm:pt modelId="{F46E2C5F-8C12-45B9-AB2E-D9C78ADF9012}" type="pres">
      <dgm:prSet presAssocID="{138F4E5C-3340-4B67-863E-A6B2ECC58D59}" presName="c12" presStyleLbl="node1" presStyleIdx="11" presStyleCnt="19"/>
      <dgm:spPr/>
    </dgm:pt>
    <dgm:pt modelId="{8CFE5A65-2568-4E8C-8161-F1E87F5FA84A}" type="pres">
      <dgm:prSet presAssocID="{138F4E5C-3340-4B67-863E-A6B2ECC58D59}" presName="c13" presStyleLbl="node1" presStyleIdx="12" presStyleCnt="19" custLinFactNeighborX="-33526" custLinFactNeighborY="34664"/>
      <dgm:spPr/>
      <dgm:t>
        <a:bodyPr/>
        <a:lstStyle/>
        <a:p>
          <a:endParaRPr lang="es-PE"/>
        </a:p>
      </dgm:t>
    </dgm:pt>
    <dgm:pt modelId="{E1BA06B9-52F1-4A20-8BA3-063B0242D27C}" type="pres">
      <dgm:prSet presAssocID="{138F4E5C-3340-4B67-863E-A6B2ECC58D59}" presName="c14" presStyleLbl="node1" presStyleIdx="13" presStyleCnt="19" custLinFactX="-20332" custLinFactNeighborX="-100000" custLinFactNeighborY="70764"/>
      <dgm:spPr/>
    </dgm:pt>
    <dgm:pt modelId="{C6E321BA-F24B-4156-88E6-3BCED4FE3CA6}" type="pres">
      <dgm:prSet presAssocID="{138F4E5C-3340-4B67-863E-A6B2ECC58D59}" presName="c15" presStyleLbl="node1" presStyleIdx="14" presStyleCnt="19" custLinFactY="60850" custLinFactNeighborX="-4213" custLinFactNeighborY="100000"/>
      <dgm:spPr/>
    </dgm:pt>
    <dgm:pt modelId="{4BC4EC9E-AD0F-464A-AF01-3EBA7D073314}" type="pres">
      <dgm:prSet presAssocID="{138F4E5C-3340-4B67-863E-A6B2ECC58D59}" presName="c16" presStyleLbl="node1" presStyleIdx="15" presStyleCnt="19" custLinFactNeighborX="51378" custLinFactNeighborY="28479"/>
      <dgm:spPr/>
    </dgm:pt>
    <dgm:pt modelId="{1475DB46-11A3-4D68-ABBE-36A833A70180}" type="pres">
      <dgm:prSet presAssocID="{138F4E5C-3340-4B67-863E-A6B2ECC58D59}" presName="c17" presStyleLbl="node1" presStyleIdx="16" presStyleCnt="19" custLinFactNeighborX="29227" custLinFactNeighborY="48585"/>
      <dgm:spPr/>
    </dgm:pt>
    <dgm:pt modelId="{2D5E3B54-78C1-4965-BA58-77FAC64A6F50}" type="pres">
      <dgm:prSet presAssocID="{138F4E5C-3340-4B67-863E-A6B2ECC58D59}" presName="c18" presStyleLbl="node1" presStyleIdx="17" presStyleCnt="19" custLinFactNeighborX="-9490" custLinFactNeighborY="16307"/>
      <dgm:spPr/>
    </dgm:pt>
    <dgm:pt modelId="{9E27EC34-1532-483C-85AA-E050F290EBB6}" type="pres">
      <dgm:prSet presAssocID="{3D7C6333-B6DF-4E66-A5B5-EAF10E513CD4}" presName="chevronComposite1" presStyleCnt="0"/>
      <dgm:spPr/>
    </dgm:pt>
    <dgm:pt modelId="{B51EEEFF-D0C7-4E31-A1BD-2E902DFF0340}" type="pres">
      <dgm:prSet presAssocID="{3D7C6333-B6DF-4E66-A5B5-EAF10E513CD4}" presName="chevron1" presStyleLbl="sibTrans2D1" presStyleIdx="0" presStyleCnt="2" custAng="652577" custScaleX="58956" custScaleY="89728" custLinFactNeighborX="8628" custLinFactNeighborY="44808"/>
      <dgm:spPr/>
    </dgm:pt>
    <dgm:pt modelId="{A0F62BB1-AD05-4CDF-BAE6-6B3973D29884}" type="pres">
      <dgm:prSet presAssocID="{3D7C6333-B6DF-4E66-A5B5-EAF10E513CD4}" presName="spChevron1" presStyleCnt="0"/>
      <dgm:spPr/>
    </dgm:pt>
    <dgm:pt modelId="{09650D28-2F05-4870-BCA6-298C62E77AA2}" type="pres">
      <dgm:prSet presAssocID="{3D7C6333-B6DF-4E66-A5B5-EAF10E513CD4}" presName="overlap" presStyleCnt="0"/>
      <dgm:spPr/>
    </dgm:pt>
    <dgm:pt modelId="{C77FB390-DA10-44B9-9B9D-FF94C498362F}" type="pres">
      <dgm:prSet presAssocID="{3D7C6333-B6DF-4E66-A5B5-EAF10E513CD4}" presName="chevronComposite2" presStyleCnt="0"/>
      <dgm:spPr/>
    </dgm:pt>
    <dgm:pt modelId="{84B95874-1588-41A2-8022-88C4CE830740}" type="pres">
      <dgm:prSet presAssocID="{3D7C6333-B6DF-4E66-A5B5-EAF10E513CD4}" presName="chevron2" presStyleLbl="sibTrans2D1" presStyleIdx="1" presStyleCnt="2" custAng="740580" custScaleX="62480" custScaleY="105586" custLinFactNeighborX="-13146" custLinFactNeighborY="57938"/>
      <dgm:spPr/>
    </dgm:pt>
    <dgm:pt modelId="{A3FDC003-35A7-4648-B452-5D62F356B014}" type="pres">
      <dgm:prSet presAssocID="{3D7C6333-B6DF-4E66-A5B5-EAF10E513CD4}" presName="spChevron2" presStyleCnt="0"/>
      <dgm:spPr/>
    </dgm:pt>
    <dgm:pt modelId="{38D05C49-197B-41B1-9F22-AF8A40C13421}" type="pres">
      <dgm:prSet presAssocID="{35D33D32-529E-482A-B4B0-64ED733F7DE4}" presName="last" presStyleCnt="0"/>
      <dgm:spPr/>
    </dgm:pt>
    <dgm:pt modelId="{D5F682FE-59D7-4EE5-B00C-8855A36ECB12}" type="pres">
      <dgm:prSet presAssocID="{35D33D32-529E-482A-B4B0-64ED733F7DE4}" presName="circleTx" presStyleLbl="node1" presStyleIdx="18" presStyleCnt="19" custScaleX="119488" custScaleY="225220" custLinFactNeighborX="584" custLinFactNeighborY="-931"/>
      <dgm:spPr/>
      <dgm:t>
        <a:bodyPr/>
        <a:lstStyle/>
        <a:p>
          <a:endParaRPr lang="es-PE"/>
        </a:p>
      </dgm:t>
    </dgm:pt>
    <dgm:pt modelId="{F2B6C9DC-CC1F-485C-8F74-DA46D9B7433D}" type="pres">
      <dgm:prSet presAssocID="{35D33D32-529E-482A-B4B0-64ED733F7DE4}" presName="spN" presStyleCnt="0"/>
      <dgm:spPr/>
    </dgm:pt>
  </dgm:ptLst>
  <dgm:cxnLst>
    <dgm:cxn modelId="{1313750F-44E2-4FFE-8F63-7535D07B39EF}" srcId="{C40872B9-1B6B-4C46-A569-E1AE13FFFCF1}" destId="{35D33D32-529E-482A-B4B0-64ED733F7DE4}" srcOrd="1" destOrd="0" parTransId="{5B34648F-47D1-47B8-8382-BC359DDC5314}" sibTransId="{9F09CC90-67FD-42A6-B8EA-A2C9F834EE94}"/>
    <dgm:cxn modelId="{B61ED6E1-4B9A-49BC-9E38-79991B8E3897}" type="presOf" srcId="{138F4E5C-3340-4B67-863E-A6B2ECC58D59}" destId="{7E5ECD05-A2CD-41E3-B358-BCFEAF8F5365}" srcOrd="0" destOrd="0" presId="urn:microsoft.com/office/officeart/2009/3/layout/RandomtoResultProcess"/>
    <dgm:cxn modelId="{9D15279C-1589-4C18-99A4-7D6CEECEDBA9}" type="presOf" srcId="{35D33D32-529E-482A-B4B0-64ED733F7DE4}" destId="{D5F682FE-59D7-4EE5-B00C-8855A36ECB12}" srcOrd="0" destOrd="0" presId="urn:microsoft.com/office/officeart/2009/3/layout/RandomtoResultProcess"/>
    <dgm:cxn modelId="{4495DFD7-7ACA-4957-85FD-A14B449087B6}" type="presOf" srcId="{C40872B9-1B6B-4C46-A569-E1AE13FFFCF1}" destId="{EFCF8897-557E-470E-BA09-D6D33B861659}" srcOrd="0" destOrd="0" presId="urn:microsoft.com/office/officeart/2009/3/layout/RandomtoResultProcess"/>
    <dgm:cxn modelId="{912F3805-36EB-4217-919A-AA79055B9754}" srcId="{C40872B9-1B6B-4C46-A569-E1AE13FFFCF1}" destId="{138F4E5C-3340-4B67-863E-A6B2ECC58D59}" srcOrd="0" destOrd="0" parTransId="{46D2A212-ADA0-4C40-9D57-25D87725C231}" sibTransId="{3D7C6333-B6DF-4E66-A5B5-EAF10E513CD4}"/>
    <dgm:cxn modelId="{EB692667-CA72-4937-AA95-FB8590BFF171}" type="presParOf" srcId="{EFCF8897-557E-470E-BA09-D6D33B861659}" destId="{B7EA38EC-C267-4116-8308-690EFDA1974C}" srcOrd="0" destOrd="0" presId="urn:microsoft.com/office/officeart/2009/3/layout/RandomtoResultProcess"/>
    <dgm:cxn modelId="{D1703B58-41AA-4EA6-8DA9-74D3AFDAD3D8}" type="presParOf" srcId="{B7EA38EC-C267-4116-8308-690EFDA1974C}" destId="{7E5ECD05-A2CD-41E3-B358-BCFEAF8F5365}" srcOrd="0" destOrd="0" presId="urn:microsoft.com/office/officeart/2009/3/layout/RandomtoResultProcess"/>
    <dgm:cxn modelId="{D01C1DB9-44A3-4823-9BAB-B36F6D973D2C}" type="presParOf" srcId="{B7EA38EC-C267-4116-8308-690EFDA1974C}" destId="{6FD00485-929B-46AA-9A39-14934BE2F177}" srcOrd="1" destOrd="0" presId="urn:microsoft.com/office/officeart/2009/3/layout/RandomtoResultProcess"/>
    <dgm:cxn modelId="{142E5F75-1D4B-4CEE-9BB9-CB98E04A776B}" type="presParOf" srcId="{B7EA38EC-C267-4116-8308-690EFDA1974C}" destId="{9BDB125B-858E-46B8-B4CC-78E311143D23}" srcOrd="2" destOrd="0" presId="urn:microsoft.com/office/officeart/2009/3/layout/RandomtoResultProcess"/>
    <dgm:cxn modelId="{C3998FBB-8339-4F57-AFC8-ADB48C9432D3}" type="presParOf" srcId="{B7EA38EC-C267-4116-8308-690EFDA1974C}" destId="{DEF9C024-82CF-4AC3-800A-C31A87346D0A}" srcOrd="3" destOrd="0" presId="urn:microsoft.com/office/officeart/2009/3/layout/RandomtoResultProcess"/>
    <dgm:cxn modelId="{4B22DCC0-0020-4ACC-AB00-AF96A1C7B888}" type="presParOf" srcId="{B7EA38EC-C267-4116-8308-690EFDA1974C}" destId="{02B6BBD7-6C9A-4441-AD63-E3D3D45CC8C1}" srcOrd="4" destOrd="0" presId="urn:microsoft.com/office/officeart/2009/3/layout/RandomtoResultProcess"/>
    <dgm:cxn modelId="{3DE58842-3A59-473E-B825-A8B65A2A7B88}" type="presParOf" srcId="{B7EA38EC-C267-4116-8308-690EFDA1974C}" destId="{6C719223-4400-43EF-8090-10A824AC4F2B}" srcOrd="5" destOrd="0" presId="urn:microsoft.com/office/officeart/2009/3/layout/RandomtoResultProcess"/>
    <dgm:cxn modelId="{538B2614-CE88-458D-8EAE-E85E89AA4B49}" type="presParOf" srcId="{B7EA38EC-C267-4116-8308-690EFDA1974C}" destId="{2801307F-C222-41BD-B678-4A16385442F6}" srcOrd="6" destOrd="0" presId="urn:microsoft.com/office/officeart/2009/3/layout/RandomtoResultProcess"/>
    <dgm:cxn modelId="{C1310497-452E-42D0-928D-701C50BD692D}" type="presParOf" srcId="{B7EA38EC-C267-4116-8308-690EFDA1974C}" destId="{EBE5CA1B-6B56-4456-A88B-EDA60E0AE2FD}" srcOrd="7" destOrd="0" presId="urn:microsoft.com/office/officeart/2009/3/layout/RandomtoResultProcess"/>
    <dgm:cxn modelId="{D2854256-ED16-4413-898F-C4AF5AECE4A8}" type="presParOf" srcId="{B7EA38EC-C267-4116-8308-690EFDA1974C}" destId="{4BEF96CE-811D-40A2-AB08-09C1349BC327}" srcOrd="8" destOrd="0" presId="urn:microsoft.com/office/officeart/2009/3/layout/RandomtoResultProcess"/>
    <dgm:cxn modelId="{E297DE48-201A-4ED7-A10B-133A5053EB21}" type="presParOf" srcId="{B7EA38EC-C267-4116-8308-690EFDA1974C}" destId="{730B7738-3638-40EB-AD79-419E111B3A12}" srcOrd="9" destOrd="0" presId="urn:microsoft.com/office/officeart/2009/3/layout/RandomtoResultProcess"/>
    <dgm:cxn modelId="{3EC5A662-BA55-4454-8DF2-C8B612BBCAA4}" type="presParOf" srcId="{B7EA38EC-C267-4116-8308-690EFDA1974C}" destId="{BE07E4B8-0E78-44A4-AC68-29AB2912DA31}" srcOrd="10" destOrd="0" presId="urn:microsoft.com/office/officeart/2009/3/layout/RandomtoResultProcess"/>
    <dgm:cxn modelId="{5C83F597-ED8C-4C68-942A-142B4CBF997B}" type="presParOf" srcId="{B7EA38EC-C267-4116-8308-690EFDA1974C}" destId="{06253563-2B02-4E01-A703-072997FE045F}" srcOrd="11" destOrd="0" presId="urn:microsoft.com/office/officeart/2009/3/layout/RandomtoResultProcess"/>
    <dgm:cxn modelId="{4184F307-92DA-4298-BFAA-F6A9BB70DB48}" type="presParOf" srcId="{B7EA38EC-C267-4116-8308-690EFDA1974C}" destId="{F46E2C5F-8C12-45B9-AB2E-D9C78ADF9012}" srcOrd="12" destOrd="0" presId="urn:microsoft.com/office/officeart/2009/3/layout/RandomtoResultProcess"/>
    <dgm:cxn modelId="{2DAB8278-0A78-40C8-8208-3BF8F94A442A}" type="presParOf" srcId="{B7EA38EC-C267-4116-8308-690EFDA1974C}" destId="{8CFE5A65-2568-4E8C-8161-F1E87F5FA84A}" srcOrd="13" destOrd="0" presId="urn:microsoft.com/office/officeart/2009/3/layout/RandomtoResultProcess"/>
    <dgm:cxn modelId="{443C03F4-AA5C-42CE-9CE7-AABD831CE041}" type="presParOf" srcId="{B7EA38EC-C267-4116-8308-690EFDA1974C}" destId="{E1BA06B9-52F1-4A20-8BA3-063B0242D27C}" srcOrd="14" destOrd="0" presId="urn:microsoft.com/office/officeart/2009/3/layout/RandomtoResultProcess"/>
    <dgm:cxn modelId="{5D603513-26E6-4B93-AA5C-D6FC6DC45C8E}" type="presParOf" srcId="{B7EA38EC-C267-4116-8308-690EFDA1974C}" destId="{C6E321BA-F24B-4156-88E6-3BCED4FE3CA6}" srcOrd="15" destOrd="0" presId="urn:microsoft.com/office/officeart/2009/3/layout/RandomtoResultProcess"/>
    <dgm:cxn modelId="{0620F0D5-C98C-4482-81CD-DDE9FCB2AC42}" type="presParOf" srcId="{B7EA38EC-C267-4116-8308-690EFDA1974C}" destId="{4BC4EC9E-AD0F-464A-AF01-3EBA7D073314}" srcOrd="16" destOrd="0" presId="urn:microsoft.com/office/officeart/2009/3/layout/RandomtoResultProcess"/>
    <dgm:cxn modelId="{6A0E1C4D-1CBB-4631-886C-D720A00C0055}" type="presParOf" srcId="{B7EA38EC-C267-4116-8308-690EFDA1974C}" destId="{1475DB46-11A3-4D68-ABBE-36A833A70180}" srcOrd="17" destOrd="0" presId="urn:microsoft.com/office/officeart/2009/3/layout/RandomtoResultProcess"/>
    <dgm:cxn modelId="{25044102-C4CA-41C6-8614-34F61DE24955}" type="presParOf" srcId="{B7EA38EC-C267-4116-8308-690EFDA1974C}" destId="{2D5E3B54-78C1-4965-BA58-77FAC64A6F50}" srcOrd="18" destOrd="0" presId="urn:microsoft.com/office/officeart/2009/3/layout/RandomtoResultProcess"/>
    <dgm:cxn modelId="{A154E0A6-C73D-4D13-BA9D-F6C3A428FCF3}" type="presParOf" srcId="{EFCF8897-557E-470E-BA09-D6D33B861659}" destId="{9E27EC34-1532-483C-85AA-E050F290EBB6}" srcOrd="1" destOrd="0" presId="urn:microsoft.com/office/officeart/2009/3/layout/RandomtoResultProcess"/>
    <dgm:cxn modelId="{66C68164-FFF3-40F1-B1C8-C002C882B88C}" type="presParOf" srcId="{9E27EC34-1532-483C-85AA-E050F290EBB6}" destId="{B51EEEFF-D0C7-4E31-A1BD-2E902DFF0340}" srcOrd="0" destOrd="0" presId="urn:microsoft.com/office/officeart/2009/3/layout/RandomtoResultProcess"/>
    <dgm:cxn modelId="{D3E52A93-9709-4AE9-8B63-2EB49FED52F7}" type="presParOf" srcId="{9E27EC34-1532-483C-85AA-E050F290EBB6}" destId="{A0F62BB1-AD05-4CDF-BAE6-6B3973D29884}" srcOrd="1" destOrd="0" presId="urn:microsoft.com/office/officeart/2009/3/layout/RandomtoResultProcess"/>
    <dgm:cxn modelId="{4651F264-C0C6-4EB0-9C40-3780CBA9DFBE}" type="presParOf" srcId="{EFCF8897-557E-470E-BA09-D6D33B861659}" destId="{09650D28-2F05-4870-BCA6-298C62E77AA2}" srcOrd="2" destOrd="0" presId="urn:microsoft.com/office/officeart/2009/3/layout/RandomtoResultProcess"/>
    <dgm:cxn modelId="{4BB3B2D5-C4DA-4EF0-8D1A-698B70B15EC0}" type="presParOf" srcId="{EFCF8897-557E-470E-BA09-D6D33B861659}" destId="{C77FB390-DA10-44B9-9B9D-FF94C498362F}" srcOrd="3" destOrd="0" presId="urn:microsoft.com/office/officeart/2009/3/layout/RandomtoResultProcess"/>
    <dgm:cxn modelId="{B68B5DC0-5D84-45F7-86C9-D4B89DDB94F0}" type="presParOf" srcId="{C77FB390-DA10-44B9-9B9D-FF94C498362F}" destId="{84B95874-1588-41A2-8022-88C4CE830740}" srcOrd="0" destOrd="0" presId="urn:microsoft.com/office/officeart/2009/3/layout/RandomtoResultProcess"/>
    <dgm:cxn modelId="{268BA891-4069-4BE0-9DA4-9B9B20351FB9}" type="presParOf" srcId="{C77FB390-DA10-44B9-9B9D-FF94C498362F}" destId="{A3FDC003-35A7-4648-B452-5D62F356B014}" srcOrd="1" destOrd="0" presId="urn:microsoft.com/office/officeart/2009/3/layout/RandomtoResultProcess"/>
    <dgm:cxn modelId="{334854DB-B169-4056-BD64-36C64D08583C}" type="presParOf" srcId="{EFCF8897-557E-470E-BA09-D6D33B861659}" destId="{38D05C49-197B-41B1-9F22-AF8A40C13421}" srcOrd="4" destOrd="0" presId="urn:microsoft.com/office/officeart/2009/3/layout/RandomtoResultProcess"/>
    <dgm:cxn modelId="{02FAA506-2910-40C6-B55D-BCC6D45565EB}" type="presParOf" srcId="{38D05C49-197B-41B1-9F22-AF8A40C13421}" destId="{D5F682FE-59D7-4EE5-B00C-8855A36ECB12}" srcOrd="0" destOrd="0" presId="urn:microsoft.com/office/officeart/2009/3/layout/RandomtoResultProcess"/>
    <dgm:cxn modelId="{0274208F-3719-4B11-8EAA-326622EA45BB}" type="presParOf" srcId="{38D05C49-197B-41B1-9F22-AF8A40C13421}" destId="{F2B6C9DC-CC1F-485C-8F74-DA46D9B7433D}" srcOrd="1" destOrd="0" presId="urn:microsoft.com/office/officeart/2009/3/layout/RandomtoResultProcess"/>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3BA53F1-88C5-4A42-B963-B9F3880AAC5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PE"/>
        </a:p>
      </dgm:t>
    </dgm:pt>
    <dgm:pt modelId="{225D7CE8-0918-417C-B4BE-943384CBA3A8}" type="pres">
      <dgm:prSet presAssocID="{C3BA53F1-88C5-4A42-B963-B9F3880AAC51}" presName="Name0" presStyleCnt="0">
        <dgm:presLayoutVars>
          <dgm:dir/>
          <dgm:resizeHandles val="exact"/>
        </dgm:presLayoutVars>
      </dgm:prSet>
      <dgm:spPr/>
      <dgm:t>
        <a:bodyPr/>
        <a:lstStyle/>
        <a:p>
          <a:endParaRPr lang="es-PE"/>
        </a:p>
      </dgm:t>
    </dgm:pt>
  </dgm:ptLst>
  <dgm:cxnLst>
    <dgm:cxn modelId="{305EBED4-C94E-452C-B35A-865E6CF31A0D}" type="presOf" srcId="{C3BA53F1-88C5-4A42-B963-B9F3880AAC51}" destId="{225D7CE8-0918-417C-B4BE-943384CBA3A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23372E-7D4F-4994-8A2D-8EE98240EC1C}" type="doc">
      <dgm:prSet loTypeId="urn:microsoft.com/office/officeart/2009/layout/ReverseList" loCatId="relationship" qsTypeId="urn:microsoft.com/office/officeart/2005/8/quickstyle/simple1" qsCatId="simple" csTypeId="urn:microsoft.com/office/officeart/2005/8/colors/accent3_2" csCatId="accent3" phldr="1"/>
      <dgm:spPr/>
      <dgm:t>
        <a:bodyPr/>
        <a:lstStyle/>
        <a:p>
          <a:endParaRPr lang="es-PE"/>
        </a:p>
      </dgm:t>
    </dgm:pt>
    <dgm:pt modelId="{DE723DE4-88B5-450C-9C53-88454ABF819C}">
      <dgm:prSet phldrT="[Texto]" custT="1"/>
      <dgm:spPr>
        <a:gradFill flip="none" rotWithShape="1">
          <a:gsLst>
            <a:gs pos="0">
              <a:schemeClr val="bg1"/>
            </a:gs>
            <a:gs pos="46000">
              <a:srgbClr val="CCFFFF"/>
            </a:gs>
            <a:gs pos="100000">
              <a:srgbClr val="00FFCC"/>
            </a:gs>
          </a:gsLst>
          <a:path path="circle">
            <a:fillToRect l="50000" t="50000" r="50000" b="50000"/>
          </a:path>
          <a:tileRect/>
        </a:gradFill>
        <a:ln>
          <a:solidFill>
            <a:schemeClr val="accent3">
              <a:lumMod val="75000"/>
            </a:schemeClr>
          </a:solidFill>
        </a:ln>
      </dgm:spPr>
      <dgm:t>
        <a:bodyPr/>
        <a:lstStyle/>
        <a:p>
          <a:pPr algn="ctr"/>
          <a:r>
            <a:rPr lang="es-PE" sz="1800" b="1" kern="1200" dirty="0" smtClean="0">
              <a:solidFill>
                <a:schemeClr val="accent6">
                  <a:lumMod val="50000"/>
                </a:schemeClr>
              </a:solidFill>
              <a:latin typeface="Arial" pitchFamily="34" charset="0"/>
              <a:ea typeface="+mn-ea"/>
              <a:cs typeface="Arial" pitchFamily="34" charset="0"/>
            </a:rPr>
            <a:t>La población está conformada por 46 Empresas Ferreteras formalizadas, con la condición de habido y estado activo, cuya actividad es la venta minorista de  artículos de ferretería y venta mayorista de materiales de construcción domiciliados en Huánuco. </a:t>
          </a:r>
          <a:endParaRPr lang="es-PE" sz="1800" b="1" kern="1200" dirty="0">
            <a:solidFill>
              <a:schemeClr val="accent6">
                <a:lumMod val="50000"/>
              </a:schemeClr>
            </a:solidFill>
            <a:latin typeface="Arial" pitchFamily="34" charset="0"/>
            <a:ea typeface="+mn-ea"/>
            <a:cs typeface="Arial" pitchFamily="34" charset="0"/>
          </a:endParaRPr>
        </a:p>
      </dgm:t>
    </dgm:pt>
    <dgm:pt modelId="{FF5F5B90-DBEC-473C-92CC-352889F69C72}" type="parTrans" cxnId="{D51FA2A5-C23D-4752-AC42-9583B379A195}">
      <dgm:prSet/>
      <dgm:spPr/>
      <dgm:t>
        <a:bodyPr/>
        <a:lstStyle/>
        <a:p>
          <a:endParaRPr lang="es-PE"/>
        </a:p>
      </dgm:t>
    </dgm:pt>
    <dgm:pt modelId="{93ADEABC-E11D-4BF8-90F5-8811978F3347}" type="sibTrans" cxnId="{D51FA2A5-C23D-4752-AC42-9583B379A195}">
      <dgm:prSet/>
      <dgm:spPr/>
      <dgm:t>
        <a:bodyPr/>
        <a:lstStyle/>
        <a:p>
          <a:endParaRPr lang="es-PE"/>
        </a:p>
      </dgm:t>
    </dgm:pt>
    <dgm:pt modelId="{CD2BD8B8-CCDB-4632-91C9-8A6C771F476B}">
      <dgm:prSet phldrT="[Texto]" custT="1"/>
      <dgm:spPr>
        <a:gradFill flip="none" rotWithShape="1">
          <a:gsLst>
            <a:gs pos="0">
              <a:schemeClr val="bg1"/>
            </a:gs>
            <a:gs pos="46000">
              <a:srgbClr val="CCFFFF"/>
            </a:gs>
            <a:gs pos="100000">
              <a:srgbClr val="00FFCC"/>
            </a:gs>
          </a:gsLst>
          <a:path path="circle">
            <a:fillToRect l="50000" t="50000" r="50000" b="50000"/>
          </a:path>
          <a:tileRect/>
        </a:gradFill>
        <a:ln>
          <a:solidFill>
            <a:schemeClr val="accent3">
              <a:lumMod val="75000"/>
            </a:schemeClr>
          </a:solidFill>
        </a:ln>
      </dgm:spPr>
      <dgm:t>
        <a:bodyPr/>
        <a:lstStyle/>
        <a:p>
          <a:pPr algn="ctr"/>
          <a:r>
            <a:rPr lang="es-PE" sz="1800" b="1" kern="1200" dirty="0" smtClean="0">
              <a:solidFill>
                <a:schemeClr val="accent6">
                  <a:lumMod val="50000"/>
                </a:schemeClr>
              </a:solidFill>
              <a:latin typeface="Arial" pitchFamily="34" charset="0"/>
              <a:ea typeface="+mn-ea"/>
              <a:cs typeface="Arial" pitchFamily="34" charset="0"/>
            </a:rPr>
            <a:t>La selección de muestra se realizó mediante el muestreo censal al 100% a las 46 Pequeñas Empresas Ferreteras domiciliados en la ciudad de Huánuco, en medida de tratar de que la muestra sea representativa para nuestra investigación. Debido a que no existe la certeza que en el posible caso que  se extraída la muestra  esta sea suficiente para realiza el estudio de la investigación. </a:t>
          </a:r>
          <a:endParaRPr lang="es-PE" sz="1800" b="1" kern="1200" dirty="0">
            <a:solidFill>
              <a:schemeClr val="accent6">
                <a:lumMod val="50000"/>
              </a:schemeClr>
            </a:solidFill>
            <a:latin typeface="Arial" pitchFamily="34" charset="0"/>
            <a:ea typeface="+mn-ea"/>
            <a:cs typeface="Arial" pitchFamily="34" charset="0"/>
          </a:endParaRPr>
        </a:p>
      </dgm:t>
    </dgm:pt>
    <dgm:pt modelId="{504DF2A0-0949-4B5F-9FA9-49BA0DD02142}" type="parTrans" cxnId="{FC274EF3-3B9B-4ABC-A3F5-4FEE6709C43F}">
      <dgm:prSet/>
      <dgm:spPr/>
      <dgm:t>
        <a:bodyPr/>
        <a:lstStyle/>
        <a:p>
          <a:endParaRPr lang="es-PE"/>
        </a:p>
      </dgm:t>
    </dgm:pt>
    <dgm:pt modelId="{22039247-0F5C-4EE4-92B5-A159908CEC62}" type="sibTrans" cxnId="{FC274EF3-3B9B-4ABC-A3F5-4FEE6709C43F}">
      <dgm:prSet/>
      <dgm:spPr/>
      <dgm:t>
        <a:bodyPr/>
        <a:lstStyle/>
        <a:p>
          <a:endParaRPr lang="es-PE"/>
        </a:p>
      </dgm:t>
    </dgm:pt>
    <dgm:pt modelId="{4198DFA9-16B4-4E66-8519-7F91C426CE91}" type="pres">
      <dgm:prSet presAssocID="{5623372E-7D4F-4994-8A2D-8EE98240EC1C}" presName="Name0" presStyleCnt="0">
        <dgm:presLayoutVars>
          <dgm:chMax val="2"/>
          <dgm:chPref val="2"/>
          <dgm:animLvl val="lvl"/>
        </dgm:presLayoutVars>
      </dgm:prSet>
      <dgm:spPr/>
      <dgm:t>
        <a:bodyPr/>
        <a:lstStyle/>
        <a:p>
          <a:endParaRPr lang="es-PE"/>
        </a:p>
      </dgm:t>
    </dgm:pt>
    <dgm:pt modelId="{3F06BEFD-7B7C-486E-A4EA-06E484FF850E}" type="pres">
      <dgm:prSet presAssocID="{5623372E-7D4F-4994-8A2D-8EE98240EC1C}" presName="LeftText" presStyleLbl="revTx" presStyleIdx="0" presStyleCnt="0">
        <dgm:presLayoutVars>
          <dgm:bulletEnabled val="1"/>
        </dgm:presLayoutVars>
      </dgm:prSet>
      <dgm:spPr/>
      <dgm:t>
        <a:bodyPr/>
        <a:lstStyle/>
        <a:p>
          <a:endParaRPr lang="es-PE"/>
        </a:p>
      </dgm:t>
    </dgm:pt>
    <dgm:pt modelId="{EB412DE1-452E-47F3-88CC-24BCBD86D277}" type="pres">
      <dgm:prSet presAssocID="{5623372E-7D4F-4994-8A2D-8EE98240EC1C}" presName="LeftNode" presStyleLbl="bgImgPlace1" presStyleIdx="0" presStyleCnt="2" custScaleX="116318">
        <dgm:presLayoutVars>
          <dgm:chMax val="2"/>
          <dgm:chPref val="2"/>
        </dgm:presLayoutVars>
      </dgm:prSet>
      <dgm:spPr/>
      <dgm:t>
        <a:bodyPr/>
        <a:lstStyle/>
        <a:p>
          <a:endParaRPr lang="es-PE"/>
        </a:p>
      </dgm:t>
    </dgm:pt>
    <dgm:pt modelId="{9DF536E5-99E9-45A1-B94C-2F9B55863053}" type="pres">
      <dgm:prSet presAssocID="{5623372E-7D4F-4994-8A2D-8EE98240EC1C}" presName="RightText" presStyleLbl="revTx" presStyleIdx="0" presStyleCnt="0">
        <dgm:presLayoutVars>
          <dgm:bulletEnabled val="1"/>
        </dgm:presLayoutVars>
      </dgm:prSet>
      <dgm:spPr/>
      <dgm:t>
        <a:bodyPr/>
        <a:lstStyle/>
        <a:p>
          <a:endParaRPr lang="es-PE"/>
        </a:p>
      </dgm:t>
    </dgm:pt>
    <dgm:pt modelId="{BA927667-24C9-4A10-9524-EA5833498172}" type="pres">
      <dgm:prSet presAssocID="{5623372E-7D4F-4994-8A2D-8EE98240EC1C}" presName="RightNode" presStyleLbl="bgImgPlace1" presStyleIdx="1" presStyleCnt="2" custScaleX="155775" custLinFactNeighborX="35481" custLinFactNeighborY="501">
        <dgm:presLayoutVars>
          <dgm:chMax val="0"/>
          <dgm:chPref val="0"/>
        </dgm:presLayoutVars>
      </dgm:prSet>
      <dgm:spPr/>
      <dgm:t>
        <a:bodyPr/>
        <a:lstStyle/>
        <a:p>
          <a:endParaRPr lang="es-PE"/>
        </a:p>
      </dgm:t>
    </dgm:pt>
    <dgm:pt modelId="{790B65E4-B3CF-4ADA-8437-203E3B5A053D}" type="pres">
      <dgm:prSet presAssocID="{5623372E-7D4F-4994-8A2D-8EE98240EC1C}" presName="TopArrow" presStyleLbl="node1" presStyleIdx="0" presStyleCnt="2" custScaleX="112961"/>
      <dgm:spPr>
        <a:pattFill prst="dashVert">
          <a:fgClr>
            <a:schemeClr val="accent3">
              <a:hueOff val="0"/>
              <a:satOff val="0"/>
              <a:lumOff val="0"/>
            </a:schemeClr>
          </a:fgClr>
          <a:bgClr>
            <a:schemeClr val="bg1"/>
          </a:bgClr>
        </a:pattFill>
        <a:ln>
          <a:solidFill>
            <a:schemeClr val="accent3">
              <a:lumMod val="75000"/>
            </a:schemeClr>
          </a:solidFill>
        </a:ln>
      </dgm:spPr>
    </dgm:pt>
    <dgm:pt modelId="{22A83552-8AAA-45C7-ABB9-3BD620B70BCC}" type="pres">
      <dgm:prSet presAssocID="{5623372E-7D4F-4994-8A2D-8EE98240EC1C}" presName="BottomArrow" presStyleLbl="node1" presStyleIdx="1" presStyleCnt="2" custScaleX="118495"/>
      <dgm:spPr>
        <a:pattFill prst="dashVert">
          <a:fgClr>
            <a:schemeClr val="accent3">
              <a:hueOff val="0"/>
              <a:satOff val="0"/>
              <a:lumOff val="0"/>
            </a:schemeClr>
          </a:fgClr>
          <a:bgClr>
            <a:schemeClr val="bg1"/>
          </a:bgClr>
        </a:pattFill>
        <a:ln>
          <a:solidFill>
            <a:schemeClr val="accent3">
              <a:lumMod val="75000"/>
            </a:schemeClr>
          </a:solidFill>
        </a:ln>
      </dgm:spPr>
    </dgm:pt>
  </dgm:ptLst>
  <dgm:cxnLst>
    <dgm:cxn modelId="{D1BF22EA-8110-4C3C-8E49-9B19866D989F}" type="presOf" srcId="{DE723DE4-88B5-450C-9C53-88454ABF819C}" destId="{EB412DE1-452E-47F3-88CC-24BCBD86D277}" srcOrd="1" destOrd="0" presId="urn:microsoft.com/office/officeart/2009/layout/ReverseList"/>
    <dgm:cxn modelId="{DCAFDD16-BEBA-4B61-BBB9-F44E1AF14BFF}" type="presOf" srcId="{5623372E-7D4F-4994-8A2D-8EE98240EC1C}" destId="{4198DFA9-16B4-4E66-8519-7F91C426CE91}" srcOrd="0" destOrd="0" presId="urn:microsoft.com/office/officeart/2009/layout/ReverseList"/>
    <dgm:cxn modelId="{20A5089B-393E-4893-99F8-C8FDF04044A3}" type="presOf" srcId="{CD2BD8B8-CCDB-4632-91C9-8A6C771F476B}" destId="{BA927667-24C9-4A10-9524-EA5833498172}" srcOrd="1" destOrd="0" presId="urn:microsoft.com/office/officeart/2009/layout/ReverseList"/>
    <dgm:cxn modelId="{FC274EF3-3B9B-4ABC-A3F5-4FEE6709C43F}" srcId="{5623372E-7D4F-4994-8A2D-8EE98240EC1C}" destId="{CD2BD8B8-CCDB-4632-91C9-8A6C771F476B}" srcOrd="1" destOrd="0" parTransId="{504DF2A0-0949-4B5F-9FA9-49BA0DD02142}" sibTransId="{22039247-0F5C-4EE4-92B5-A159908CEC62}"/>
    <dgm:cxn modelId="{D51FA2A5-C23D-4752-AC42-9583B379A195}" srcId="{5623372E-7D4F-4994-8A2D-8EE98240EC1C}" destId="{DE723DE4-88B5-450C-9C53-88454ABF819C}" srcOrd="0" destOrd="0" parTransId="{FF5F5B90-DBEC-473C-92CC-352889F69C72}" sibTransId="{93ADEABC-E11D-4BF8-90F5-8811978F3347}"/>
    <dgm:cxn modelId="{7C80FE62-EA83-4242-BF0B-34FBAE1CFF6F}" type="presOf" srcId="{CD2BD8B8-CCDB-4632-91C9-8A6C771F476B}" destId="{9DF536E5-99E9-45A1-B94C-2F9B55863053}" srcOrd="0" destOrd="0" presId="urn:microsoft.com/office/officeart/2009/layout/ReverseList"/>
    <dgm:cxn modelId="{08BBAB14-C82F-447E-BDF3-8120C978B7AE}" type="presOf" srcId="{DE723DE4-88B5-450C-9C53-88454ABF819C}" destId="{3F06BEFD-7B7C-486E-A4EA-06E484FF850E}" srcOrd="0" destOrd="0" presId="urn:microsoft.com/office/officeart/2009/layout/ReverseList"/>
    <dgm:cxn modelId="{88617E0C-468E-45A3-9BED-F86F98DBC3B7}" type="presParOf" srcId="{4198DFA9-16B4-4E66-8519-7F91C426CE91}" destId="{3F06BEFD-7B7C-486E-A4EA-06E484FF850E}" srcOrd="0" destOrd="0" presId="urn:microsoft.com/office/officeart/2009/layout/ReverseList"/>
    <dgm:cxn modelId="{02D67466-4010-448A-A684-4024F04DBD11}" type="presParOf" srcId="{4198DFA9-16B4-4E66-8519-7F91C426CE91}" destId="{EB412DE1-452E-47F3-88CC-24BCBD86D277}" srcOrd="1" destOrd="0" presId="urn:microsoft.com/office/officeart/2009/layout/ReverseList"/>
    <dgm:cxn modelId="{723051B8-D8F6-4468-86A5-92FE6A278FC5}" type="presParOf" srcId="{4198DFA9-16B4-4E66-8519-7F91C426CE91}" destId="{9DF536E5-99E9-45A1-B94C-2F9B55863053}" srcOrd="2" destOrd="0" presId="urn:microsoft.com/office/officeart/2009/layout/ReverseList"/>
    <dgm:cxn modelId="{0090F2A6-3ACD-4CFF-8BEC-229C9FC68711}" type="presParOf" srcId="{4198DFA9-16B4-4E66-8519-7F91C426CE91}" destId="{BA927667-24C9-4A10-9524-EA5833498172}" srcOrd="3" destOrd="0" presId="urn:microsoft.com/office/officeart/2009/layout/ReverseList"/>
    <dgm:cxn modelId="{FD8F0621-6542-4163-ACAD-B7B29DB5A96A}" type="presParOf" srcId="{4198DFA9-16B4-4E66-8519-7F91C426CE91}" destId="{790B65E4-B3CF-4ADA-8437-203E3B5A053D}" srcOrd="4" destOrd="0" presId="urn:microsoft.com/office/officeart/2009/layout/ReverseList"/>
    <dgm:cxn modelId="{6DF247E9-8265-4ADD-8690-7C3DF79C9078}" type="presParOf" srcId="{4198DFA9-16B4-4E66-8519-7F91C426CE91}" destId="{22A83552-8AAA-45C7-ABB9-3BD620B70BCC}" srcOrd="5" destOrd="0" presId="urn:microsoft.com/office/officeart/2009/layout/ReverseList"/>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A9784BDD-CF44-443F-9EB7-66BDC184ADCA}"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s-PE"/>
        </a:p>
      </dgm:t>
    </dgm:pt>
    <dgm:pt modelId="{BCECD347-39AE-465E-A4FC-E720583F81EA}">
      <dgm:prSet phldrT="[Texto]"/>
      <dgm:spPr/>
      <dgm:t>
        <a:bodyPr/>
        <a:lstStyle/>
        <a:p>
          <a:r>
            <a:rPr lang="es-PE" b="1" dirty="0" smtClean="0">
              <a:latin typeface="Cambria" pitchFamily="18" charset="0"/>
            </a:rPr>
            <a:t>Encuesta</a:t>
          </a:r>
          <a:endParaRPr lang="es-PE" dirty="0">
            <a:latin typeface="Cambria" pitchFamily="18" charset="0"/>
          </a:endParaRPr>
        </a:p>
      </dgm:t>
    </dgm:pt>
    <dgm:pt modelId="{7CBBC1B7-C452-4852-ADF3-75BAA090667B}" type="parTrans" cxnId="{6523D857-10FC-4628-9A9C-095FDED15302}">
      <dgm:prSet/>
      <dgm:spPr/>
      <dgm:t>
        <a:bodyPr/>
        <a:lstStyle/>
        <a:p>
          <a:endParaRPr lang="es-PE"/>
        </a:p>
      </dgm:t>
    </dgm:pt>
    <dgm:pt modelId="{6D5F7013-DFF7-48CD-A4B3-9CF44DB000FC}" type="sibTrans" cxnId="{6523D857-10FC-4628-9A9C-095FDED15302}">
      <dgm:prSet/>
      <dgm:spPr/>
      <dgm:t>
        <a:bodyPr/>
        <a:lstStyle/>
        <a:p>
          <a:endParaRPr lang="es-PE"/>
        </a:p>
      </dgm:t>
    </dgm:pt>
    <dgm:pt modelId="{9B32FD99-3B44-45C0-868F-11606E938DC5}">
      <dgm:prSet phldrT="[Texto]" custT="1"/>
      <dgm:spPr>
        <a:pattFill prst="pct5">
          <a:fgClr>
            <a:schemeClr val="accent2">
              <a:lumMod val="40000"/>
              <a:lumOff val="60000"/>
            </a:schemeClr>
          </a:fgClr>
          <a:bgClr>
            <a:schemeClr val="bg1"/>
          </a:bgClr>
        </a:pattFill>
      </dgm:spPr>
      <dgm:t>
        <a:bodyPr/>
        <a:lstStyle/>
        <a:p>
          <a:pPr algn="ctr"/>
          <a:r>
            <a:rPr lang="es-PE" sz="1600" b="1" kern="1200" dirty="0" smtClean="0">
              <a:solidFill>
                <a:schemeClr val="accent6">
                  <a:lumMod val="50000"/>
                </a:schemeClr>
              </a:solidFill>
              <a:latin typeface="Arial" pitchFamily="34" charset="0"/>
              <a:ea typeface="+mn-ea"/>
              <a:cs typeface="Arial" pitchFamily="34" charset="0"/>
            </a:rPr>
            <a:t>Esta técnica se aplicó a los propietarios y/o gerentes de las Empresas Ferreteras de Huánuco, con el fin de obtener información sobre todos los aspectos relacionados con la investigación, conocer la opinión del tema en estudio en la realidad de la investigación. </a:t>
          </a:r>
          <a:endParaRPr lang="es-PE" sz="1600" b="1" kern="1200" dirty="0">
            <a:solidFill>
              <a:schemeClr val="accent6">
                <a:lumMod val="50000"/>
              </a:schemeClr>
            </a:solidFill>
            <a:latin typeface="Arial" pitchFamily="34" charset="0"/>
            <a:ea typeface="+mn-ea"/>
            <a:cs typeface="Arial" pitchFamily="34" charset="0"/>
          </a:endParaRPr>
        </a:p>
      </dgm:t>
    </dgm:pt>
    <dgm:pt modelId="{88881DA5-94CA-4723-999B-41376200807C}" type="parTrans" cxnId="{7F621DF5-8AFF-48B0-9C62-33FB370D3E14}">
      <dgm:prSet/>
      <dgm:spPr/>
      <dgm:t>
        <a:bodyPr/>
        <a:lstStyle/>
        <a:p>
          <a:endParaRPr lang="es-PE"/>
        </a:p>
      </dgm:t>
    </dgm:pt>
    <dgm:pt modelId="{8AB605BC-913E-4111-A60D-7DAD48F92F27}" type="sibTrans" cxnId="{7F621DF5-8AFF-48B0-9C62-33FB370D3E14}">
      <dgm:prSet/>
      <dgm:spPr/>
      <dgm:t>
        <a:bodyPr/>
        <a:lstStyle/>
        <a:p>
          <a:endParaRPr lang="es-PE"/>
        </a:p>
      </dgm:t>
    </dgm:pt>
    <dgm:pt modelId="{A403A4DC-F867-4C60-A517-1249003FA443}">
      <dgm:prSet phldrT="[Texto]"/>
      <dgm:spPr/>
      <dgm:t>
        <a:bodyPr/>
        <a:lstStyle/>
        <a:p>
          <a:r>
            <a:rPr lang="es-PE" b="1" dirty="0" smtClean="0">
              <a:latin typeface="Cambria" pitchFamily="18" charset="0"/>
            </a:rPr>
            <a:t>Entrevista</a:t>
          </a:r>
          <a:endParaRPr lang="es-PE" b="1" dirty="0">
            <a:latin typeface="Cambria" pitchFamily="18" charset="0"/>
          </a:endParaRPr>
        </a:p>
      </dgm:t>
    </dgm:pt>
    <dgm:pt modelId="{7F80D990-1E94-435B-A65E-A99DBD0AC118}" type="parTrans" cxnId="{84E1286B-A1CA-440E-972A-BA0932B78831}">
      <dgm:prSet/>
      <dgm:spPr/>
      <dgm:t>
        <a:bodyPr/>
        <a:lstStyle/>
        <a:p>
          <a:endParaRPr lang="es-PE"/>
        </a:p>
      </dgm:t>
    </dgm:pt>
    <dgm:pt modelId="{10F2FBCF-F683-4694-9C6A-3045F2513788}" type="sibTrans" cxnId="{84E1286B-A1CA-440E-972A-BA0932B78831}">
      <dgm:prSet/>
      <dgm:spPr/>
      <dgm:t>
        <a:bodyPr/>
        <a:lstStyle/>
        <a:p>
          <a:endParaRPr lang="es-PE"/>
        </a:p>
      </dgm:t>
    </dgm:pt>
    <dgm:pt modelId="{D412E325-9835-4A6E-A709-487BD22BE467}">
      <dgm:prSet phldrT="[Texto]" custT="1"/>
      <dgm:spPr>
        <a:pattFill prst="pct5">
          <a:fgClr>
            <a:schemeClr val="accent4">
              <a:lumMod val="60000"/>
              <a:lumOff val="40000"/>
            </a:schemeClr>
          </a:fgClr>
          <a:bgClr>
            <a:schemeClr val="bg1"/>
          </a:bgClr>
        </a:pattFill>
      </dgm:spPr>
      <dgm:t>
        <a:bodyPr/>
        <a:lstStyle/>
        <a:p>
          <a:pPr algn="ctr"/>
          <a:r>
            <a:rPr lang="es-PE" sz="1600" b="1" kern="1200" dirty="0" smtClean="0">
              <a:solidFill>
                <a:schemeClr val="accent6">
                  <a:lumMod val="50000"/>
                </a:schemeClr>
              </a:solidFill>
              <a:latin typeface="Arial" pitchFamily="34" charset="0"/>
              <a:ea typeface="+mn-ea"/>
              <a:cs typeface="Arial" pitchFamily="34" charset="0"/>
            </a:rPr>
            <a:t>Esta técnica se aplicó directamente a la Gerente general  y el resto del personal representativo de la Empresa “FERRETERIA EL CONSTRUCTOR S.R.L.” con el objeto de obtener información sobre los aspectos relacionados con la investigación.</a:t>
          </a:r>
          <a:endParaRPr lang="es-PE" sz="1600" b="1" kern="1200" dirty="0">
            <a:solidFill>
              <a:schemeClr val="accent6">
                <a:lumMod val="50000"/>
              </a:schemeClr>
            </a:solidFill>
            <a:latin typeface="Arial" pitchFamily="34" charset="0"/>
            <a:ea typeface="+mn-ea"/>
            <a:cs typeface="Arial" pitchFamily="34" charset="0"/>
          </a:endParaRPr>
        </a:p>
      </dgm:t>
    </dgm:pt>
    <dgm:pt modelId="{BBCD82C9-A2C9-4A49-AB5F-BCD8CAD001B4}" type="parTrans" cxnId="{5874DCB7-00DF-43E3-A389-E0ADD7CFAA5E}">
      <dgm:prSet/>
      <dgm:spPr/>
      <dgm:t>
        <a:bodyPr/>
        <a:lstStyle/>
        <a:p>
          <a:endParaRPr lang="es-PE"/>
        </a:p>
      </dgm:t>
    </dgm:pt>
    <dgm:pt modelId="{3B99C448-1D1C-40D7-AD6F-0060C077DC57}" type="sibTrans" cxnId="{5874DCB7-00DF-43E3-A389-E0ADD7CFAA5E}">
      <dgm:prSet/>
      <dgm:spPr/>
      <dgm:t>
        <a:bodyPr/>
        <a:lstStyle/>
        <a:p>
          <a:endParaRPr lang="es-PE"/>
        </a:p>
      </dgm:t>
    </dgm:pt>
    <dgm:pt modelId="{0C1A197B-642D-4210-A9E0-CEA459642633}">
      <dgm:prSet phldrT="[Texto]"/>
      <dgm:spPr/>
      <dgm:t>
        <a:bodyPr/>
        <a:lstStyle/>
        <a:p>
          <a:r>
            <a:rPr lang="es-PE" b="1" dirty="0" smtClean="0">
              <a:latin typeface="Cambria" pitchFamily="18" charset="0"/>
            </a:rPr>
            <a:t>Análisis Documental</a:t>
          </a:r>
          <a:endParaRPr lang="es-PE" b="1" dirty="0">
            <a:latin typeface="Cambria" pitchFamily="18" charset="0"/>
          </a:endParaRPr>
        </a:p>
      </dgm:t>
    </dgm:pt>
    <dgm:pt modelId="{11DFBE99-F1D4-47EC-AFCB-5B907F885B8B}" type="parTrans" cxnId="{52B08CA6-C70A-4402-B123-50E319D521F6}">
      <dgm:prSet/>
      <dgm:spPr/>
      <dgm:t>
        <a:bodyPr/>
        <a:lstStyle/>
        <a:p>
          <a:endParaRPr lang="es-PE"/>
        </a:p>
      </dgm:t>
    </dgm:pt>
    <dgm:pt modelId="{29BFB2C4-6B45-4D61-82BA-E99338D46917}" type="sibTrans" cxnId="{52B08CA6-C70A-4402-B123-50E319D521F6}">
      <dgm:prSet/>
      <dgm:spPr/>
      <dgm:t>
        <a:bodyPr/>
        <a:lstStyle/>
        <a:p>
          <a:endParaRPr lang="es-PE"/>
        </a:p>
      </dgm:t>
    </dgm:pt>
    <dgm:pt modelId="{5E53F19D-0B42-449F-A13E-CE96288BA1A1}">
      <dgm:prSet phldrT="[Texto]" custT="1"/>
      <dgm:spPr>
        <a:pattFill prst="pct5">
          <a:fgClr>
            <a:schemeClr val="accent4">
              <a:lumMod val="75000"/>
            </a:schemeClr>
          </a:fgClr>
          <a:bgClr>
            <a:schemeClr val="bg1"/>
          </a:bgClr>
        </a:pattFill>
      </dgm:spPr>
      <dgm:t>
        <a:bodyPr/>
        <a:lstStyle/>
        <a:p>
          <a:r>
            <a:rPr lang="es-PE" sz="1600" b="1" kern="1200" dirty="0" smtClean="0">
              <a:solidFill>
                <a:schemeClr val="accent6">
                  <a:lumMod val="50000"/>
                </a:schemeClr>
              </a:solidFill>
              <a:latin typeface="Arial" pitchFamily="34" charset="0"/>
              <a:ea typeface="+mn-ea"/>
              <a:cs typeface="Arial" pitchFamily="34" charset="0"/>
            </a:rPr>
            <a:t>Esta técnica se utilizó para analizar la información bibliográfica y otros aspectos relacionados con el control interno y la gestión de las pequeñas empresas ferreteras de Huánuco, para los antecedentes y marco teórico de esta investigación, identificando la descripción física del documento a través de sus elementos formales </a:t>
          </a:r>
          <a:endParaRPr lang="es-PE" sz="1600" b="1" kern="1200" dirty="0">
            <a:solidFill>
              <a:schemeClr val="accent6">
                <a:lumMod val="50000"/>
              </a:schemeClr>
            </a:solidFill>
            <a:latin typeface="Arial" pitchFamily="34" charset="0"/>
            <a:ea typeface="+mn-ea"/>
            <a:cs typeface="Arial" pitchFamily="34" charset="0"/>
          </a:endParaRPr>
        </a:p>
      </dgm:t>
    </dgm:pt>
    <dgm:pt modelId="{AC72FED2-FADB-4757-88F1-DBB0F25D5B5B}" type="parTrans" cxnId="{6F6918AF-55EE-4FFD-942F-B9347E4F68A9}">
      <dgm:prSet/>
      <dgm:spPr/>
      <dgm:t>
        <a:bodyPr/>
        <a:lstStyle/>
        <a:p>
          <a:endParaRPr lang="es-PE"/>
        </a:p>
      </dgm:t>
    </dgm:pt>
    <dgm:pt modelId="{5C03CD74-A1F8-46FD-9F07-8822FE3E9962}" type="sibTrans" cxnId="{6F6918AF-55EE-4FFD-942F-B9347E4F68A9}">
      <dgm:prSet/>
      <dgm:spPr/>
      <dgm:t>
        <a:bodyPr/>
        <a:lstStyle/>
        <a:p>
          <a:endParaRPr lang="es-PE"/>
        </a:p>
      </dgm:t>
    </dgm:pt>
    <dgm:pt modelId="{AB216736-F950-42A1-825B-977D86F501D8}" type="pres">
      <dgm:prSet presAssocID="{A9784BDD-CF44-443F-9EB7-66BDC184ADCA}" presName="Name0" presStyleCnt="0">
        <dgm:presLayoutVars>
          <dgm:dir/>
          <dgm:animLvl val="lvl"/>
          <dgm:resizeHandles val="exact"/>
        </dgm:presLayoutVars>
      </dgm:prSet>
      <dgm:spPr/>
      <dgm:t>
        <a:bodyPr/>
        <a:lstStyle/>
        <a:p>
          <a:endParaRPr lang="es-PE"/>
        </a:p>
      </dgm:t>
    </dgm:pt>
    <dgm:pt modelId="{8C2208B8-A0F3-4725-B632-55C800FE1308}" type="pres">
      <dgm:prSet presAssocID="{A9784BDD-CF44-443F-9EB7-66BDC184ADCA}" presName="tSp" presStyleCnt="0"/>
      <dgm:spPr/>
    </dgm:pt>
    <dgm:pt modelId="{CA1F7664-F900-43BD-A0C3-BF43C07B6945}" type="pres">
      <dgm:prSet presAssocID="{A9784BDD-CF44-443F-9EB7-66BDC184ADCA}" presName="bSp" presStyleCnt="0"/>
      <dgm:spPr/>
    </dgm:pt>
    <dgm:pt modelId="{386093FF-D9EA-4E78-9675-57DA2340B136}" type="pres">
      <dgm:prSet presAssocID="{A9784BDD-CF44-443F-9EB7-66BDC184ADCA}" presName="process" presStyleCnt="0"/>
      <dgm:spPr/>
    </dgm:pt>
    <dgm:pt modelId="{203E2637-ED6B-427D-BDFA-98711948E96F}" type="pres">
      <dgm:prSet presAssocID="{BCECD347-39AE-465E-A4FC-E720583F81EA}" presName="composite1" presStyleCnt="0"/>
      <dgm:spPr/>
    </dgm:pt>
    <dgm:pt modelId="{3E8C4AB7-54C7-41D2-9FE0-CB58AF2E5E86}" type="pres">
      <dgm:prSet presAssocID="{BCECD347-39AE-465E-A4FC-E720583F81EA}" presName="dummyNode1" presStyleLbl="node1" presStyleIdx="0" presStyleCnt="3"/>
      <dgm:spPr/>
    </dgm:pt>
    <dgm:pt modelId="{473442D0-018E-44E4-9C7B-7660BE44F839}" type="pres">
      <dgm:prSet presAssocID="{BCECD347-39AE-465E-A4FC-E720583F81EA}" presName="childNode1" presStyleLbl="bgAcc1" presStyleIdx="0" presStyleCnt="3" custScaleX="121086" custScaleY="193290" custLinFactNeighborX="-67" custLinFactNeighborY="-18856">
        <dgm:presLayoutVars>
          <dgm:bulletEnabled val="1"/>
        </dgm:presLayoutVars>
      </dgm:prSet>
      <dgm:spPr/>
      <dgm:t>
        <a:bodyPr/>
        <a:lstStyle/>
        <a:p>
          <a:endParaRPr lang="es-PE"/>
        </a:p>
      </dgm:t>
    </dgm:pt>
    <dgm:pt modelId="{08D03B8E-763E-441C-A28D-0A687DEA50D6}" type="pres">
      <dgm:prSet presAssocID="{BCECD347-39AE-465E-A4FC-E720583F81EA}" presName="childNode1tx" presStyleLbl="bgAcc1" presStyleIdx="0" presStyleCnt="3">
        <dgm:presLayoutVars>
          <dgm:bulletEnabled val="1"/>
        </dgm:presLayoutVars>
      </dgm:prSet>
      <dgm:spPr/>
      <dgm:t>
        <a:bodyPr/>
        <a:lstStyle/>
        <a:p>
          <a:endParaRPr lang="es-PE"/>
        </a:p>
      </dgm:t>
    </dgm:pt>
    <dgm:pt modelId="{E2678AE7-5795-4876-8948-CF334F1C6E4F}" type="pres">
      <dgm:prSet presAssocID="{BCECD347-39AE-465E-A4FC-E720583F81EA}" presName="parentNode1" presStyleLbl="node1" presStyleIdx="0" presStyleCnt="3" custLinFactNeighborX="6533" custLinFactNeighborY="80002">
        <dgm:presLayoutVars>
          <dgm:chMax val="1"/>
          <dgm:bulletEnabled val="1"/>
        </dgm:presLayoutVars>
      </dgm:prSet>
      <dgm:spPr/>
      <dgm:t>
        <a:bodyPr/>
        <a:lstStyle/>
        <a:p>
          <a:endParaRPr lang="es-PE"/>
        </a:p>
      </dgm:t>
    </dgm:pt>
    <dgm:pt modelId="{81894141-1FDA-4DCE-AB60-44608E61B4DA}" type="pres">
      <dgm:prSet presAssocID="{BCECD347-39AE-465E-A4FC-E720583F81EA}" presName="connSite1" presStyleCnt="0"/>
      <dgm:spPr/>
    </dgm:pt>
    <dgm:pt modelId="{2AA3FE50-A899-480E-8E49-5EED9DE0A09B}" type="pres">
      <dgm:prSet presAssocID="{6D5F7013-DFF7-48CD-A4B3-9CF44DB000FC}" presName="Name9" presStyleLbl="sibTrans2D1" presStyleIdx="0" presStyleCnt="2" custAng="2236620" custLinFactNeighborX="5401" custLinFactNeighborY="16728"/>
      <dgm:spPr/>
      <dgm:t>
        <a:bodyPr/>
        <a:lstStyle/>
        <a:p>
          <a:endParaRPr lang="es-PE"/>
        </a:p>
      </dgm:t>
    </dgm:pt>
    <dgm:pt modelId="{7491FB02-BC4D-4EBB-908C-B8C59741C47E}" type="pres">
      <dgm:prSet presAssocID="{A403A4DC-F867-4C60-A517-1249003FA443}" presName="composite2" presStyleCnt="0"/>
      <dgm:spPr/>
    </dgm:pt>
    <dgm:pt modelId="{94B4D553-B4A8-4F1F-8643-82EF4093626F}" type="pres">
      <dgm:prSet presAssocID="{A403A4DC-F867-4C60-A517-1249003FA443}" presName="dummyNode2" presStyleLbl="node1" presStyleIdx="0" presStyleCnt="3"/>
      <dgm:spPr/>
    </dgm:pt>
    <dgm:pt modelId="{C575DCB2-75DE-4870-8502-B9D8AF974963}" type="pres">
      <dgm:prSet presAssocID="{A403A4DC-F867-4C60-A517-1249003FA443}" presName="childNode2" presStyleLbl="bgAcc1" presStyleIdx="1" presStyleCnt="3" custScaleX="124722" custScaleY="227797" custLinFactNeighborX="-4339" custLinFactNeighborY="422">
        <dgm:presLayoutVars>
          <dgm:bulletEnabled val="1"/>
        </dgm:presLayoutVars>
      </dgm:prSet>
      <dgm:spPr/>
      <dgm:t>
        <a:bodyPr/>
        <a:lstStyle/>
        <a:p>
          <a:endParaRPr lang="es-PE"/>
        </a:p>
      </dgm:t>
    </dgm:pt>
    <dgm:pt modelId="{602AAE22-994D-4522-A5C4-969B7655629A}" type="pres">
      <dgm:prSet presAssocID="{A403A4DC-F867-4C60-A517-1249003FA443}" presName="childNode2tx" presStyleLbl="bgAcc1" presStyleIdx="1" presStyleCnt="3">
        <dgm:presLayoutVars>
          <dgm:bulletEnabled val="1"/>
        </dgm:presLayoutVars>
      </dgm:prSet>
      <dgm:spPr/>
      <dgm:t>
        <a:bodyPr/>
        <a:lstStyle/>
        <a:p>
          <a:endParaRPr lang="es-PE"/>
        </a:p>
      </dgm:t>
    </dgm:pt>
    <dgm:pt modelId="{95CE1079-FC16-4E31-99D2-40D6C677F030}" type="pres">
      <dgm:prSet presAssocID="{A403A4DC-F867-4C60-A517-1249003FA443}" presName="parentNode2" presStyleLbl="node1" presStyleIdx="1" presStyleCnt="3" custLinFactNeighborX="5287" custLinFactNeighborY="-98111">
        <dgm:presLayoutVars>
          <dgm:chMax val="0"/>
          <dgm:bulletEnabled val="1"/>
        </dgm:presLayoutVars>
      </dgm:prSet>
      <dgm:spPr/>
      <dgm:t>
        <a:bodyPr/>
        <a:lstStyle/>
        <a:p>
          <a:endParaRPr lang="es-PE"/>
        </a:p>
      </dgm:t>
    </dgm:pt>
    <dgm:pt modelId="{50C2FC6A-46E3-4060-9905-D6B2AC65D542}" type="pres">
      <dgm:prSet presAssocID="{A403A4DC-F867-4C60-A517-1249003FA443}" presName="connSite2" presStyleCnt="0"/>
      <dgm:spPr/>
    </dgm:pt>
    <dgm:pt modelId="{0138FB0D-193F-4F02-ABEB-301AB07875B3}" type="pres">
      <dgm:prSet presAssocID="{10F2FBCF-F683-4694-9C6A-3045F2513788}" presName="Name18" presStyleLbl="sibTrans2D1" presStyleIdx="1" presStyleCnt="2" custAng="18931356" custLinFactNeighborX="31144" custLinFactNeighborY="-7502"/>
      <dgm:spPr/>
      <dgm:t>
        <a:bodyPr/>
        <a:lstStyle/>
        <a:p>
          <a:endParaRPr lang="es-PE"/>
        </a:p>
      </dgm:t>
    </dgm:pt>
    <dgm:pt modelId="{7C01F018-60E9-47BB-B1D3-B194255013D7}" type="pres">
      <dgm:prSet presAssocID="{0C1A197B-642D-4210-A9E0-CEA459642633}" presName="composite1" presStyleCnt="0"/>
      <dgm:spPr/>
    </dgm:pt>
    <dgm:pt modelId="{2DB24D03-54A3-429A-BB9A-B4BC784032A6}" type="pres">
      <dgm:prSet presAssocID="{0C1A197B-642D-4210-A9E0-CEA459642633}" presName="dummyNode1" presStyleLbl="node1" presStyleIdx="1" presStyleCnt="3"/>
      <dgm:spPr/>
    </dgm:pt>
    <dgm:pt modelId="{CFC1CA17-00C6-4C47-90F3-8491C674FA19}" type="pres">
      <dgm:prSet presAssocID="{0C1A197B-642D-4210-A9E0-CEA459642633}" presName="childNode1" presStyleLbl="bgAcc1" presStyleIdx="2" presStyleCnt="3" custScaleX="122358" custScaleY="255651" custLinFactNeighborX="-7057" custLinFactNeighborY="10431">
        <dgm:presLayoutVars>
          <dgm:bulletEnabled val="1"/>
        </dgm:presLayoutVars>
      </dgm:prSet>
      <dgm:spPr/>
      <dgm:t>
        <a:bodyPr/>
        <a:lstStyle/>
        <a:p>
          <a:endParaRPr lang="es-PE"/>
        </a:p>
      </dgm:t>
    </dgm:pt>
    <dgm:pt modelId="{8DE0A20A-7DB5-4639-9BA5-C2626A439BCC}" type="pres">
      <dgm:prSet presAssocID="{0C1A197B-642D-4210-A9E0-CEA459642633}" presName="childNode1tx" presStyleLbl="bgAcc1" presStyleIdx="2" presStyleCnt="3">
        <dgm:presLayoutVars>
          <dgm:bulletEnabled val="1"/>
        </dgm:presLayoutVars>
      </dgm:prSet>
      <dgm:spPr/>
      <dgm:t>
        <a:bodyPr/>
        <a:lstStyle/>
        <a:p>
          <a:endParaRPr lang="es-PE"/>
        </a:p>
      </dgm:t>
    </dgm:pt>
    <dgm:pt modelId="{0EE33458-9A08-4502-BE25-3B538FE9137F}" type="pres">
      <dgm:prSet presAssocID="{0C1A197B-642D-4210-A9E0-CEA459642633}" presName="parentNode1" presStyleLbl="node1" presStyleIdx="2" presStyleCnt="3" custLinFactY="100000" custLinFactNeighborX="350" custLinFactNeighborY="108007">
        <dgm:presLayoutVars>
          <dgm:chMax val="1"/>
          <dgm:bulletEnabled val="1"/>
        </dgm:presLayoutVars>
      </dgm:prSet>
      <dgm:spPr/>
      <dgm:t>
        <a:bodyPr/>
        <a:lstStyle/>
        <a:p>
          <a:endParaRPr lang="es-PE"/>
        </a:p>
      </dgm:t>
    </dgm:pt>
    <dgm:pt modelId="{3D6C7963-0EED-43C4-87D0-02884707CAE4}" type="pres">
      <dgm:prSet presAssocID="{0C1A197B-642D-4210-A9E0-CEA459642633}" presName="connSite1" presStyleCnt="0"/>
      <dgm:spPr/>
    </dgm:pt>
  </dgm:ptLst>
  <dgm:cxnLst>
    <dgm:cxn modelId="{6523D857-10FC-4628-9A9C-095FDED15302}" srcId="{A9784BDD-CF44-443F-9EB7-66BDC184ADCA}" destId="{BCECD347-39AE-465E-A4FC-E720583F81EA}" srcOrd="0" destOrd="0" parTransId="{7CBBC1B7-C452-4852-ADF3-75BAA090667B}" sibTransId="{6D5F7013-DFF7-48CD-A4B3-9CF44DB000FC}"/>
    <dgm:cxn modelId="{748409E6-DC59-4DC1-B1B5-117857CDF170}" type="presOf" srcId="{9B32FD99-3B44-45C0-868F-11606E938DC5}" destId="{08D03B8E-763E-441C-A28D-0A687DEA50D6}" srcOrd="1" destOrd="0" presId="urn:microsoft.com/office/officeart/2005/8/layout/hProcess4"/>
    <dgm:cxn modelId="{84E1286B-A1CA-440E-972A-BA0932B78831}" srcId="{A9784BDD-CF44-443F-9EB7-66BDC184ADCA}" destId="{A403A4DC-F867-4C60-A517-1249003FA443}" srcOrd="1" destOrd="0" parTransId="{7F80D990-1E94-435B-A65E-A99DBD0AC118}" sibTransId="{10F2FBCF-F683-4694-9C6A-3045F2513788}"/>
    <dgm:cxn modelId="{6F6918AF-55EE-4FFD-942F-B9347E4F68A9}" srcId="{0C1A197B-642D-4210-A9E0-CEA459642633}" destId="{5E53F19D-0B42-449F-A13E-CE96288BA1A1}" srcOrd="0" destOrd="0" parTransId="{AC72FED2-FADB-4757-88F1-DBB0F25D5B5B}" sibTransId="{5C03CD74-A1F8-46FD-9F07-8822FE3E9962}"/>
    <dgm:cxn modelId="{C00F399B-EBD3-4E8E-BFBC-29D82B160E9F}" type="presOf" srcId="{0C1A197B-642D-4210-A9E0-CEA459642633}" destId="{0EE33458-9A08-4502-BE25-3B538FE9137F}" srcOrd="0" destOrd="0" presId="urn:microsoft.com/office/officeart/2005/8/layout/hProcess4"/>
    <dgm:cxn modelId="{A5444C71-C470-41F1-9017-CD53B0E80374}" type="presOf" srcId="{9B32FD99-3B44-45C0-868F-11606E938DC5}" destId="{473442D0-018E-44E4-9C7B-7660BE44F839}" srcOrd="0" destOrd="0" presId="urn:microsoft.com/office/officeart/2005/8/layout/hProcess4"/>
    <dgm:cxn modelId="{D8FDEF69-AFC2-40F4-9B67-7002DD50BFFF}" type="presOf" srcId="{6D5F7013-DFF7-48CD-A4B3-9CF44DB000FC}" destId="{2AA3FE50-A899-480E-8E49-5EED9DE0A09B}" srcOrd="0" destOrd="0" presId="urn:microsoft.com/office/officeart/2005/8/layout/hProcess4"/>
    <dgm:cxn modelId="{D58916A1-9DF8-4757-9A36-D4AF70AA08E5}" type="presOf" srcId="{D412E325-9835-4A6E-A709-487BD22BE467}" destId="{602AAE22-994D-4522-A5C4-969B7655629A}" srcOrd="1" destOrd="0" presId="urn:microsoft.com/office/officeart/2005/8/layout/hProcess4"/>
    <dgm:cxn modelId="{138EC342-AC56-42B7-A683-463995C83F53}" type="presOf" srcId="{A9784BDD-CF44-443F-9EB7-66BDC184ADCA}" destId="{AB216736-F950-42A1-825B-977D86F501D8}" srcOrd="0" destOrd="0" presId="urn:microsoft.com/office/officeart/2005/8/layout/hProcess4"/>
    <dgm:cxn modelId="{52B08CA6-C70A-4402-B123-50E319D521F6}" srcId="{A9784BDD-CF44-443F-9EB7-66BDC184ADCA}" destId="{0C1A197B-642D-4210-A9E0-CEA459642633}" srcOrd="2" destOrd="0" parTransId="{11DFBE99-F1D4-47EC-AFCB-5B907F885B8B}" sibTransId="{29BFB2C4-6B45-4D61-82BA-E99338D46917}"/>
    <dgm:cxn modelId="{4D7FC8E1-AAF0-4693-AC5D-8A75F44CF792}" type="presOf" srcId="{BCECD347-39AE-465E-A4FC-E720583F81EA}" destId="{E2678AE7-5795-4876-8948-CF334F1C6E4F}" srcOrd="0" destOrd="0" presId="urn:microsoft.com/office/officeart/2005/8/layout/hProcess4"/>
    <dgm:cxn modelId="{5874DCB7-00DF-43E3-A389-E0ADD7CFAA5E}" srcId="{A403A4DC-F867-4C60-A517-1249003FA443}" destId="{D412E325-9835-4A6E-A709-487BD22BE467}" srcOrd="0" destOrd="0" parTransId="{BBCD82C9-A2C9-4A49-AB5F-BCD8CAD001B4}" sibTransId="{3B99C448-1D1C-40D7-AD6F-0060C077DC57}"/>
    <dgm:cxn modelId="{C01FCBB5-A116-48B4-81B0-481C7A37C4C2}" type="presOf" srcId="{5E53F19D-0B42-449F-A13E-CE96288BA1A1}" destId="{CFC1CA17-00C6-4C47-90F3-8491C674FA19}" srcOrd="0" destOrd="0" presId="urn:microsoft.com/office/officeart/2005/8/layout/hProcess4"/>
    <dgm:cxn modelId="{097A786D-2523-4E4E-AA66-A7FFAFC34619}" type="presOf" srcId="{10F2FBCF-F683-4694-9C6A-3045F2513788}" destId="{0138FB0D-193F-4F02-ABEB-301AB07875B3}" srcOrd="0" destOrd="0" presId="urn:microsoft.com/office/officeart/2005/8/layout/hProcess4"/>
    <dgm:cxn modelId="{A285695A-ED39-4E83-9FA9-4DF622BC5BEA}" type="presOf" srcId="{A403A4DC-F867-4C60-A517-1249003FA443}" destId="{95CE1079-FC16-4E31-99D2-40D6C677F030}" srcOrd="0" destOrd="0" presId="urn:microsoft.com/office/officeart/2005/8/layout/hProcess4"/>
    <dgm:cxn modelId="{6AD54C14-647B-4C7B-A132-097697E0BCAF}" type="presOf" srcId="{5E53F19D-0B42-449F-A13E-CE96288BA1A1}" destId="{8DE0A20A-7DB5-4639-9BA5-C2626A439BCC}" srcOrd="1" destOrd="0" presId="urn:microsoft.com/office/officeart/2005/8/layout/hProcess4"/>
    <dgm:cxn modelId="{7F621DF5-8AFF-48B0-9C62-33FB370D3E14}" srcId="{BCECD347-39AE-465E-A4FC-E720583F81EA}" destId="{9B32FD99-3B44-45C0-868F-11606E938DC5}" srcOrd="0" destOrd="0" parTransId="{88881DA5-94CA-4723-999B-41376200807C}" sibTransId="{8AB605BC-913E-4111-A60D-7DAD48F92F27}"/>
    <dgm:cxn modelId="{325E3471-04A6-4BCA-939E-915C85DA3C0C}" type="presOf" srcId="{D412E325-9835-4A6E-A709-487BD22BE467}" destId="{C575DCB2-75DE-4870-8502-B9D8AF974963}" srcOrd="0" destOrd="0" presId="urn:microsoft.com/office/officeart/2005/8/layout/hProcess4"/>
    <dgm:cxn modelId="{DF0FF486-6E65-4F5C-AE95-2D98C50CD682}" type="presParOf" srcId="{AB216736-F950-42A1-825B-977D86F501D8}" destId="{8C2208B8-A0F3-4725-B632-55C800FE1308}" srcOrd="0" destOrd="0" presId="urn:microsoft.com/office/officeart/2005/8/layout/hProcess4"/>
    <dgm:cxn modelId="{19BA7E0C-DECD-4F4D-A9DA-1135D29CC5D6}" type="presParOf" srcId="{AB216736-F950-42A1-825B-977D86F501D8}" destId="{CA1F7664-F900-43BD-A0C3-BF43C07B6945}" srcOrd="1" destOrd="0" presId="urn:microsoft.com/office/officeart/2005/8/layout/hProcess4"/>
    <dgm:cxn modelId="{CDA3227B-A41D-492B-86A6-AE08D2265F30}" type="presParOf" srcId="{AB216736-F950-42A1-825B-977D86F501D8}" destId="{386093FF-D9EA-4E78-9675-57DA2340B136}" srcOrd="2" destOrd="0" presId="urn:microsoft.com/office/officeart/2005/8/layout/hProcess4"/>
    <dgm:cxn modelId="{0A25323D-BFF7-4A6A-B3A4-7EDC0790A781}" type="presParOf" srcId="{386093FF-D9EA-4E78-9675-57DA2340B136}" destId="{203E2637-ED6B-427D-BDFA-98711948E96F}" srcOrd="0" destOrd="0" presId="urn:microsoft.com/office/officeart/2005/8/layout/hProcess4"/>
    <dgm:cxn modelId="{AFFDA09C-EB46-474F-A325-590C323ACD73}" type="presParOf" srcId="{203E2637-ED6B-427D-BDFA-98711948E96F}" destId="{3E8C4AB7-54C7-41D2-9FE0-CB58AF2E5E86}" srcOrd="0" destOrd="0" presId="urn:microsoft.com/office/officeart/2005/8/layout/hProcess4"/>
    <dgm:cxn modelId="{E785CD0A-F782-4819-9B48-B290F002AE41}" type="presParOf" srcId="{203E2637-ED6B-427D-BDFA-98711948E96F}" destId="{473442D0-018E-44E4-9C7B-7660BE44F839}" srcOrd="1" destOrd="0" presId="urn:microsoft.com/office/officeart/2005/8/layout/hProcess4"/>
    <dgm:cxn modelId="{60625E88-0201-47CC-9B50-386F4458A080}" type="presParOf" srcId="{203E2637-ED6B-427D-BDFA-98711948E96F}" destId="{08D03B8E-763E-441C-A28D-0A687DEA50D6}" srcOrd="2" destOrd="0" presId="urn:microsoft.com/office/officeart/2005/8/layout/hProcess4"/>
    <dgm:cxn modelId="{F7A16206-AAEE-4C45-8EA0-5B6DAB07D932}" type="presParOf" srcId="{203E2637-ED6B-427D-BDFA-98711948E96F}" destId="{E2678AE7-5795-4876-8948-CF334F1C6E4F}" srcOrd="3" destOrd="0" presId="urn:microsoft.com/office/officeart/2005/8/layout/hProcess4"/>
    <dgm:cxn modelId="{280D9AF4-A744-47D3-AA52-3CC777E03903}" type="presParOf" srcId="{203E2637-ED6B-427D-BDFA-98711948E96F}" destId="{81894141-1FDA-4DCE-AB60-44608E61B4DA}" srcOrd="4" destOrd="0" presId="urn:microsoft.com/office/officeart/2005/8/layout/hProcess4"/>
    <dgm:cxn modelId="{5A9BB6AC-6DE7-4F0B-9FBE-7A3E278B7F7A}" type="presParOf" srcId="{386093FF-D9EA-4E78-9675-57DA2340B136}" destId="{2AA3FE50-A899-480E-8E49-5EED9DE0A09B}" srcOrd="1" destOrd="0" presId="urn:microsoft.com/office/officeart/2005/8/layout/hProcess4"/>
    <dgm:cxn modelId="{2554795F-8D76-47B1-B447-552004695F43}" type="presParOf" srcId="{386093FF-D9EA-4E78-9675-57DA2340B136}" destId="{7491FB02-BC4D-4EBB-908C-B8C59741C47E}" srcOrd="2" destOrd="0" presId="urn:microsoft.com/office/officeart/2005/8/layout/hProcess4"/>
    <dgm:cxn modelId="{584A3052-9D0E-4CAD-99E7-806E5C352EF8}" type="presParOf" srcId="{7491FB02-BC4D-4EBB-908C-B8C59741C47E}" destId="{94B4D553-B4A8-4F1F-8643-82EF4093626F}" srcOrd="0" destOrd="0" presId="urn:microsoft.com/office/officeart/2005/8/layout/hProcess4"/>
    <dgm:cxn modelId="{CC43CFA6-600C-4C67-8A99-573C467D635A}" type="presParOf" srcId="{7491FB02-BC4D-4EBB-908C-B8C59741C47E}" destId="{C575DCB2-75DE-4870-8502-B9D8AF974963}" srcOrd="1" destOrd="0" presId="urn:microsoft.com/office/officeart/2005/8/layout/hProcess4"/>
    <dgm:cxn modelId="{6C5512A6-6688-4557-9BBD-E2BB56871AE5}" type="presParOf" srcId="{7491FB02-BC4D-4EBB-908C-B8C59741C47E}" destId="{602AAE22-994D-4522-A5C4-969B7655629A}" srcOrd="2" destOrd="0" presId="urn:microsoft.com/office/officeart/2005/8/layout/hProcess4"/>
    <dgm:cxn modelId="{267BD0D6-B704-4FEC-8B1D-7C18DC271BF3}" type="presParOf" srcId="{7491FB02-BC4D-4EBB-908C-B8C59741C47E}" destId="{95CE1079-FC16-4E31-99D2-40D6C677F030}" srcOrd="3" destOrd="0" presId="urn:microsoft.com/office/officeart/2005/8/layout/hProcess4"/>
    <dgm:cxn modelId="{31AAF22E-2125-4A7D-B20A-4FB275226361}" type="presParOf" srcId="{7491FB02-BC4D-4EBB-908C-B8C59741C47E}" destId="{50C2FC6A-46E3-4060-9905-D6B2AC65D542}" srcOrd="4" destOrd="0" presId="urn:microsoft.com/office/officeart/2005/8/layout/hProcess4"/>
    <dgm:cxn modelId="{DDD2A645-02B5-43A7-B115-FAF2CED14274}" type="presParOf" srcId="{386093FF-D9EA-4E78-9675-57DA2340B136}" destId="{0138FB0D-193F-4F02-ABEB-301AB07875B3}" srcOrd="3" destOrd="0" presId="urn:microsoft.com/office/officeart/2005/8/layout/hProcess4"/>
    <dgm:cxn modelId="{D304D006-70DA-4E67-AB71-E19847558E14}" type="presParOf" srcId="{386093FF-D9EA-4E78-9675-57DA2340B136}" destId="{7C01F018-60E9-47BB-B1D3-B194255013D7}" srcOrd="4" destOrd="0" presId="urn:microsoft.com/office/officeart/2005/8/layout/hProcess4"/>
    <dgm:cxn modelId="{0F084286-EB64-4968-AE2B-419462E86B0C}" type="presParOf" srcId="{7C01F018-60E9-47BB-B1D3-B194255013D7}" destId="{2DB24D03-54A3-429A-BB9A-B4BC784032A6}" srcOrd="0" destOrd="0" presId="urn:microsoft.com/office/officeart/2005/8/layout/hProcess4"/>
    <dgm:cxn modelId="{B677169E-F0D9-4947-94C7-F14B6674FD27}" type="presParOf" srcId="{7C01F018-60E9-47BB-B1D3-B194255013D7}" destId="{CFC1CA17-00C6-4C47-90F3-8491C674FA19}" srcOrd="1" destOrd="0" presId="urn:microsoft.com/office/officeart/2005/8/layout/hProcess4"/>
    <dgm:cxn modelId="{F32E8A05-7FD4-46B2-BD5E-CC88CC775D09}" type="presParOf" srcId="{7C01F018-60E9-47BB-B1D3-B194255013D7}" destId="{8DE0A20A-7DB5-4639-9BA5-C2626A439BCC}" srcOrd="2" destOrd="0" presId="urn:microsoft.com/office/officeart/2005/8/layout/hProcess4"/>
    <dgm:cxn modelId="{DB1B6DA2-5B22-4B4D-BFDC-89F3FF76B379}" type="presParOf" srcId="{7C01F018-60E9-47BB-B1D3-B194255013D7}" destId="{0EE33458-9A08-4502-BE25-3B538FE9137F}" srcOrd="3" destOrd="0" presId="urn:microsoft.com/office/officeart/2005/8/layout/hProcess4"/>
    <dgm:cxn modelId="{96B7B7E1-A110-4F96-B081-D6CCEFDBA198}" type="presParOf" srcId="{7C01F018-60E9-47BB-B1D3-B194255013D7}" destId="{3D6C7963-0EED-43C4-87D0-02884707CAE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E0EEA84-9F16-40F9-8D68-73F6620039F1}" type="doc">
      <dgm:prSet loTypeId="urn:microsoft.com/office/officeart/2005/8/layout/process3" loCatId="process" qsTypeId="urn:microsoft.com/office/officeart/2005/8/quickstyle/3d1" qsCatId="3D" csTypeId="urn:microsoft.com/office/officeart/2005/8/colors/accent5_2" csCatId="accent5" phldr="1"/>
      <dgm:spPr/>
      <dgm:t>
        <a:bodyPr/>
        <a:lstStyle/>
        <a:p>
          <a:endParaRPr lang="es-PE"/>
        </a:p>
      </dgm:t>
    </dgm:pt>
    <dgm:pt modelId="{C51DF4B6-6CDB-4930-92D8-7D743E8527D9}">
      <dgm:prSet phldrT="[Texto]" custT="1"/>
      <dgm:spPr/>
      <dgm:t>
        <a:bodyPr/>
        <a:lstStyle/>
        <a:p>
          <a:r>
            <a:rPr lang="es-PE" sz="2400" b="1" dirty="0" smtClean="0">
              <a:latin typeface="Cambria" pitchFamily="18" charset="0"/>
            </a:rPr>
            <a:t>Encuesta</a:t>
          </a:r>
          <a:endParaRPr lang="es-PE" sz="2400" b="1" dirty="0">
            <a:latin typeface="Cambria" pitchFamily="18" charset="0"/>
          </a:endParaRPr>
        </a:p>
      </dgm:t>
    </dgm:pt>
    <dgm:pt modelId="{0F76118A-DA98-49E9-A888-5F62354C0634}" type="parTrans" cxnId="{AF8FAEB8-809C-4F6C-9A97-354EE4742B7D}">
      <dgm:prSet/>
      <dgm:spPr/>
      <dgm:t>
        <a:bodyPr/>
        <a:lstStyle/>
        <a:p>
          <a:endParaRPr lang="es-PE"/>
        </a:p>
      </dgm:t>
    </dgm:pt>
    <dgm:pt modelId="{AA4F6C69-3380-4AD8-9F7A-B5AFCBBF07A6}" type="sibTrans" cxnId="{AF8FAEB8-809C-4F6C-9A97-354EE4742B7D}">
      <dgm:prSet/>
      <dgm:spPr/>
      <dgm:t>
        <a:bodyPr/>
        <a:lstStyle/>
        <a:p>
          <a:endParaRPr lang="es-PE"/>
        </a:p>
      </dgm:t>
    </dgm:pt>
    <dgm:pt modelId="{A60EB9F5-0B57-4EBD-A046-6F8FA54F7055}">
      <dgm:prSet phldrT="[Texto]"/>
      <dgm:spPr>
        <a:pattFill prst="pct5">
          <a:fgClr>
            <a:schemeClr val="accent5"/>
          </a:fgClr>
          <a:bgClr>
            <a:schemeClr val="bg1"/>
          </a:bgClr>
        </a:pattFill>
      </dgm:spPr>
      <dgm:t>
        <a:bodyPr/>
        <a:lstStyle/>
        <a:p>
          <a:r>
            <a:rPr lang="es-PE" b="1" dirty="0" smtClean="0">
              <a:solidFill>
                <a:srgbClr val="002060"/>
              </a:solidFill>
            </a:rPr>
            <a:t>Cuestionario de la Encuesta</a:t>
          </a:r>
          <a:endParaRPr lang="es-PE" b="1" dirty="0">
            <a:solidFill>
              <a:srgbClr val="002060"/>
            </a:solidFill>
          </a:endParaRPr>
        </a:p>
      </dgm:t>
    </dgm:pt>
    <dgm:pt modelId="{A2C1D3FE-6695-4E76-B5ED-31125A52D9A0}" type="parTrans" cxnId="{1C33737A-9E40-4BB9-B948-D70ACC54BB59}">
      <dgm:prSet/>
      <dgm:spPr/>
      <dgm:t>
        <a:bodyPr/>
        <a:lstStyle/>
        <a:p>
          <a:endParaRPr lang="es-PE"/>
        </a:p>
      </dgm:t>
    </dgm:pt>
    <dgm:pt modelId="{678BC811-2C86-46C9-BBD8-E5A47EEB7283}" type="sibTrans" cxnId="{1C33737A-9E40-4BB9-B948-D70ACC54BB59}">
      <dgm:prSet/>
      <dgm:spPr/>
      <dgm:t>
        <a:bodyPr/>
        <a:lstStyle/>
        <a:p>
          <a:endParaRPr lang="es-PE"/>
        </a:p>
      </dgm:t>
    </dgm:pt>
    <dgm:pt modelId="{F9037CB0-0418-4354-9605-2F48AB427ECF}">
      <dgm:prSet phldrT="[Texto]" custT="1"/>
      <dgm:spPr/>
      <dgm:t>
        <a:bodyPr/>
        <a:lstStyle/>
        <a:p>
          <a:r>
            <a:rPr lang="es-PE" sz="2400" b="1" dirty="0" smtClean="0">
              <a:latin typeface="Cambria" pitchFamily="18" charset="0"/>
            </a:rPr>
            <a:t>Entrevista</a:t>
          </a:r>
          <a:endParaRPr lang="es-PE" sz="2800" b="1" dirty="0">
            <a:latin typeface="Cambria" pitchFamily="18" charset="0"/>
          </a:endParaRPr>
        </a:p>
      </dgm:t>
    </dgm:pt>
    <dgm:pt modelId="{17CB8531-231E-4C64-AB1F-B5748524DF99}" type="parTrans" cxnId="{3A47E011-9FD8-42D8-A674-D37599B5D7AB}">
      <dgm:prSet/>
      <dgm:spPr/>
      <dgm:t>
        <a:bodyPr/>
        <a:lstStyle/>
        <a:p>
          <a:endParaRPr lang="es-PE"/>
        </a:p>
      </dgm:t>
    </dgm:pt>
    <dgm:pt modelId="{0E537458-4B3F-4958-8FE2-415C04F5AE26}" type="sibTrans" cxnId="{3A47E011-9FD8-42D8-A674-D37599B5D7AB}">
      <dgm:prSet/>
      <dgm:spPr/>
      <dgm:t>
        <a:bodyPr/>
        <a:lstStyle/>
        <a:p>
          <a:endParaRPr lang="es-PE"/>
        </a:p>
      </dgm:t>
    </dgm:pt>
    <dgm:pt modelId="{14FA97C8-1289-438F-B0D8-0E617E02E082}">
      <dgm:prSet phldrT="[Texto]"/>
      <dgm:spPr>
        <a:pattFill prst="pct5">
          <a:fgClr>
            <a:srgbClr val="0000CC"/>
          </a:fgClr>
          <a:bgClr>
            <a:schemeClr val="bg1"/>
          </a:bgClr>
        </a:pattFill>
      </dgm:spPr>
      <dgm:t>
        <a:bodyPr/>
        <a:lstStyle/>
        <a:p>
          <a:r>
            <a:rPr lang="es-PE" b="1" dirty="0" smtClean="0">
              <a:solidFill>
                <a:srgbClr val="002060"/>
              </a:solidFill>
            </a:rPr>
            <a:t>Guía de Entrevista  </a:t>
          </a:r>
          <a:endParaRPr lang="es-PE" b="1" dirty="0">
            <a:solidFill>
              <a:srgbClr val="002060"/>
            </a:solidFill>
          </a:endParaRPr>
        </a:p>
      </dgm:t>
    </dgm:pt>
    <dgm:pt modelId="{3FA25B59-900C-403B-9566-5700EB56EEDD}" type="parTrans" cxnId="{EA501503-FC56-4DD1-B903-BA0269E3AF82}">
      <dgm:prSet/>
      <dgm:spPr/>
      <dgm:t>
        <a:bodyPr/>
        <a:lstStyle/>
        <a:p>
          <a:endParaRPr lang="es-PE"/>
        </a:p>
      </dgm:t>
    </dgm:pt>
    <dgm:pt modelId="{20E1FF17-52E5-426E-A877-05B6EAF855EC}" type="sibTrans" cxnId="{EA501503-FC56-4DD1-B903-BA0269E3AF82}">
      <dgm:prSet/>
      <dgm:spPr/>
      <dgm:t>
        <a:bodyPr/>
        <a:lstStyle/>
        <a:p>
          <a:endParaRPr lang="es-PE"/>
        </a:p>
      </dgm:t>
    </dgm:pt>
    <dgm:pt modelId="{8CDD9326-17A4-4E7E-BF4F-0A9795B165D1}">
      <dgm:prSet phldrT="[Texto]" custT="1"/>
      <dgm:spPr/>
      <dgm:t>
        <a:bodyPr/>
        <a:lstStyle/>
        <a:p>
          <a:r>
            <a:rPr lang="es-PE" sz="2000" b="1" dirty="0" smtClean="0">
              <a:latin typeface="Cambria" pitchFamily="18" charset="0"/>
            </a:rPr>
            <a:t>Análisis Documental</a:t>
          </a:r>
          <a:endParaRPr lang="es-PE" sz="2000" b="1" dirty="0">
            <a:latin typeface="Cambria" pitchFamily="18" charset="0"/>
          </a:endParaRPr>
        </a:p>
      </dgm:t>
    </dgm:pt>
    <dgm:pt modelId="{3D8A8C8C-12DB-4C32-B767-4A7E67864C46}" type="parTrans" cxnId="{03E850A7-558F-401E-B56D-43FD6EF60365}">
      <dgm:prSet/>
      <dgm:spPr/>
      <dgm:t>
        <a:bodyPr/>
        <a:lstStyle/>
        <a:p>
          <a:endParaRPr lang="es-PE"/>
        </a:p>
      </dgm:t>
    </dgm:pt>
    <dgm:pt modelId="{B3A0E746-DDF7-4714-A663-225731994CD4}" type="sibTrans" cxnId="{03E850A7-558F-401E-B56D-43FD6EF60365}">
      <dgm:prSet/>
      <dgm:spPr/>
      <dgm:t>
        <a:bodyPr/>
        <a:lstStyle/>
        <a:p>
          <a:endParaRPr lang="es-PE"/>
        </a:p>
      </dgm:t>
    </dgm:pt>
    <dgm:pt modelId="{7F8887BB-EEC5-4ED8-B65B-820269A3C8E9}">
      <dgm:prSet phldrT="[Texto]"/>
      <dgm:spPr>
        <a:pattFill prst="pct5">
          <a:fgClr>
            <a:srgbClr val="0000CC"/>
          </a:fgClr>
          <a:bgClr>
            <a:schemeClr val="bg1"/>
          </a:bgClr>
        </a:pattFill>
      </dgm:spPr>
      <dgm:t>
        <a:bodyPr/>
        <a:lstStyle/>
        <a:p>
          <a:r>
            <a:rPr lang="es-PE" b="1" dirty="0" smtClean="0">
              <a:solidFill>
                <a:srgbClr val="002060"/>
              </a:solidFill>
            </a:rPr>
            <a:t>Guía de análisis documental</a:t>
          </a:r>
          <a:endParaRPr lang="es-PE" b="1" dirty="0">
            <a:solidFill>
              <a:srgbClr val="002060"/>
            </a:solidFill>
          </a:endParaRPr>
        </a:p>
      </dgm:t>
    </dgm:pt>
    <dgm:pt modelId="{F9ADD5BE-D05A-4EB3-BBAB-468AFBA0D2CE}" type="parTrans" cxnId="{87C95674-6FEA-4B44-9BD9-0915FA826AFE}">
      <dgm:prSet/>
      <dgm:spPr/>
      <dgm:t>
        <a:bodyPr/>
        <a:lstStyle/>
        <a:p>
          <a:endParaRPr lang="es-PE"/>
        </a:p>
      </dgm:t>
    </dgm:pt>
    <dgm:pt modelId="{B347B18A-281B-4F72-B9C6-C05F1BAD63F9}" type="sibTrans" cxnId="{87C95674-6FEA-4B44-9BD9-0915FA826AFE}">
      <dgm:prSet/>
      <dgm:spPr/>
      <dgm:t>
        <a:bodyPr/>
        <a:lstStyle/>
        <a:p>
          <a:endParaRPr lang="es-PE"/>
        </a:p>
      </dgm:t>
    </dgm:pt>
    <dgm:pt modelId="{AAF8520B-2669-4C48-86EC-99F57003D85A}" type="pres">
      <dgm:prSet presAssocID="{1E0EEA84-9F16-40F9-8D68-73F6620039F1}" presName="linearFlow" presStyleCnt="0">
        <dgm:presLayoutVars>
          <dgm:dir/>
          <dgm:animLvl val="lvl"/>
          <dgm:resizeHandles val="exact"/>
        </dgm:presLayoutVars>
      </dgm:prSet>
      <dgm:spPr/>
      <dgm:t>
        <a:bodyPr/>
        <a:lstStyle/>
        <a:p>
          <a:endParaRPr lang="es-PE"/>
        </a:p>
      </dgm:t>
    </dgm:pt>
    <dgm:pt modelId="{B5A702D8-4020-4B98-877C-0404BCA50635}" type="pres">
      <dgm:prSet presAssocID="{C51DF4B6-6CDB-4930-92D8-7D743E8527D9}" presName="composite" presStyleCnt="0"/>
      <dgm:spPr/>
    </dgm:pt>
    <dgm:pt modelId="{2D2C345F-3F41-44CA-A6D0-75612FE6F45A}" type="pres">
      <dgm:prSet presAssocID="{C51DF4B6-6CDB-4930-92D8-7D743E8527D9}" presName="parTx" presStyleLbl="node1" presStyleIdx="0" presStyleCnt="3">
        <dgm:presLayoutVars>
          <dgm:chMax val="0"/>
          <dgm:chPref val="0"/>
          <dgm:bulletEnabled val="1"/>
        </dgm:presLayoutVars>
      </dgm:prSet>
      <dgm:spPr/>
      <dgm:t>
        <a:bodyPr/>
        <a:lstStyle/>
        <a:p>
          <a:endParaRPr lang="es-PE"/>
        </a:p>
      </dgm:t>
    </dgm:pt>
    <dgm:pt modelId="{24F00BB9-95AE-4E74-BCE3-6557809C2CE7}" type="pres">
      <dgm:prSet presAssocID="{C51DF4B6-6CDB-4930-92D8-7D743E8527D9}" presName="parSh" presStyleLbl="node1" presStyleIdx="0" presStyleCnt="3"/>
      <dgm:spPr/>
      <dgm:t>
        <a:bodyPr/>
        <a:lstStyle/>
        <a:p>
          <a:endParaRPr lang="es-PE"/>
        </a:p>
      </dgm:t>
    </dgm:pt>
    <dgm:pt modelId="{F97893F9-F1ED-4392-B54C-90A72559F6C8}" type="pres">
      <dgm:prSet presAssocID="{C51DF4B6-6CDB-4930-92D8-7D743E8527D9}" presName="desTx" presStyleLbl="fgAcc1" presStyleIdx="0" presStyleCnt="3">
        <dgm:presLayoutVars>
          <dgm:bulletEnabled val="1"/>
        </dgm:presLayoutVars>
      </dgm:prSet>
      <dgm:spPr/>
      <dgm:t>
        <a:bodyPr/>
        <a:lstStyle/>
        <a:p>
          <a:endParaRPr lang="es-PE"/>
        </a:p>
      </dgm:t>
    </dgm:pt>
    <dgm:pt modelId="{C175AD21-A6C5-428C-BDCA-D8FFDF88C609}" type="pres">
      <dgm:prSet presAssocID="{AA4F6C69-3380-4AD8-9F7A-B5AFCBBF07A6}" presName="sibTrans" presStyleLbl="sibTrans2D1" presStyleIdx="0" presStyleCnt="2"/>
      <dgm:spPr/>
      <dgm:t>
        <a:bodyPr/>
        <a:lstStyle/>
        <a:p>
          <a:endParaRPr lang="es-PE"/>
        </a:p>
      </dgm:t>
    </dgm:pt>
    <dgm:pt modelId="{FC409ED8-85D0-4470-9C5F-A486435B65D5}" type="pres">
      <dgm:prSet presAssocID="{AA4F6C69-3380-4AD8-9F7A-B5AFCBBF07A6}" presName="connTx" presStyleLbl="sibTrans2D1" presStyleIdx="0" presStyleCnt="2"/>
      <dgm:spPr/>
      <dgm:t>
        <a:bodyPr/>
        <a:lstStyle/>
        <a:p>
          <a:endParaRPr lang="es-PE"/>
        </a:p>
      </dgm:t>
    </dgm:pt>
    <dgm:pt modelId="{67D4A391-D194-4616-A1EA-00C0DBEDCC12}" type="pres">
      <dgm:prSet presAssocID="{F9037CB0-0418-4354-9605-2F48AB427ECF}" presName="composite" presStyleCnt="0"/>
      <dgm:spPr/>
    </dgm:pt>
    <dgm:pt modelId="{21A4CE2D-FF6C-41CD-831D-9D1032535E88}" type="pres">
      <dgm:prSet presAssocID="{F9037CB0-0418-4354-9605-2F48AB427ECF}" presName="parTx" presStyleLbl="node1" presStyleIdx="0" presStyleCnt="3">
        <dgm:presLayoutVars>
          <dgm:chMax val="0"/>
          <dgm:chPref val="0"/>
          <dgm:bulletEnabled val="1"/>
        </dgm:presLayoutVars>
      </dgm:prSet>
      <dgm:spPr/>
      <dgm:t>
        <a:bodyPr/>
        <a:lstStyle/>
        <a:p>
          <a:endParaRPr lang="es-PE"/>
        </a:p>
      </dgm:t>
    </dgm:pt>
    <dgm:pt modelId="{0DEE5D8B-C63E-46E8-A065-8109FCA85BD3}" type="pres">
      <dgm:prSet presAssocID="{F9037CB0-0418-4354-9605-2F48AB427ECF}" presName="parSh" presStyleLbl="node1" presStyleIdx="1" presStyleCnt="3"/>
      <dgm:spPr/>
      <dgm:t>
        <a:bodyPr/>
        <a:lstStyle/>
        <a:p>
          <a:endParaRPr lang="es-PE"/>
        </a:p>
      </dgm:t>
    </dgm:pt>
    <dgm:pt modelId="{F6986F65-A625-4C9A-BA87-6982839A769B}" type="pres">
      <dgm:prSet presAssocID="{F9037CB0-0418-4354-9605-2F48AB427ECF}" presName="desTx" presStyleLbl="fgAcc1" presStyleIdx="1" presStyleCnt="3">
        <dgm:presLayoutVars>
          <dgm:bulletEnabled val="1"/>
        </dgm:presLayoutVars>
      </dgm:prSet>
      <dgm:spPr/>
      <dgm:t>
        <a:bodyPr/>
        <a:lstStyle/>
        <a:p>
          <a:endParaRPr lang="es-PE"/>
        </a:p>
      </dgm:t>
    </dgm:pt>
    <dgm:pt modelId="{DCA0CCD1-7EFE-4599-9F4E-D065E1248D9A}" type="pres">
      <dgm:prSet presAssocID="{0E537458-4B3F-4958-8FE2-415C04F5AE26}" presName="sibTrans" presStyleLbl="sibTrans2D1" presStyleIdx="1" presStyleCnt="2"/>
      <dgm:spPr/>
      <dgm:t>
        <a:bodyPr/>
        <a:lstStyle/>
        <a:p>
          <a:endParaRPr lang="es-PE"/>
        </a:p>
      </dgm:t>
    </dgm:pt>
    <dgm:pt modelId="{7F53B297-94A8-48B6-B215-EF2B34927E40}" type="pres">
      <dgm:prSet presAssocID="{0E537458-4B3F-4958-8FE2-415C04F5AE26}" presName="connTx" presStyleLbl="sibTrans2D1" presStyleIdx="1" presStyleCnt="2"/>
      <dgm:spPr/>
      <dgm:t>
        <a:bodyPr/>
        <a:lstStyle/>
        <a:p>
          <a:endParaRPr lang="es-PE"/>
        </a:p>
      </dgm:t>
    </dgm:pt>
    <dgm:pt modelId="{DA693706-E731-4686-A6DB-8752BAD33F98}" type="pres">
      <dgm:prSet presAssocID="{8CDD9326-17A4-4E7E-BF4F-0A9795B165D1}" presName="composite" presStyleCnt="0"/>
      <dgm:spPr/>
    </dgm:pt>
    <dgm:pt modelId="{88949263-4A7D-48C4-8329-AE1C5C951D32}" type="pres">
      <dgm:prSet presAssocID="{8CDD9326-17A4-4E7E-BF4F-0A9795B165D1}" presName="parTx" presStyleLbl="node1" presStyleIdx="1" presStyleCnt="3">
        <dgm:presLayoutVars>
          <dgm:chMax val="0"/>
          <dgm:chPref val="0"/>
          <dgm:bulletEnabled val="1"/>
        </dgm:presLayoutVars>
      </dgm:prSet>
      <dgm:spPr/>
      <dgm:t>
        <a:bodyPr/>
        <a:lstStyle/>
        <a:p>
          <a:endParaRPr lang="es-PE"/>
        </a:p>
      </dgm:t>
    </dgm:pt>
    <dgm:pt modelId="{C8B6A40C-182F-4C1C-8144-3C6EDEFF746B}" type="pres">
      <dgm:prSet presAssocID="{8CDD9326-17A4-4E7E-BF4F-0A9795B165D1}" presName="parSh" presStyleLbl="node1" presStyleIdx="2" presStyleCnt="3"/>
      <dgm:spPr/>
      <dgm:t>
        <a:bodyPr/>
        <a:lstStyle/>
        <a:p>
          <a:endParaRPr lang="es-PE"/>
        </a:p>
      </dgm:t>
    </dgm:pt>
    <dgm:pt modelId="{66CC928E-1A74-4F40-BD83-110A0676758A}" type="pres">
      <dgm:prSet presAssocID="{8CDD9326-17A4-4E7E-BF4F-0A9795B165D1}" presName="desTx" presStyleLbl="fgAcc1" presStyleIdx="2" presStyleCnt="3">
        <dgm:presLayoutVars>
          <dgm:bulletEnabled val="1"/>
        </dgm:presLayoutVars>
      </dgm:prSet>
      <dgm:spPr/>
      <dgm:t>
        <a:bodyPr/>
        <a:lstStyle/>
        <a:p>
          <a:endParaRPr lang="es-PE"/>
        </a:p>
      </dgm:t>
    </dgm:pt>
  </dgm:ptLst>
  <dgm:cxnLst>
    <dgm:cxn modelId="{EA501503-FC56-4DD1-B903-BA0269E3AF82}" srcId="{F9037CB0-0418-4354-9605-2F48AB427ECF}" destId="{14FA97C8-1289-438F-B0D8-0E617E02E082}" srcOrd="0" destOrd="0" parTransId="{3FA25B59-900C-403B-9566-5700EB56EEDD}" sibTransId="{20E1FF17-52E5-426E-A877-05B6EAF855EC}"/>
    <dgm:cxn modelId="{1C33737A-9E40-4BB9-B948-D70ACC54BB59}" srcId="{C51DF4B6-6CDB-4930-92D8-7D743E8527D9}" destId="{A60EB9F5-0B57-4EBD-A046-6F8FA54F7055}" srcOrd="0" destOrd="0" parTransId="{A2C1D3FE-6695-4E76-B5ED-31125A52D9A0}" sibTransId="{678BC811-2C86-46C9-BBD8-E5A47EEB7283}"/>
    <dgm:cxn modelId="{FF5F8148-C1D7-47FE-8570-2E4D835080B6}" type="presOf" srcId="{C51DF4B6-6CDB-4930-92D8-7D743E8527D9}" destId="{2D2C345F-3F41-44CA-A6D0-75612FE6F45A}" srcOrd="0" destOrd="0" presId="urn:microsoft.com/office/officeart/2005/8/layout/process3"/>
    <dgm:cxn modelId="{5317BF8E-FA50-4454-BC42-2E43CFBDFCDD}" type="presOf" srcId="{7F8887BB-EEC5-4ED8-B65B-820269A3C8E9}" destId="{66CC928E-1A74-4F40-BD83-110A0676758A}" srcOrd="0" destOrd="0" presId="urn:microsoft.com/office/officeart/2005/8/layout/process3"/>
    <dgm:cxn modelId="{F56781B3-BF42-4DA2-B245-FED5BC104CC5}" type="presOf" srcId="{C51DF4B6-6CDB-4930-92D8-7D743E8527D9}" destId="{24F00BB9-95AE-4E74-BCE3-6557809C2CE7}" srcOrd="1" destOrd="0" presId="urn:microsoft.com/office/officeart/2005/8/layout/process3"/>
    <dgm:cxn modelId="{03E850A7-558F-401E-B56D-43FD6EF60365}" srcId="{1E0EEA84-9F16-40F9-8D68-73F6620039F1}" destId="{8CDD9326-17A4-4E7E-BF4F-0A9795B165D1}" srcOrd="2" destOrd="0" parTransId="{3D8A8C8C-12DB-4C32-B767-4A7E67864C46}" sibTransId="{B3A0E746-DDF7-4714-A663-225731994CD4}"/>
    <dgm:cxn modelId="{87C95674-6FEA-4B44-9BD9-0915FA826AFE}" srcId="{8CDD9326-17A4-4E7E-BF4F-0A9795B165D1}" destId="{7F8887BB-EEC5-4ED8-B65B-820269A3C8E9}" srcOrd="0" destOrd="0" parTransId="{F9ADD5BE-D05A-4EB3-BBAB-468AFBA0D2CE}" sibTransId="{B347B18A-281B-4F72-B9C6-C05F1BAD63F9}"/>
    <dgm:cxn modelId="{6098D57E-EC4E-44BF-961E-1F35175463A4}" type="presOf" srcId="{F9037CB0-0418-4354-9605-2F48AB427ECF}" destId="{21A4CE2D-FF6C-41CD-831D-9D1032535E88}" srcOrd="0" destOrd="0" presId="urn:microsoft.com/office/officeart/2005/8/layout/process3"/>
    <dgm:cxn modelId="{647B4E34-80FE-486C-A0E5-A0F6F2F8F616}" type="presOf" srcId="{8CDD9326-17A4-4E7E-BF4F-0A9795B165D1}" destId="{C8B6A40C-182F-4C1C-8144-3C6EDEFF746B}" srcOrd="1" destOrd="0" presId="urn:microsoft.com/office/officeart/2005/8/layout/process3"/>
    <dgm:cxn modelId="{A2E2806D-C346-48C2-ACEC-6ABBC6AA9B2A}" type="presOf" srcId="{14FA97C8-1289-438F-B0D8-0E617E02E082}" destId="{F6986F65-A625-4C9A-BA87-6982839A769B}" srcOrd="0" destOrd="0" presId="urn:microsoft.com/office/officeart/2005/8/layout/process3"/>
    <dgm:cxn modelId="{80C88077-FE3C-4A30-B5D9-1F9B5B44C28D}" type="presOf" srcId="{AA4F6C69-3380-4AD8-9F7A-B5AFCBBF07A6}" destId="{FC409ED8-85D0-4470-9C5F-A486435B65D5}" srcOrd="1" destOrd="0" presId="urn:microsoft.com/office/officeart/2005/8/layout/process3"/>
    <dgm:cxn modelId="{7504A7FB-3466-48E7-86E0-80B64E9ED903}" type="presOf" srcId="{A60EB9F5-0B57-4EBD-A046-6F8FA54F7055}" destId="{F97893F9-F1ED-4392-B54C-90A72559F6C8}" srcOrd="0" destOrd="0" presId="urn:microsoft.com/office/officeart/2005/8/layout/process3"/>
    <dgm:cxn modelId="{3420538B-C386-4A8A-AE7E-29505D1B934B}" type="presOf" srcId="{8CDD9326-17A4-4E7E-BF4F-0A9795B165D1}" destId="{88949263-4A7D-48C4-8329-AE1C5C951D32}" srcOrd="0" destOrd="0" presId="urn:microsoft.com/office/officeart/2005/8/layout/process3"/>
    <dgm:cxn modelId="{4DE535B6-EFDF-491B-905C-EA2C04ABABF5}" type="presOf" srcId="{1E0EEA84-9F16-40F9-8D68-73F6620039F1}" destId="{AAF8520B-2669-4C48-86EC-99F57003D85A}" srcOrd="0" destOrd="0" presId="urn:microsoft.com/office/officeart/2005/8/layout/process3"/>
    <dgm:cxn modelId="{1B041DA2-DCE2-40A8-A9D9-9CAEDB51B2F1}" type="presOf" srcId="{F9037CB0-0418-4354-9605-2F48AB427ECF}" destId="{0DEE5D8B-C63E-46E8-A065-8109FCA85BD3}" srcOrd="1" destOrd="0" presId="urn:microsoft.com/office/officeart/2005/8/layout/process3"/>
    <dgm:cxn modelId="{3A47E011-9FD8-42D8-A674-D37599B5D7AB}" srcId="{1E0EEA84-9F16-40F9-8D68-73F6620039F1}" destId="{F9037CB0-0418-4354-9605-2F48AB427ECF}" srcOrd="1" destOrd="0" parTransId="{17CB8531-231E-4C64-AB1F-B5748524DF99}" sibTransId="{0E537458-4B3F-4958-8FE2-415C04F5AE26}"/>
    <dgm:cxn modelId="{734C5DBF-9EBA-4265-B6B2-3D3E0E01BD3E}" type="presOf" srcId="{0E537458-4B3F-4958-8FE2-415C04F5AE26}" destId="{7F53B297-94A8-48B6-B215-EF2B34927E40}" srcOrd="1" destOrd="0" presId="urn:microsoft.com/office/officeart/2005/8/layout/process3"/>
    <dgm:cxn modelId="{9EE395DC-F242-49BE-A9C4-A9F13D6EC7E8}" type="presOf" srcId="{0E537458-4B3F-4958-8FE2-415C04F5AE26}" destId="{DCA0CCD1-7EFE-4599-9F4E-D065E1248D9A}" srcOrd="0" destOrd="0" presId="urn:microsoft.com/office/officeart/2005/8/layout/process3"/>
    <dgm:cxn modelId="{AF8FAEB8-809C-4F6C-9A97-354EE4742B7D}" srcId="{1E0EEA84-9F16-40F9-8D68-73F6620039F1}" destId="{C51DF4B6-6CDB-4930-92D8-7D743E8527D9}" srcOrd="0" destOrd="0" parTransId="{0F76118A-DA98-49E9-A888-5F62354C0634}" sibTransId="{AA4F6C69-3380-4AD8-9F7A-B5AFCBBF07A6}"/>
    <dgm:cxn modelId="{C49415F3-656E-455F-A91A-7DF994B04165}" type="presOf" srcId="{AA4F6C69-3380-4AD8-9F7A-B5AFCBBF07A6}" destId="{C175AD21-A6C5-428C-BDCA-D8FFDF88C609}" srcOrd="0" destOrd="0" presId="urn:microsoft.com/office/officeart/2005/8/layout/process3"/>
    <dgm:cxn modelId="{81B30220-0817-41AF-94C0-436C0A9AAF4C}" type="presParOf" srcId="{AAF8520B-2669-4C48-86EC-99F57003D85A}" destId="{B5A702D8-4020-4B98-877C-0404BCA50635}" srcOrd="0" destOrd="0" presId="urn:microsoft.com/office/officeart/2005/8/layout/process3"/>
    <dgm:cxn modelId="{3D51AE2D-F7D0-4DDD-BD56-02E12A0F2711}" type="presParOf" srcId="{B5A702D8-4020-4B98-877C-0404BCA50635}" destId="{2D2C345F-3F41-44CA-A6D0-75612FE6F45A}" srcOrd="0" destOrd="0" presId="urn:microsoft.com/office/officeart/2005/8/layout/process3"/>
    <dgm:cxn modelId="{C8CF9203-57CC-43D0-B945-97E0EAEBC176}" type="presParOf" srcId="{B5A702D8-4020-4B98-877C-0404BCA50635}" destId="{24F00BB9-95AE-4E74-BCE3-6557809C2CE7}" srcOrd="1" destOrd="0" presId="urn:microsoft.com/office/officeart/2005/8/layout/process3"/>
    <dgm:cxn modelId="{B9D6A802-03AD-4C83-9039-3746D586A9C1}" type="presParOf" srcId="{B5A702D8-4020-4B98-877C-0404BCA50635}" destId="{F97893F9-F1ED-4392-B54C-90A72559F6C8}" srcOrd="2" destOrd="0" presId="urn:microsoft.com/office/officeart/2005/8/layout/process3"/>
    <dgm:cxn modelId="{CD26FE14-16F1-4B5C-8AE7-E0F3C42BC6CA}" type="presParOf" srcId="{AAF8520B-2669-4C48-86EC-99F57003D85A}" destId="{C175AD21-A6C5-428C-BDCA-D8FFDF88C609}" srcOrd="1" destOrd="0" presId="urn:microsoft.com/office/officeart/2005/8/layout/process3"/>
    <dgm:cxn modelId="{44D2260E-76DC-4B74-970F-42E7C885ECC5}" type="presParOf" srcId="{C175AD21-A6C5-428C-BDCA-D8FFDF88C609}" destId="{FC409ED8-85D0-4470-9C5F-A486435B65D5}" srcOrd="0" destOrd="0" presId="urn:microsoft.com/office/officeart/2005/8/layout/process3"/>
    <dgm:cxn modelId="{1A33DA5F-9935-4ADA-81E4-C5A005979E04}" type="presParOf" srcId="{AAF8520B-2669-4C48-86EC-99F57003D85A}" destId="{67D4A391-D194-4616-A1EA-00C0DBEDCC12}" srcOrd="2" destOrd="0" presId="urn:microsoft.com/office/officeart/2005/8/layout/process3"/>
    <dgm:cxn modelId="{05A42578-ED0C-4A34-AE09-E8B6CF81C67F}" type="presParOf" srcId="{67D4A391-D194-4616-A1EA-00C0DBEDCC12}" destId="{21A4CE2D-FF6C-41CD-831D-9D1032535E88}" srcOrd="0" destOrd="0" presId="urn:microsoft.com/office/officeart/2005/8/layout/process3"/>
    <dgm:cxn modelId="{6C6E5C19-C23F-4C1D-890F-26420A407687}" type="presParOf" srcId="{67D4A391-D194-4616-A1EA-00C0DBEDCC12}" destId="{0DEE5D8B-C63E-46E8-A065-8109FCA85BD3}" srcOrd="1" destOrd="0" presId="urn:microsoft.com/office/officeart/2005/8/layout/process3"/>
    <dgm:cxn modelId="{E184E28F-5D60-4BD9-9BDD-CDDA1E22279B}" type="presParOf" srcId="{67D4A391-D194-4616-A1EA-00C0DBEDCC12}" destId="{F6986F65-A625-4C9A-BA87-6982839A769B}" srcOrd="2" destOrd="0" presId="urn:microsoft.com/office/officeart/2005/8/layout/process3"/>
    <dgm:cxn modelId="{25582215-2EDC-454C-BF61-1AEAACD00BA3}" type="presParOf" srcId="{AAF8520B-2669-4C48-86EC-99F57003D85A}" destId="{DCA0CCD1-7EFE-4599-9F4E-D065E1248D9A}" srcOrd="3" destOrd="0" presId="urn:microsoft.com/office/officeart/2005/8/layout/process3"/>
    <dgm:cxn modelId="{5BD436A1-B632-4904-A8C6-A4D142EEDBC6}" type="presParOf" srcId="{DCA0CCD1-7EFE-4599-9F4E-D065E1248D9A}" destId="{7F53B297-94A8-48B6-B215-EF2B34927E40}" srcOrd="0" destOrd="0" presId="urn:microsoft.com/office/officeart/2005/8/layout/process3"/>
    <dgm:cxn modelId="{E1712432-2839-43BF-BE10-F044A56E50DD}" type="presParOf" srcId="{AAF8520B-2669-4C48-86EC-99F57003D85A}" destId="{DA693706-E731-4686-A6DB-8752BAD33F98}" srcOrd="4" destOrd="0" presId="urn:microsoft.com/office/officeart/2005/8/layout/process3"/>
    <dgm:cxn modelId="{4B685ECE-8916-4E02-9B62-66E3E163A3BD}" type="presParOf" srcId="{DA693706-E731-4686-A6DB-8752BAD33F98}" destId="{88949263-4A7D-48C4-8329-AE1C5C951D32}" srcOrd="0" destOrd="0" presId="urn:microsoft.com/office/officeart/2005/8/layout/process3"/>
    <dgm:cxn modelId="{3F66341F-8552-40D9-AB4F-640194B8B9AE}" type="presParOf" srcId="{DA693706-E731-4686-A6DB-8752BAD33F98}" destId="{C8B6A40C-182F-4C1C-8144-3C6EDEFF746B}" srcOrd="1" destOrd="0" presId="urn:microsoft.com/office/officeart/2005/8/layout/process3"/>
    <dgm:cxn modelId="{FD364165-B8B2-4B0B-A381-790DE6C791D2}" type="presParOf" srcId="{DA693706-E731-4686-A6DB-8752BAD33F98}" destId="{66CC928E-1A74-4F40-BD83-110A0676758A}"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677333E-0257-4761-A8B8-102CCD218838}" type="doc">
      <dgm:prSet loTypeId="urn:microsoft.com/office/officeart/2005/8/layout/radial3" loCatId="cycle" qsTypeId="urn:microsoft.com/office/officeart/2005/8/quickstyle/3d3" qsCatId="3D" csTypeId="urn:microsoft.com/office/officeart/2005/8/colors/accent1_2" csCatId="accent1" phldr="1"/>
      <dgm:spPr/>
      <dgm:t>
        <a:bodyPr/>
        <a:lstStyle/>
        <a:p>
          <a:endParaRPr lang="es-PE"/>
        </a:p>
      </dgm:t>
    </dgm:pt>
    <dgm:pt modelId="{83584E21-8B53-46EE-861E-8E0FFC9D658D}">
      <dgm:prSet phldrT="[Texto]" custT="1"/>
      <dgm:spPr>
        <a:gradFill rotWithShape="0">
          <a:gsLst>
            <a:gs pos="8000">
              <a:schemeClr val="accent3">
                <a:lumMod val="20000"/>
                <a:lumOff val="80000"/>
              </a:schemeClr>
            </a:gs>
            <a:gs pos="42000">
              <a:schemeClr val="accent2">
                <a:lumMod val="60000"/>
                <a:lumOff val="40000"/>
              </a:schemeClr>
            </a:gs>
          </a:gsLst>
          <a:path path="circle">
            <a:fillToRect l="50000" t="155000" r="50000" b="-55000"/>
          </a:path>
        </a:gradFill>
      </dgm:spPr>
      <dgm:t>
        <a:bodyPr/>
        <a:lstStyle/>
        <a:p>
          <a:r>
            <a:rPr lang="es-PE" sz="3200" b="1" dirty="0" smtClean="0">
              <a:solidFill>
                <a:schemeClr val="tx1"/>
              </a:solidFill>
              <a:latin typeface="Cambria" pitchFamily="18" charset="0"/>
            </a:rPr>
            <a:t>CAPITULO IV</a:t>
          </a:r>
        </a:p>
        <a:p>
          <a:r>
            <a:rPr lang="es-PE" sz="2600" b="1" dirty="0" smtClean="0">
              <a:solidFill>
                <a:schemeClr val="tx1"/>
              </a:solidFill>
              <a:latin typeface="Cambria" pitchFamily="18" charset="0"/>
            </a:rPr>
            <a:t>RESULTADOS DE LA INVESTIGACIÓN</a:t>
          </a:r>
          <a:endParaRPr lang="es-PE" sz="2600" b="1" dirty="0">
            <a:solidFill>
              <a:schemeClr val="tx1"/>
            </a:solidFill>
            <a:latin typeface="Cambria" pitchFamily="18" charset="0"/>
          </a:endParaRPr>
        </a:p>
      </dgm:t>
    </dgm:pt>
    <dgm:pt modelId="{DDB7E30A-6F31-4E1B-9506-03D28B8512A8}" type="parTrans" cxnId="{9CDC631A-0A30-47BF-B748-3ADA8FDD904A}">
      <dgm:prSet/>
      <dgm:spPr/>
      <dgm:t>
        <a:bodyPr/>
        <a:lstStyle/>
        <a:p>
          <a:endParaRPr lang="es-PE"/>
        </a:p>
      </dgm:t>
    </dgm:pt>
    <dgm:pt modelId="{14C245F7-4F4F-4C8E-991C-CB1240BEDC5B}" type="sibTrans" cxnId="{9CDC631A-0A30-47BF-B748-3ADA8FDD904A}">
      <dgm:prSet/>
      <dgm:spPr/>
      <dgm:t>
        <a:bodyPr/>
        <a:lstStyle/>
        <a:p>
          <a:endParaRPr lang="es-PE"/>
        </a:p>
      </dgm:t>
    </dgm:pt>
    <dgm:pt modelId="{AE6C60F0-9156-483F-A0FF-7601441CA948}">
      <dgm:prSet phldrT="[Texto]" custT="1"/>
      <dgm:spPr>
        <a:gradFill rotWithShape="0">
          <a:gsLst>
            <a:gs pos="8000">
              <a:schemeClr val="accent3">
                <a:lumMod val="20000"/>
                <a:lumOff val="80000"/>
              </a:schemeClr>
            </a:gs>
            <a:gs pos="42000">
              <a:schemeClr val="accent2">
                <a:lumMod val="60000"/>
                <a:lumOff val="40000"/>
              </a:schemeClr>
            </a:gs>
          </a:gsLst>
          <a:path path="circle">
            <a:fillToRect l="50000" t="155000" r="50000" b="-55000"/>
          </a:path>
        </a:gradFill>
      </dgm:spPr>
      <dgm:t>
        <a:bodyPr/>
        <a:lstStyle/>
        <a:p>
          <a:r>
            <a:rPr lang="es-PE" sz="2000" b="1" dirty="0" smtClean="0">
              <a:solidFill>
                <a:schemeClr val="tx1"/>
              </a:solidFill>
            </a:rPr>
            <a:t>Contratación de la Hipótesis</a:t>
          </a:r>
          <a:endParaRPr lang="es-PE" sz="2000" b="1" dirty="0">
            <a:solidFill>
              <a:schemeClr val="tx1"/>
            </a:solidFill>
          </a:endParaRPr>
        </a:p>
      </dgm:t>
    </dgm:pt>
    <dgm:pt modelId="{EE3A3828-1C18-4DAB-8F01-7B65E7BD6F84}" type="parTrans" cxnId="{CB7A280A-D224-419A-B222-9E87E2AE66F6}">
      <dgm:prSet/>
      <dgm:spPr/>
      <dgm:t>
        <a:bodyPr/>
        <a:lstStyle/>
        <a:p>
          <a:endParaRPr lang="es-PE"/>
        </a:p>
      </dgm:t>
    </dgm:pt>
    <dgm:pt modelId="{36A211ED-9B30-46A8-8CE0-F39AF5D7EDF2}" type="sibTrans" cxnId="{CB7A280A-D224-419A-B222-9E87E2AE66F6}">
      <dgm:prSet/>
      <dgm:spPr/>
      <dgm:t>
        <a:bodyPr/>
        <a:lstStyle/>
        <a:p>
          <a:endParaRPr lang="es-PE"/>
        </a:p>
      </dgm:t>
    </dgm:pt>
    <dgm:pt modelId="{E486A447-D47C-428F-B0BD-E4B79D6CBDD2}">
      <dgm:prSet phldrT="[Texto]" custT="1"/>
      <dgm:spPr>
        <a:gradFill rotWithShape="0">
          <a:gsLst>
            <a:gs pos="8000">
              <a:schemeClr val="accent3">
                <a:lumMod val="20000"/>
                <a:lumOff val="80000"/>
              </a:schemeClr>
            </a:gs>
            <a:gs pos="42000">
              <a:schemeClr val="accent2">
                <a:lumMod val="60000"/>
                <a:lumOff val="40000"/>
              </a:schemeClr>
            </a:gs>
          </a:gsLst>
          <a:path path="circle">
            <a:fillToRect l="50000" t="155000" r="50000" b="-55000"/>
          </a:path>
        </a:gradFill>
      </dgm:spPr>
      <dgm:t>
        <a:bodyPr/>
        <a:lstStyle/>
        <a:p>
          <a:r>
            <a:rPr lang="es-PE" sz="2000" b="1" dirty="0" smtClean="0">
              <a:solidFill>
                <a:schemeClr val="tx1"/>
              </a:solidFill>
            </a:rPr>
            <a:t>Prueba de Hipótesis</a:t>
          </a:r>
          <a:endParaRPr lang="es-PE" sz="2000" b="1" dirty="0">
            <a:solidFill>
              <a:schemeClr val="tx1"/>
            </a:solidFill>
          </a:endParaRPr>
        </a:p>
      </dgm:t>
    </dgm:pt>
    <dgm:pt modelId="{0CADC595-FBB6-45E9-AAA3-E4AD13235BCA}" type="parTrans" cxnId="{D56C6BCD-6802-4858-A209-F3BFB7F75140}">
      <dgm:prSet/>
      <dgm:spPr/>
      <dgm:t>
        <a:bodyPr/>
        <a:lstStyle/>
        <a:p>
          <a:endParaRPr lang="es-PE"/>
        </a:p>
      </dgm:t>
    </dgm:pt>
    <dgm:pt modelId="{C252E0AE-D0E5-4B30-9CB1-36482B168A58}" type="sibTrans" cxnId="{D56C6BCD-6802-4858-A209-F3BFB7F75140}">
      <dgm:prSet/>
      <dgm:spPr/>
      <dgm:t>
        <a:bodyPr/>
        <a:lstStyle/>
        <a:p>
          <a:endParaRPr lang="es-PE"/>
        </a:p>
      </dgm:t>
    </dgm:pt>
    <dgm:pt modelId="{8B3EB80E-7989-488D-89A7-DDFD1C75D181}">
      <dgm:prSet phldrT="[Texto]" custT="1"/>
      <dgm:spPr>
        <a:gradFill rotWithShape="0">
          <a:gsLst>
            <a:gs pos="8000">
              <a:schemeClr val="accent3">
                <a:lumMod val="20000"/>
                <a:lumOff val="80000"/>
              </a:schemeClr>
            </a:gs>
            <a:gs pos="42000">
              <a:schemeClr val="accent2">
                <a:lumMod val="60000"/>
                <a:lumOff val="40000"/>
              </a:schemeClr>
            </a:gs>
          </a:gsLst>
          <a:path path="circle">
            <a:fillToRect l="50000" t="155000" r="50000" b="-55000"/>
          </a:path>
        </a:gradFill>
      </dgm:spPr>
      <dgm:t>
        <a:bodyPr/>
        <a:lstStyle/>
        <a:p>
          <a:r>
            <a:rPr lang="es-PE" sz="2000" b="1" dirty="0" smtClean="0">
              <a:solidFill>
                <a:schemeClr val="tx1"/>
              </a:solidFill>
            </a:rPr>
            <a:t>PROCESAMIENTO Y PRESENTACIÓN DE DATOS</a:t>
          </a:r>
          <a:endParaRPr lang="es-PE" sz="2000" b="1" dirty="0">
            <a:solidFill>
              <a:schemeClr val="tx1"/>
            </a:solidFill>
          </a:endParaRPr>
        </a:p>
      </dgm:t>
    </dgm:pt>
    <dgm:pt modelId="{1987F7DE-C30F-44FA-9BD1-1B45974F9697}" type="parTrans" cxnId="{A2811291-0ADE-42A2-851A-FA2BEF9E7E26}">
      <dgm:prSet/>
      <dgm:spPr/>
      <dgm:t>
        <a:bodyPr/>
        <a:lstStyle/>
        <a:p>
          <a:endParaRPr lang="es-PE"/>
        </a:p>
      </dgm:t>
    </dgm:pt>
    <dgm:pt modelId="{7EF7D971-F526-4D47-BAF1-8B4F29923093}" type="sibTrans" cxnId="{A2811291-0ADE-42A2-851A-FA2BEF9E7E26}">
      <dgm:prSet/>
      <dgm:spPr/>
      <dgm:t>
        <a:bodyPr/>
        <a:lstStyle/>
        <a:p>
          <a:endParaRPr lang="es-PE"/>
        </a:p>
      </dgm:t>
    </dgm:pt>
    <dgm:pt modelId="{78034CD9-C33E-4419-BBB1-BCFC28092A2E}" type="pres">
      <dgm:prSet presAssocID="{8677333E-0257-4761-A8B8-102CCD218838}" presName="composite" presStyleCnt="0">
        <dgm:presLayoutVars>
          <dgm:chMax val="1"/>
          <dgm:dir/>
          <dgm:resizeHandles val="exact"/>
        </dgm:presLayoutVars>
      </dgm:prSet>
      <dgm:spPr/>
      <dgm:t>
        <a:bodyPr/>
        <a:lstStyle/>
        <a:p>
          <a:endParaRPr lang="es-PE"/>
        </a:p>
      </dgm:t>
    </dgm:pt>
    <dgm:pt modelId="{505F0B44-C1B9-42B1-93E3-03902DD2A9F0}" type="pres">
      <dgm:prSet presAssocID="{8677333E-0257-4761-A8B8-102CCD218838}" presName="radial" presStyleCnt="0">
        <dgm:presLayoutVars>
          <dgm:animLvl val="ctr"/>
        </dgm:presLayoutVars>
      </dgm:prSet>
      <dgm:spPr/>
    </dgm:pt>
    <dgm:pt modelId="{5C56076C-7B60-4572-A790-36B5C7A228E8}" type="pres">
      <dgm:prSet presAssocID="{83584E21-8B53-46EE-861E-8E0FFC9D658D}" presName="centerShape" presStyleLbl="vennNode1" presStyleIdx="0" presStyleCnt="4" custScaleX="100002" custLinFactNeighborX="-345" custLinFactNeighborY="-60"/>
      <dgm:spPr/>
      <dgm:t>
        <a:bodyPr/>
        <a:lstStyle/>
        <a:p>
          <a:endParaRPr lang="es-PE"/>
        </a:p>
      </dgm:t>
    </dgm:pt>
    <dgm:pt modelId="{D31EC486-7072-4530-896C-3F84A6834968}" type="pres">
      <dgm:prSet presAssocID="{AE6C60F0-9156-483F-A0FF-7601441CA948}" presName="node" presStyleLbl="vennNode1" presStyleIdx="1" presStyleCnt="4" custScaleX="180246">
        <dgm:presLayoutVars>
          <dgm:bulletEnabled val="1"/>
        </dgm:presLayoutVars>
      </dgm:prSet>
      <dgm:spPr/>
      <dgm:t>
        <a:bodyPr/>
        <a:lstStyle/>
        <a:p>
          <a:endParaRPr lang="es-PE"/>
        </a:p>
      </dgm:t>
    </dgm:pt>
    <dgm:pt modelId="{A8C27F30-1B34-4587-AFB6-02E09B55544D}" type="pres">
      <dgm:prSet presAssocID="{E486A447-D47C-428F-B0BD-E4B79D6CBDD2}" presName="node" presStyleLbl="vennNode1" presStyleIdx="2" presStyleCnt="4" custScaleX="168142" custRadScaleRad="117781" custRadScaleInc="-3008">
        <dgm:presLayoutVars>
          <dgm:bulletEnabled val="1"/>
        </dgm:presLayoutVars>
      </dgm:prSet>
      <dgm:spPr/>
      <dgm:t>
        <a:bodyPr/>
        <a:lstStyle/>
        <a:p>
          <a:endParaRPr lang="es-PE"/>
        </a:p>
      </dgm:t>
    </dgm:pt>
    <dgm:pt modelId="{7642D38B-F1C0-46A7-9CAC-C57676E5E9A5}" type="pres">
      <dgm:prSet presAssocID="{8B3EB80E-7989-488D-89A7-DDFD1C75D181}" presName="node" presStyleLbl="vennNode1" presStyleIdx="3" presStyleCnt="4" custScaleX="172354" custRadScaleRad="119085" custRadScaleInc="3267">
        <dgm:presLayoutVars>
          <dgm:bulletEnabled val="1"/>
        </dgm:presLayoutVars>
      </dgm:prSet>
      <dgm:spPr/>
      <dgm:t>
        <a:bodyPr/>
        <a:lstStyle/>
        <a:p>
          <a:endParaRPr lang="es-PE"/>
        </a:p>
      </dgm:t>
    </dgm:pt>
  </dgm:ptLst>
  <dgm:cxnLst>
    <dgm:cxn modelId="{A4FC91E0-97AF-4441-A7FA-0A5BB4A196F2}" type="presOf" srcId="{AE6C60F0-9156-483F-A0FF-7601441CA948}" destId="{D31EC486-7072-4530-896C-3F84A6834968}" srcOrd="0" destOrd="0" presId="urn:microsoft.com/office/officeart/2005/8/layout/radial3"/>
    <dgm:cxn modelId="{9CDC631A-0A30-47BF-B748-3ADA8FDD904A}" srcId="{8677333E-0257-4761-A8B8-102CCD218838}" destId="{83584E21-8B53-46EE-861E-8E0FFC9D658D}" srcOrd="0" destOrd="0" parTransId="{DDB7E30A-6F31-4E1B-9506-03D28B8512A8}" sibTransId="{14C245F7-4F4F-4C8E-991C-CB1240BEDC5B}"/>
    <dgm:cxn modelId="{35653A4B-4F1F-4DD6-93F1-18F53C870F1B}" type="presOf" srcId="{E486A447-D47C-428F-B0BD-E4B79D6CBDD2}" destId="{A8C27F30-1B34-4587-AFB6-02E09B55544D}" srcOrd="0" destOrd="0" presId="urn:microsoft.com/office/officeart/2005/8/layout/radial3"/>
    <dgm:cxn modelId="{4EBD5133-4DA0-4CB0-BEA3-C057816F8AC4}" type="presOf" srcId="{8677333E-0257-4761-A8B8-102CCD218838}" destId="{78034CD9-C33E-4419-BBB1-BCFC28092A2E}" srcOrd="0" destOrd="0" presId="urn:microsoft.com/office/officeart/2005/8/layout/radial3"/>
    <dgm:cxn modelId="{CB7A280A-D224-419A-B222-9E87E2AE66F6}" srcId="{83584E21-8B53-46EE-861E-8E0FFC9D658D}" destId="{AE6C60F0-9156-483F-A0FF-7601441CA948}" srcOrd="0" destOrd="0" parTransId="{EE3A3828-1C18-4DAB-8F01-7B65E7BD6F84}" sibTransId="{36A211ED-9B30-46A8-8CE0-F39AF5D7EDF2}"/>
    <dgm:cxn modelId="{D56C6BCD-6802-4858-A209-F3BFB7F75140}" srcId="{83584E21-8B53-46EE-861E-8E0FFC9D658D}" destId="{E486A447-D47C-428F-B0BD-E4B79D6CBDD2}" srcOrd="1" destOrd="0" parTransId="{0CADC595-FBB6-45E9-AAA3-E4AD13235BCA}" sibTransId="{C252E0AE-D0E5-4B30-9CB1-36482B168A58}"/>
    <dgm:cxn modelId="{A2811291-0ADE-42A2-851A-FA2BEF9E7E26}" srcId="{83584E21-8B53-46EE-861E-8E0FFC9D658D}" destId="{8B3EB80E-7989-488D-89A7-DDFD1C75D181}" srcOrd="2" destOrd="0" parTransId="{1987F7DE-C30F-44FA-9BD1-1B45974F9697}" sibTransId="{7EF7D971-F526-4D47-BAF1-8B4F29923093}"/>
    <dgm:cxn modelId="{07F5D892-7361-4D2C-87E5-32272795445D}" type="presOf" srcId="{83584E21-8B53-46EE-861E-8E0FFC9D658D}" destId="{5C56076C-7B60-4572-A790-36B5C7A228E8}" srcOrd="0" destOrd="0" presId="urn:microsoft.com/office/officeart/2005/8/layout/radial3"/>
    <dgm:cxn modelId="{2EAEE927-767D-4DAF-B053-43621CAECC36}" type="presOf" srcId="{8B3EB80E-7989-488D-89A7-DDFD1C75D181}" destId="{7642D38B-F1C0-46A7-9CAC-C57676E5E9A5}" srcOrd="0" destOrd="0" presId="urn:microsoft.com/office/officeart/2005/8/layout/radial3"/>
    <dgm:cxn modelId="{053C5C78-4876-4B32-9DEC-C8D375C56A28}" type="presParOf" srcId="{78034CD9-C33E-4419-BBB1-BCFC28092A2E}" destId="{505F0B44-C1B9-42B1-93E3-03902DD2A9F0}" srcOrd="0" destOrd="0" presId="urn:microsoft.com/office/officeart/2005/8/layout/radial3"/>
    <dgm:cxn modelId="{C691C1C7-EBD5-4737-9D9F-15718329D213}" type="presParOf" srcId="{505F0B44-C1B9-42B1-93E3-03902DD2A9F0}" destId="{5C56076C-7B60-4572-A790-36B5C7A228E8}" srcOrd="0" destOrd="0" presId="urn:microsoft.com/office/officeart/2005/8/layout/radial3"/>
    <dgm:cxn modelId="{8BEA199E-3A51-45AF-A448-B588B3A51AEC}" type="presParOf" srcId="{505F0B44-C1B9-42B1-93E3-03902DD2A9F0}" destId="{D31EC486-7072-4530-896C-3F84A6834968}" srcOrd="1" destOrd="0" presId="urn:microsoft.com/office/officeart/2005/8/layout/radial3"/>
    <dgm:cxn modelId="{1AE1BD03-F6D1-4671-8382-DD15A87943AC}" type="presParOf" srcId="{505F0B44-C1B9-42B1-93E3-03902DD2A9F0}" destId="{A8C27F30-1B34-4587-AFB6-02E09B55544D}" srcOrd="2" destOrd="0" presId="urn:microsoft.com/office/officeart/2005/8/layout/radial3"/>
    <dgm:cxn modelId="{1F8FC82A-F595-42A9-B6E0-4D220223BAE8}" type="presParOf" srcId="{505F0B44-C1B9-42B1-93E3-03902DD2A9F0}" destId="{7642D38B-F1C0-46A7-9CAC-C57676E5E9A5}"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2B89D40-59F5-4B12-BBD1-09CE59EE8E6D}" type="doc">
      <dgm:prSet loTypeId="urn:microsoft.com/office/officeart/2005/8/layout/hProcess9" loCatId="process" qsTypeId="urn:microsoft.com/office/officeart/2005/8/quickstyle/simple5" qsCatId="simple" csTypeId="urn:microsoft.com/office/officeart/2005/8/colors/accent1_2" csCatId="accent1" phldr="1"/>
      <dgm:spPr/>
      <dgm:t>
        <a:bodyPr/>
        <a:lstStyle/>
        <a:p>
          <a:endParaRPr lang="es-PE"/>
        </a:p>
      </dgm:t>
    </dgm:pt>
    <dgm:pt modelId="{38B29566-A7D4-46B5-B40F-91CDB526631C}">
      <dgm:prSet phldrT="[Texto]" custT="1"/>
      <dgm:spPr/>
      <dgm:t>
        <a:bodyPr/>
        <a:lstStyle/>
        <a:p>
          <a:r>
            <a:rPr lang="es-PE" sz="2800" b="1" dirty="0" smtClean="0">
              <a:solidFill>
                <a:srgbClr val="002060"/>
              </a:solidFill>
              <a:latin typeface="Calibri" pitchFamily="34" charset="0"/>
              <a:ea typeface="Verdana" pitchFamily="34" charset="0"/>
              <a:cs typeface="Verdana" pitchFamily="34" charset="0"/>
            </a:rPr>
            <a:t>Codificación y tabulación</a:t>
          </a:r>
          <a:endParaRPr lang="es-PE" sz="2800" b="1" dirty="0">
            <a:solidFill>
              <a:srgbClr val="002060"/>
            </a:solidFill>
            <a:latin typeface="Calibri" pitchFamily="34" charset="0"/>
            <a:ea typeface="Verdana" pitchFamily="34" charset="0"/>
            <a:cs typeface="Verdana" pitchFamily="34" charset="0"/>
          </a:endParaRPr>
        </a:p>
      </dgm:t>
    </dgm:pt>
    <dgm:pt modelId="{A3FA7B7E-68A8-4A28-B632-7949F87AEAFD}" type="sibTrans" cxnId="{25F87008-C2C6-407B-B873-372878405505}">
      <dgm:prSet/>
      <dgm:spPr/>
      <dgm:t>
        <a:bodyPr/>
        <a:lstStyle/>
        <a:p>
          <a:endParaRPr lang="es-PE"/>
        </a:p>
      </dgm:t>
    </dgm:pt>
    <dgm:pt modelId="{F83F7837-60D4-4629-8792-01E3C429225C}" type="parTrans" cxnId="{25F87008-C2C6-407B-B873-372878405505}">
      <dgm:prSet/>
      <dgm:spPr/>
      <dgm:t>
        <a:bodyPr/>
        <a:lstStyle/>
        <a:p>
          <a:endParaRPr lang="es-PE"/>
        </a:p>
      </dgm:t>
    </dgm:pt>
    <dgm:pt modelId="{21DD2AA3-9705-4C0F-AA92-184DA4DA22F3}">
      <dgm:prSet phldrT="[Texto]" custT="1"/>
      <dgm:spPr/>
      <dgm:t>
        <a:bodyPr/>
        <a:lstStyle/>
        <a:p>
          <a:r>
            <a:rPr lang="es-PE" sz="2800" b="1" dirty="0" smtClean="0">
              <a:solidFill>
                <a:srgbClr val="002060"/>
              </a:solidFill>
              <a:latin typeface="Calibri" pitchFamily="34" charset="0"/>
              <a:ea typeface="Verdana" pitchFamily="34" charset="0"/>
              <a:cs typeface="Verdana" pitchFamily="34" charset="0"/>
            </a:rPr>
            <a:t>Clasificación de la información</a:t>
          </a:r>
          <a:endParaRPr lang="es-PE" sz="2800" b="1" dirty="0">
            <a:solidFill>
              <a:srgbClr val="002060"/>
            </a:solidFill>
            <a:latin typeface="Calibri" pitchFamily="34" charset="0"/>
            <a:ea typeface="Verdana" pitchFamily="34" charset="0"/>
            <a:cs typeface="Verdana" pitchFamily="34" charset="0"/>
          </a:endParaRPr>
        </a:p>
      </dgm:t>
    </dgm:pt>
    <dgm:pt modelId="{3AE90E44-5ED4-4AE7-8E2E-751EBEB224DB}" type="sibTrans" cxnId="{59CA1052-1B52-4A6A-AD04-354E70425B51}">
      <dgm:prSet/>
      <dgm:spPr/>
      <dgm:t>
        <a:bodyPr/>
        <a:lstStyle/>
        <a:p>
          <a:endParaRPr lang="es-PE"/>
        </a:p>
      </dgm:t>
    </dgm:pt>
    <dgm:pt modelId="{AA5D3DA1-0316-4877-A827-0913FCE01AC0}" type="parTrans" cxnId="{59CA1052-1B52-4A6A-AD04-354E70425B51}">
      <dgm:prSet/>
      <dgm:spPr/>
      <dgm:t>
        <a:bodyPr/>
        <a:lstStyle/>
        <a:p>
          <a:endParaRPr lang="es-PE"/>
        </a:p>
      </dgm:t>
    </dgm:pt>
    <dgm:pt modelId="{801BDD39-0BD5-46C8-91D4-533AB6B8ADD3}">
      <dgm:prSet phldrT="[Texto]" custT="1"/>
      <dgm:spPr/>
      <dgm:t>
        <a:bodyPr/>
        <a:lstStyle/>
        <a:p>
          <a:r>
            <a:rPr lang="es-PE" sz="2800" b="1" dirty="0" smtClean="0">
              <a:solidFill>
                <a:srgbClr val="002060"/>
              </a:solidFill>
              <a:latin typeface="Calibri" pitchFamily="34" charset="0"/>
              <a:ea typeface="Verdana" pitchFamily="34" charset="0"/>
              <a:cs typeface="Verdana" pitchFamily="34" charset="0"/>
            </a:rPr>
            <a:t>Revisión y consistencia de la información</a:t>
          </a:r>
          <a:endParaRPr lang="es-PE" sz="2800" b="1" dirty="0">
            <a:solidFill>
              <a:srgbClr val="002060"/>
            </a:solidFill>
            <a:latin typeface="Calibri" pitchFamily="34" charset="0"/>
            <a:ea typeface="Verdana" pitchFamily="34" charset="0"/>
            <a:cs typeface="Verdana" pitchFamily="34" charset="0"/>
          </a:endParaRPr>
        </a:p>
      </dgm:t>
    </dgm:pt>
    <dgm:pt modelId="{2595DF85-E50A-4F8F-947D-5A12DFB50E2D}" type="sibTrans" cxnId="{680307A9-94BC-4106-AE18-F7DA27520DE7}">
      <dgm:prSet/>
      <dgm:spPr/>
      <dgm:t>
        <a:bodyPr/>
        <a:lstStyle/>
        <a:p>
          <a:endParaRPr lang="es-PE"/>
        </a:p>
      </dgm:t>
    </dgm:pt>
    <dgm:pt modelId="{41D9F91E-FB5D-461D-8618-574D86B736AE}" type="parTrans" cxnId="{680307A9-94BC-4106-AE18-F7DA27520DE7}">
      <dgm:prSet/>
      <dgm:spPr/>
      <dgm:t>
        <a:bodyPr/>
        <a:lstStyle/>
        <a:p>
          <a:endParaRPr lang="es-PE"/>
        </a:p>
      </dgm:t>
    </dgm:pt>
    <dgm:pt modelId="{51927815-5262-4D63-A400-9AA6A9D85767}" type="pres">
      <dgm:prSet presAssocID="{52B89D40-59F5-4B12-BBD1-09CE59EE8E6D}" presName="CompostProcess" presStyleCnt="0">
        <dgm:presLayoutVars>
          <dgm:dir/>
          <dgm:resizeHandles val="exact"/>
        </dgm:presLayoutVars>
      </dgm:prSet>
      <dgm:spPr/>
      <dgm:t>
        <a:bodyPr/>
        <a:lstStyle/>
        <a:p>
          <a:endParaRPr lang="es-PE"/>
        </a:p>
      </dgm:t>
    </dgm:pt>
    <dgm:pt modelId="{027059DD-E249-4FF4-BB63-5A976EC67240}" type="pres">
      <dgm:prSet presAssocID="{52B89D40-59F5-4B12-BBD1-09CE59EE8E6D}" presName="arrow" presStyleLbl="bgShp" presStyleIdx="0" presStyleCnt="1" custScaleX="117647"/>
      <dgm:spPr/>
    </dgm:pt>
    <dgm:pt modelId="{6A0709FF-FBC7-4FA1-90BF-37D1E73ABE57}" type="pres">
      <dgm:prSet presAssocID="{52B89D40-59F5-4B12-BBD1-09CE59EE8E6D}" presName="linearProcess" presStyleCnt="0"/>
      <dgm:spPr/>
    </dgm:pt>
    <dgm:pt modelId="{E47B7115-27EC-4B32-B0F1-F83A9142CD7C}" type="pres">
      <dgm:prSet presAssocID="{801BDD39-0BD5-46C8-91D4-533AB6B8ADD3}" presName="textNode" presStyleLbl="node1" presStyleIdx="0" presStyleCnt="3">
        <dgm:presLayoutVars>
          <dgm:bulletEnabled val="1"/>
        </dgm:presLayoutVars>
      </dgm:prSet>
      <dgm:spPr/>
      <dgm:t>
        <a:bodyPr/>
        <a:lstStyle/>
        <a:p>
          <a:endParaRPr lang="es-PE"/>
        </a:p>
      </dgm:t>
    </dgm:pt>
    <dgm:pt modelId="{6C947603-2BB0-421D-B303-D6D9A7F51BCD}" type="pres">
      <dgm:prSet presAssocID="{2595DF85-E50A-4F8F-947D-5A12DFB50E2D}" presName="sibTrans" presStyleCnt="0"/>
      <dgm:spPr/>
    </dgm:pt>
    <dgm:pt modelId="{0CC73B9D-E3E2-4029-9ADA-3A18194602BD}" type="pres">
      <dgm:prSet presAssocID="{21DD2AA3-9705-4C0F-AA92-184DA4DA22F3}" presName="textNode" presStyleLbl="node1" presStyleIdx="1" presStyleCnt="3">
        <dgm:presLayoutVars>
          <dgm:bulletEnabled val="1"/>
        </dgm:presLayoutVars>
      </dgm:prSet>
      <dgm:spPr/>
      <dgm:t>
        <a:bodyPr/>
        <a:lstStyle/>
        <a:p>
          <a:endParaRPr lang="es-PE"/>
        </a:p>
      </dgm:t>
    </dgm:pt>
    <dgm:pt modelId="{06CE70D5-7552-4F60-8731-007A74E27751}" type="pres">
      <dgm:prSet presAssocID="{3AE90E44-5ED4-4AE7-8E2E-751EBEB224DB}" presName="sibTrans" presStyleCnt="0"/>
      <dgm:spPr/>
    </dgm:pt>
    <dgm:pt modelId="{DB81782C-072C-4A65-AB4B-2BD75DF1D158}" type="pres">
      <dgm:prSet presAssocID="{38B29566-A7D4-46B5-B40F-91CDB526631C}" presName="textNode" presStyleLbl="node1" presStyleIdx="2" presStyleCnt="3">
        <dgm:presLayoutVars>
          <dgm:bulletEnabled val="1"/>
        </dgm:presLayoutVars>
      </dgm:prSet>
      <dgm:spPr/>
      <dgm:t>
        <a:bodyPr/>
        <a:lstStyle/>
        <a:p>
          <a:endParaRPr lang="es-PE"/>
        </a:p>
      </dgm:t>
    </dgm:pt>
  </dgm:ptLst>
  <dgm:cxnLst>
    <dgm:cxn modelId="{B088A7B3-E4A6-4FB0-BFE7-F7AB4401F67D}" type="presOf" srcId="{52B89D40-59F5-4B12-BBD1-09CE59EE8E6D}" destId="{51927815-5262-4D63-A400-9AA6A9D85767}" srcOrd="0" destOrd="0" presId="urn:microsoft.com/office/officeart/2005/8/layout/hProcess9"/>
    <dgm:cxn modelId="{25F87008-C2C6-407B-B873-372878405505}" srcId="{52B89D40-59F5-4B12-BBD1-09CE59EE8E6D}" destId="{38B29566-A7D4-46B5-B40F-91CDB526631C}" srcOrd="2" destOrd="0" parTransId="{F83F7837-60D4-4629-8792-01E3C429225C}" sibTransId="{A3FA7B7E-68A8-4A28-B632-7949F87AEAFD}"/>
    <dgm:cxn modelId="{18B1DFC1-39BF-4F2E-BEDA-4ACC9F86EB71}" type="presOf" srcId="{21DD2AA3-9705-4C0F-AA92-184DA4DA22F3}" destId="{0CC73B9D-E3E2-4029-9ADA-3A18194602BD}" srcOrd="0" destOrd="0" presId="urn:microsoft.com/office/officeart/2005/8/layout/hProcess9"/>
    <dgm:cxn modelId="{59CA1052-1B52-4A6A-AD04-354E70425B51}" srcId="{52B89D40-59F5-4B12-BBD1-09CE59EE8E6D}" destId="{21DD2AA3-9705-4C0F-AA92-184DA4DA22F3}" srcOrd="1" destOrd="0" parTransId="{AA5D3DA1-0316-4877-A827-0913FCE01AC0}" sibTransId="{3AE90E44-5ED4-4AE7-8E2E-751EBEB224DB}"/>
    <dgm:cxn modelId="{5BBF929E-609C-4421-8A84-31445F5B9061}" type="presOf" srcId="{38B29566-A7D4-46B5-B40F-91CDB526631C}" destId="{DB81782C-072C-4A65-AB4B-2BD75DF1D158}" srcOrd="0" destOrd="0" presId="urn:microsoft.com/office/officeart/2005/8/layout/hProcess9"/>
    <dgm:cxn modelId="{680307A9-94BC-4106-AE18-F7DA27520DE7}" srcId="{52B89D40-59F5-4B12-BBD1-09CE59EE8E6D}" destId="{801BDD39-0BD5-46C8-91D4-533AB6B8ADD3}" srcOrd="0" destOrd="0" parTransId="{41D9F91E-FB5D-461D-8618-574D86B736AE}" sibTransId="{2595DF85-E50A-4F8F-947D-5A12DFB50E2D}"/>
    <dgm:cxn modelId="{330BD96C-DB71-406D-BF9B-0BC1DA9B9187}" type="presOf" srcId="{801BDD39-0BD5-46C8-91D4-533AB6B8ADD3}" destId="{E47B7115-27EC-4B32-B0F1-F83A9142CD7C}" srcOrd="0" destOrd="0" presId="urn:microsoft.com/office/officeart/2005/8/layout/hProcess9"/>
    <dgm:cxn modelId="{6B4DAA82-058D-4F2D-8CB7-8CC4993BF6C3}" type="presParOf" srcId="{51927815-5262-4D63-A400-9AA6A9D85767}" destId="{027059DD-E249-4FF4-BB63-5A976EC67240}" srcOrd="0" destOrd="0" presId="urn:microsoft.com/office/officeart/2005/8/layout/hProcess9"/>
    <dgm:cxn modelId="{256694CB-ECDE-4095-85C0-8D5FF97191DB}" type="presParOf" srcId="{51927815-5262-4D63-A400-9AA6A9D85767}" destId="{6A0709FF-FBC7-4FA1-90BF-37D1E73ABE57}" srcOrd="1" destOrd="0" presId="urn:microsoft.com/office/officeart/2005/8/layout/hProcess9"/>
    <dgm:cxn modelId="{98DF0B08-9EAA-4CEE-876D-77815044BCDD}" type="presParOf" srcId="{6A0709FF-FBC7-4FA1-90BF-37D1E73ABE57}" destId="{E47B7115-27EC-4B32-B0F1-F83A9142CD7C}" srcOrd="0" destOrd="0" presId="urn:microsoft.com/office/officeart/2005/8/layout/hProcess9"/>
    <dgm:cxn modelId="{DBDE64BC-497A-4C02-954D-472166254289}" type="presParOf" srcId="{6A0709FF-FBC7-4FA1-90BF-37D1E73ABE57}" destId="{6C947603-2BB0-421D-B303-D6D9A7F51BCD}" srcOrd="1" destOrd="0" presId="urn:microsoft.com/office/officeart/2005/8/layout/hProcess9"/>
    <dgm:cxn modelId="{A6DCCF38-D40B-4DCA-B2C1-B0F9CAD4C85E}" type="presParOf" srcId="{6A0709FF-FBC7-4FA1-90BF-37D1E73ABE57}" destId="{0CC73B9D-E3E2-4029-9ADA-3A18194602BD}" srcOrd="2" destOrd="0" presId="urn:microsoft.com/office/officeart/2005/8/layout/hProcess9"/>
    <dgm:cxn modelId="{94F419B3-E34B-4AF4-9C27-1F4F83B44054}" type="presParOf" srcId="{6A0709FF-FBC7-4FA1-90BF-37D1E73ABE57}" destId="{06CE70D5-7552-4F60-8731-007A74E27751}" srcOrd="3" destOrd="0" presId="urn:microsoft.com/office/officeart/2005/8/layout/hProcess9"/>
    <dgm:cxn modelId="{BD77B22D-4626-40F1-B51E-9AF44628BCD8}" type="presParOf" srcId="{6A0709FF-FBC7-4FA1-90BF-37D1E73ABE57}" destId="{DB81782C-072C-4A65-AB4B-2BD75DF1D15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209F1B9-3119-4101-B3E5-5010762D169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PE"/>
        </a:p>
      </dgm:t>
    </dgm:pt>
    <dgm:pt modelId="{E2A9394A-A88C-4E6F-A043-0B586A278886}">
      <dgm:prSet phldrT="[Texto]" custT="1"/>
      <dgm:spPr>
        <a:pattFill prst="pct5">
          <a:fgClr>
            <a:schemeClr val="accent3">
              <a:lumMod val="75000"/>
            </a:schemeClr>
          </a:fgClr>
          <a:bgClr>
            <a:schemeClr val="bg1"/>
          </a:bgClr>
        </a:pattFill>
      </dgm:spPr>
      <dgm:t>
        <a:bodyPr/>
        <a:lstStyle/>
        <a:p>
          <a:r>
            <a:rPr lang="es-PE" sz="3600" b="1" dirty="0" smtClean="0">
              <a:solidFill>
                <a:schemeClr val="accent5">
                  <a:lumMod val="75000"/>
                </a:schemeClr>
              </a:solidFill>
              <a:latin typeface="Cambria" pitchFamily="18" charset="0"/>
            </a:rPr>
            <a:t>Encuesta</a:t>
          </a:r>
          <a:endParaRPr lang="es-PE" sz="3600" b="1" dirty="0">
            <a:solidFill>
              <a:schemeClr val="accent5">
                <a:lumMod val="75000"/>
              </a:schemeClr>
            </a:solidFill>
            <a:latin typeface="Cambria" pitchFamily="18" charset="0"/>
          </a:endParaRPr>
        </a:p>
      </dgm:t>
    </dgm:pt>
    <dgm:pt modelId="{7FBD3724-982F-47BC-809B-AB364EBCBA8F}" type="parTrans" cxnId="{FE0E98D7-8035-4810-B5CF-CF916F0C151E}">
      <dgm:prSet/>
      <dgm:spPr/>
      <dgm:t>
        <a:bodyPr/>
        <a:lstStyle/>
        <a:p>
          <a:endParaRPr lang="es-PE"/>
        </a:p>
      </dgm:t>
    </dgm:pt>
    <dgm:pt modelId="{FE885761-4B54-48F1-BC4F-09F96DDE8F6E}" type="sibTrans" cxnId="{FE0E98D7-8035-4810-B5CF-CF916F0C151E}">
      <dgm:prSet/>
      <dgm:spPr/>
      <dgm:t>
        <a:bodyPr/>
        <a:lstStyle/>
        <a:p>
          <a:endParaRPr lang="es-PE"/>
        </a:p>
      </dgm:t>
    </dgm:pt>
    <dgm:pt modelId="{3F89FE72-059B-4DDD-B894-3DAAC1461CDF}">
      <dgm:prSet phldrT="[Texto]" custT="1"/>
      <dgm:spPr/>
      <dgm:t>
        <a:bodyPr/>
        <a:lstStyle/>
        <a:p>
          <a:r>
            <a:rPr lang="es-PE" sz="2800" b="1" dirty="0" smtClean="0">
              <a:solidFill>
                <a:srgbClr val="002060"/>
              </a:solidFill>
              <a:latin typeface="Calibri" pitchFamily="34" charset="0"/>
              <a:ea typeface="Verdana" pitchFamily="34" charset="0"/>
              <a:cs typeface="Verdana" pitchFamily="34" charset="0"/>
            </a:rPr>
            <a:t>Se</a:t>
          </a:r>
          <a:r>
            <a:rPr lang="es-PE" sz="2800" dirty="0" smtClean="0"/>
            <a:t>  </a:t>
          </a:r>
          <a:r>
            <a:rPr lang="es-PE" sz="2800" b="1" dirty="0" smtClean="0">
              <a:solidFill>
                <a:srgbClr val="002060"/>
              </a:solidFill>
              <a:latin typeface="Calibri" pitchFamily="34" charset="0"/>
              <a:ea typeface="Verdana" pitchFamily="34" charset="0"/>
              <a:cs typeface="Verdana" pitchFamily="34" charset="0"/>
            </a:rPr>
            <a:t>realizó  a las 46 Empresas Ferreteras domiciliados en Huánuco.</a:t>
          </a:r>
          <a:endParaRPr lang="es-PE" sz="2800" b="1" dirty="0">
            <a:solidFill>
              <a:srgbClr val="002060"/>
            </a:solidFill>
            <a:latin typeface="Calibri" pitchFamily="34" charset="0"/>
            <a:ea typeface="Verdana" pitchFamily="34" charset="0"/>
            <a:cs typeface="Verdana" pitchFamily="34" charset="0"/>
          </a:endParaRPr>
        </a:p>
      </dgm:t>
    </dgm:pt>
    <dgm:pt modelId="{6E35FF72-3E88-42F0-B519-EB35B86525EA}" type="parTrans" cxnId="{C1191FCC-44D9-4962-A8E8-976BA481CC1E}">
      <dgm:prSet/>
      <dgm:spPr/>
      <dgm:t>
        <a:bodyPr/>
        <a:lstStyle/>
        <a:p>
          <a:endParaRPr lang="es-PE"/>
        </a:p>
      </dgm:t>
    </dgm:pt>
    <dgm:pt modelId="{DFE8B087-7621-4037-8B8D-2A2017C89C36}" type="sibTrans" cxnId="{C1191FCC-44D9-4962-A8E8-976BA481CC1E}">
      <dgm:prSet/>
      <dgm:spPr/>
      <dgm:t>
        <a:bodyPr/>
        <a:lstStyle/>
        <a:p>
          <a:endParaRPr lang="es-PE"/>
        </a:p>
      </dgm:t>
    </dgm:pt>
    <dgm:pt modelId="{66A1FC48-60E5-45B2-BC57-2C8B77D65DEB}">
      <dgm:prSet phldrT="[Texto]" custT="1"/>
      <dgm:spPr>
        <a:pattFill prst="pct5">
          <a:fgClr>
            <a:schemeClr val="accent3">
              <a:lumMod val="75000"/>
            </a:schemeClr>
          </a:fgClr>
          <a:bgClr>
            <a:schemeClr val="bg1"/>
          </a:bgClr>
        </a:pattFill>
      </dgm:spPr>
      <dgm:t>
        <a:bodyPr/>
        <a:lstStyle/>
        <a:p>
          <a:r>
            <a:rPr lang="es-PE" sz="3600" b="1" dirty="0" smtClean="0">
              <a:solidFill>
                <a:schemeClr val="accent5">
                  <a:lumMod val="75000"/>
                </a:schemeClr>
              </a:solidFill>
              <a:latin typeface="Cambria" pitchFamily="18" charset="0"/>
            </a:rPr>
            <a:t>Entrevista</a:t>
          </a:r>
          <a:endParaRPr lang="es-PE" sz="2400" b="1" dirty="0">
            <a:solidFill>
              <a:schemeClr val="accent5">
                <a:lumMod val="75000"/>
              </a:schemeClr>
            </a:solidFill>
            <a:latin typeface="Cambria" pitchFamily="18" charset="0"/>
          </a:endParaRPr>
        </a:p>
      </dgm:t>
    </dgm:pt>
    <dgm:pt modelId="{FCBA3256-20DC-445E-B86B-6F78497A4712}" type="parTrans" cxnId="{98554CEB-5E78-4E1F-9B50-1294286EB725}">
      <dgm:prSet/>
      <dgm:spPr/>
      <dgm:t>
        <a:bodyPr/>
        <a:lstStyle/>
        <a:p>
          <a:endParaRPr lang="es-PE"/>
        </a:p>
      </dgm:t>
    </dgm:pt>
    <dgm:pt modelId="{1AE490C2-8A0C-4788-A53A-795E1D490B37}" type="sibTrans" cxnId="{98554CEB-5E78-4E1F-9B50-1294286EB725}">
      <dgm:prSet/>
      <dgm:spPr/>
      <dgm:t>
        <a:bodyPr/>
        <a:lstStyle/>
        <a:p>
          <a:endParaRPr lang="es-PE"/>
        </a:p>
      </dgm:t>
    </dgm:pt>
    <dgm:pt modelId="{C4D50C03-9B26-4563-93AE-70EFA51F3A9B}">
      <dgm:prSet phldrT="[Texto]" custT="1"/>
      <dgm:spPr/>
      <dgm:t>
        <a:bodyPr/>
        <a:lstStyle/>
        <a:p>
          <a:r>
            <a:rPr lang="es-PE" sz="2800" b="1" dirty="0" smtClean="0">
              <a:solidFill>
                <a:srgbClr val="002060"/>
              </a:solidFill>
              <a:latin typeface="Calibri" pitchFamily="34" charset="0"/>
              <a:ea typeface="Verdana" pitchFamily="34" charset="0"/>
              <a:cs typeface="Verdana" pitchFamily="34" charset="0"/>
            </a:rPr>
            <a:t>Se  realizó en la Empresa “FERRETERIA EL CONSTRUCTOR S.R.L.”</a:t>
          </a:r>
          <a:endParaRPr lang="es-PE" sz="2800" b="1" dirty="0">
            <a:solidFill>
              <a:srgbClr val="002060"/>
            </a:solidFill>
            <a:latin typeface="Calibri" pitchFamily="34" charset="0"/>
            <a:ea typeface="Verdana" pitchFamily="34" charset="0"/>
            <a:cs typeface="Verdana" pitchFamily="34" charset="0"/>
          </a:endParaRPr>
        </a:p>
      </dgm:t>
    </dgm:pt>
    <dgm:pt modelId="{26C627F3-CD90-484A-A8ED-6DD9C05C6AE7}" type="parTrans" cxnId="{3553C3C8-D8B8-4CB3-8326-5C5FFA36AF23}">
      <dgm:prSet/>
      <dgm:spPr/>
      <dgm:t>
        <a:bodyPr/>
        <a:lstStyle/>
        <a:p>
          <a:endParaRPr lang="es-PE"/>
        </a:p>
      </dgm:t>
    </dgm:pt>
    <dgm:pt modelId="{CA87EFD5-E394-4A0C-A9FC-2697AFD19A71}" type="sibTrans" cxnId="{3553C3C8-D8B8-4CB3-8326-5C5FFA36AF23}">
      <dgm:prSet/>
      <dgm:spPr/>
      <dgm:t>
        <a:bodyPr/>
        <a:lstStyle/>
        <a:p>
          <a:endParaRPr lang="es-PE"/>
        </a:p>
      </dgm:t>
    </dgm:pt>
    <dgm:pt modelId="{6FF8267F-FBB7-4FB8-972A-FD471AD3D0DD}" type="pres">
      <dgm:prSet presAssocID="{A209F1B9-3119-4101-B3E5-5010762D1696}" presName="diagram" presStyleCnt="0">
        <dgm:presLayoutVars>
          <dgm:chPref val="1"/>
          <dgm:dir/>
          <dgm:animOne val="branch"/>
          <dgm:animLvl val="lvl"/>
          <dgm:resizeHandles/>
        </dgm:presLayoutVars>
      </dgm:prSet>
      <dgm:spPr/>
      <dgm:t>
        <a:bodyPr/>
        <a:lstStyle/>
        <a:p>
          <a:endParaRPr lang="es-PE"/>
        </a:p>
      </dgm:t>
    </dgm:pt>
    <dgm:pt modelId="{48792B73-9BA5-48DF-9461-B443AF0E5998}" type="pres">
      <dgm:prSet presAssocID="{E2A9394A-A88C-4E6F-A043-0B586A278886}" presName="root" presStyleCnt="0"/>
      <dgm:spPr/>
    </dgm:pt>
    <dgm:pt modelId="{757A65BC-95DC-40C9-BB0E-A9B9474ECADA}" type="pres">
      <dgm:prSet presAssocID="{E2A9394A-A88C-4E6F-A043-0B586A278886}" presName="rootComposite" presStyleCnt="0"/>
      <dgm:spPr/>
    </dgm:pt>
    <dgm:pt modelId="{A1FC0936-8642-42DC-B470-432B9FC3FD24}" type="pres">
      <dgm:prSet presAssocID="{E2A9394A-A88C-4E6F-A043-0B586A278886}" presName="rootText" presStyleLbl="node1" presStyleIdx="0" presStyleCnt="2"/>
      <dgm:spPr/>
      <dgm:t>
        <a:bodyPr/>
        <a:lstStyle/>
        <a:p>
          <a:endParaRPr lang="es-PE"/>
        </a:p>
      </dgm:t>
    </dgm:pt>
    <dgm:pt modelId="{FED39967-F633-49A5-A384-09A7D030CF52}" type="pres">
      <dgm:prSet presAssocID="{E2A9394A-A88C-4E6F-A043-0B586A278886}" presName="rootConnector" presStyleLbl="node1" presStyleIdx="0" presStyleCnt="2"/>
      <dgm:spPr/>
      <dgm:t>
        <a:bodyPr/>
        <a:lstStyle/>
        <a:p>
          <a:endParaRPr lang="es-PE"/>
        </a:p>
      </dgm:t>
    </dgm:pt>
    <dgm:pt modelId="{87551337-4AB1-469A-A588-FF3E4FD6BF8D}" type="pres">
      <dgm:prSet presAssocID="{E2A9394A-A88C-4E6F-A043-0B586A278886}" presName="childShape" presStyleCnt="0"/>
      <dgm:spPr/>
    </dgm:pt>
    <dgm:pt modelId="{EE2D2326-BD5B-4520-9653-B35EF78C7AA5}" type="pres">
      <dgm:prSet presAssocID="{6E35FF72-3E88-42F0-B519-EB35B86525EA}" presName="Name13" presStyleLbl="parChTrans1D2" presStyleIdx="0" presStyleCnt="2"/>
      <dgm:spPr/>
      <dgm:t>
        <a:bodyPr/>
        <a:lstStyle/>
        <a:p>
          <a:endParaRPr lang="es-PE"/>
        </a:p>
      </dgm:t>
    </dgm:pt>
    <dgm:pt modelId="{23E47A71-03ED-4F6F-ABC7-9A04D110CE2B}" type="pres">
      <dgm:prSet presAssocID="{3F89FE72-059B-4DDD-B894-3DAAC1461CDF}" presName="childText" presStyleLbl="bgAcc1" presStyleIdx="0" presStyleCnt="2" custScaleY="147145">
        <dgm:presLayoutVars>
          <dgm:bulletEnabled val="1"/>
        </dgm:presLayoutVars>
      </dgm:prSet>
      <dgm:spPr/>
      <dgm:t>
        <a:bodyPr/>
        <a:lstStyle/>
        <a:p>
          <a:endParaRPr lang="es-PE"/>
        </a:p>
      </dgm:t>
    </dgm:pt>
    <dgm:pt modelId="{7D8E860D-0269-4139-A7E1-656745D8F2D0}" type="pres">
      <dgm:prSet presAssocID="{66A1FC48-60E5-45B2-BC57-2C8B77D65DEB}" presName="root" presStyleCnt="0"/>
      <dgm:spPr/>
    </dgm:pt>
    <dgm:pt modelId="{06595167-D11E-40A4-813C-EEFAB0679878}" type="pres">
      <dgm:prSet presAssocID="{66A1FC48-60E5-45B2-BC57-2C8B77D65DEB}" presName="rootComposite" presStyleCnt="0"/>
      <dgm:spPr/>
    </dgm:pt>
    <dgm:pt modelId="{12FF3CA3-1C73-4B7C-95C1-FF22AEED4195}" type="pres">
      <dgm:prSet presAssocID="{66A1FC48-60E5-45B2-BC57-2C8B77D65DEB}" presName="rootText" presStyleLbl="node1" presStyleIdx="1" presStyleCnt="2"/>
      <dgm:spPr/>
      <dgm:t>
        <a:bodyPr/>
        <a:lstStyle/>
        <a:p>
          <a:endParaRPr lang="es-PE"/>
        </a:p>
      </dgm:t>
    </dgm:pt>
    <dgm:pt modelId="{88CDC6C9-1370-4AC1-9348-B9D7C9F60D55}" type="pres">
      <dgm:prSet presAssocID="{66A1FC48-60E5-45B2-BC57-2C8B77D65DEB}" presName="rootConnector" presStyleLbl="node1" presStyleIdx="1" presStyleCnt="2"/>
      <dgm:spPr/>
      <dgm:t>
        <a:bodyPr/>
        <a:lstStyle/>
        <a:p>
          <a:endParaRPr lang="es-PE"/>
        </a:p>
      </dgm:t>
    </dgm:pt>
    <dgm:pt modelId="{2EA5660B-4104-4C92-920F-3975950F6E9E}" type="pres">
      <dgm:prSet presAssocID="{66A1FC48-60E5-45B2-BC57-2C8B77D65DEB}" presName="childShape" presStyleCnt="0"/>
      <dgm:spPr/>
    </dgm:pt>
    <dgm:pt modelId="{DF7D7DED-025D-4483-8C06-ACBEB22B6090}" type="pres">
      <dgm:prSet presAssocID="{26C627F3-CD90-484A-A8ED-6DD9C05C6AE7}" presName="Name13" presStyleLbl="parChTrans1D2" presStyleIdx="1" presStyleCnt="2"/>
      <dgm:spPr/>
      <dgm:t>
        <a:bodyPr/>
        <a:lstStyle/>
        <a:p>
          <a:endParaRPr lang="es-PE"/>
        </a:p>
      </dgm:t>
    </dgm:pt>
    <dgm:pt modelId="{F4D442C4-A128-4958-8C30-6E7DB06FA174}" type="pres">
      <dgm:prSet presAssocID="{C4D50C03-9B26-4563-93AE-70EFA51F3A9B}" presName="childText" presStyleLbl="bgAcc1" presStyleIdx="1" presStyleCnt="2" custScaleY="147145">
        <dgm:presLayoutVars>
          <dgm:bulletEnabled val="1"/>
        </dgm:presLayoutVars>
      </dgm:prSet>
      <dgm:spPr/>
      <dgm:t>
        <a:bodyPr/>
        <a:lstStyle/>
        <a:p>
          <a:endParaRPr lang="es-PE"/>
        </a:p>
      </dgm:t>
    </dgm:pt>
  </dgm:ptLst>
  <dgm:cxnLst>
    <dgm:cxn modelId="{68677EC9-1CCF-470E-B5A2-5223BA62A780}" type="presOf" srcId="{66A1FC48-60E5-45B2-BC57-2C8B77D65DEB}" destId="{88CDC6C9-1370-4AC1-9348-B9D7C9F60D55}" srcOrd="1" destOrd="0" presId="urn:microsoft.com/office/officeart/2005/8/layout/hierarchy3"/>
    <dgm:cxn modelId="{325D29CE-DEBE-44D8-A388-FDA7670A275B}" type="presOf" srcId="{C4D50C03-9B26-4563-93AE-70EFA51F3A9B}" destId="{F4D442C4-A128-4958-8C30-6E7DB06FA174}" srcOrd="0" destOrd="0" presId="urn:microsoft.com/office/officeart/2005/8/layout/hierarchy3"/>
    <dgm:cxn modelId="{00C92B6F-E8A1-428E-8525-E1AC1D3F46F1}" type="presOf" srcId="{66A1FC48-60E5-45B2-BC57-2C8B77D65DEB}" destId="{12FF3CA3-1C73-4B7C-95C1-FF22AEED4195}" srcOrd="0" destOrd="0" presId="urn:microsoft.com/office/officeart/2005/8/layout/hierarchy3"/>
    <dgm:cxn modelId="{166FFCD0-156E-4C52-BC26-16FBC4B35E6F}" type="presOf" srcId="{6E35FF72-3E88-42F0-B519-EB35B86525EA}" destId="{EE2D2326-BD5B-4520-9653-B35EF78C7AA5}" srcOrd="0" destOrd="0" presId="urn:microsoft.com/office/officeart/2005/8/layout/hierarchy3"/>
    <dgm:cxn modelId="{3553C3C8-D8B8-4CB3-8326-5C5FFA36AF23}" srcId="{66A1FC48-60E5-45B2-BC57-2C8B77D65DEB}" destId="{C4D50C03-9B26-4563-93AE-70EFA51F3A9B}" srcOrd="0" destOrd="0" parTransId="{26C627F3-CD90-484A-A8ED-6DD9C05C6AE7}" sibTransId="{CA87EFD5-E394-4A0C-A9FC-2697AFD19A71}"/>
    <dgm:cxn modelId="{46E9261B-6F92-4E20-BABC-DA1807C3EC04}" type="presOf" srcId="{E2A9394A-A88C-4E6F-A043-0B586A278886}" destId="{FED39967-F633-49A5-A384-09A7D030CF52}" srcOrd="1" destOrd="0" presId="urn:microsoft.com/office/officeart/2005/8/layout/hierarchy3"/>
    <dgm:cxn modelId="{98554CEB-5E78-4E1F-9B50-1294286EB725}" srcId="{A209F1B9-3119-4101-B3E5-5010762D1696}" destId="{66A1FC48-60E5-45B2-BC57-2C8B77D65DEB}" srcOrd="1" destOrd="0" parTransId="{FCBA3256-20DC-445E-B86B-6F78497A4712}" sibTransId="{1AE490C2-8A0C-4788-A53A-795E1D490B37}"/>
    <dgm:cxn modelId="{B23A8749-1C8C-40C9-8F7E-6A2960FAD3F1}" type="presOf" srcId="{E2A9394A-A88C-4E6F-A043-0B586A278886}" destId="{A1FC0936-8642-42DC-B470-432B9FC3FD24}" srcOrd="0" destOrd="0" presId="urn:microsoft.com/office/officeart/2005/8/layout/hierarchy3"/>
    <dgm:cxn modelId="{C1191FCC-44D9-4962-A8E8-976BA481CC1E}" srcId="{E2A9394A-A88C-4E6F-A043-0B586A278886}" destId="{3F89FE72-059B-4DDD-B894-3DAAC1461CDF}" srcOrd="0" destOrd="0" parTransId="{6E35FF72-3E88-42F0-B519-EB35B86525EA}" sibTransId="{DFE8B087-7621-4037-8B8D-2A2017C89C36}"/>
    <dgm:cxn modelId="{B9903A71-2D71-490B-A430-130679205065}" type="presOf" srcId="{3F89FE72-059B-4DDD-B894-3DAAC1461CDF}" destId="{23E47A71-03ED-4F6F-ABC7-9A04D110CE2B}" srcOrd="0" destOrd="0" presId="urn:microsoft.com/office/officeart/2005/8/layout/hierarchy3"/>
    <dgm:cxn modelId="{E3CD7E54-7B1E-431F-A529-556B73FBF233}" type="presOf" srcId="{26C627F3-CD90-484A-A8ED-6DD9C05C6AE7}" destId="{DF7D7DED-025D-4483-8C06-ACBEB22B6090}" srcOrd="0" destOrd="0" presId="urn:microsoft.com/office/officeart/2005/8/layout/hierarchy3"/>
    <dgm:cxn modelId="{FE0E98D7-8035-4810-B5CF-CF916F0C151E}" srcId="{A209F1B9-3119-4101-B3E5-5010762D1696}" destId="{E2A9394A-A88C-4E6F-A043-0B586A278886}" srcOrd="0" destOrd="0" parTransId="{7FBD3724-982F-47BC-809B-AB364EBCBA8F}" sibTransId="{FE885761-4B54-48F1-BC4F-09F96DDE8F6E}"/>
    <dgm:cxn modelId="{B2680C80-779D-4B08-8FDC-06384DC10436}" type="presOf" srcId="{A209F1B9-3119-4101-B3E5-5010762D1696}" destId="{6FF8267F-FBB7-4FB8-972A-FD471AD3D0DD}" srcOrd="0" destOrd="0" presId="urn:microsoft.com/office/officeart/2005/8/layout/hierarchy3"/>
    <dgm:cxn modelId="{D5F373E6-24C6-49DC-B278-31A46CE018D6}" type="presParOf" srcId="{6FF8267F-FBB7-4FB8-972A-FD471AD3D0DD}" destId="{48792B73-9BA5-48DF-9461-B443AF0E5998}" srcOrd="0" destOrd="0" presId="urn:microsoft.com/office/officeart/2005/8/layout/hierarchy3"/>
    <dgm:cxn modelId="{49CC2207-32D5-463C-98F8-C98C9A98CCDE}" type="presParOf" srcId="{48792B73-9BA5-48DF-9461-B443AF0E5998}" destId="{757A65BC-95DC-40C9-BB0E-A9B9474ECADA}" srcOrd="0" destOrd="0" presId="urn:microsoft.com/office/officeart/2005/8/layout/hierarchy3"/>
    <dgm:cxn modelId="{6B18AD00-53B3-4013-B850-0A2F924F30CC}" type="presParOf" srcId="{757A65BC-95DC-40C9-BB0E-A9B9474ECADA}" destId="{A1FC0936-8642-42DC-B470-432B9FC3FD24}" srcOrd="0" destOrd="0" presId="urn:microsoft.com/office/officeart/2005/8/layout/hierarchy3"/>
    <dgm:cxn modelId="{DB0A247D-1A18-45B0-A623-2A827B6A783C}" type="presParOf" srcId="{757A65BC-95DC-40C9-BB0E-A9B9474ECADA}" destId="{FED39967-F633-49A5-A384-09A7D030CF52}" srcOrd="1" destOrd="0" presId="urn:microsoft.com/office/officeart/2005/8/layout/hierarchy3"/>
    <dgm:cxn modelId="{B222D67F-4BF2-4838-8BA4-EBD221290871}" type="presParOf" srcId="{48792B73-9BA5-48DF-9461-B443AF0E5998}" destId="{87551337-4AB1-469A-A588-FF3E4FD6BF8D}" srcOrd="1" destOrd="0" presId="urn:microsoft.com/office/officeart/2005/8/layout/hierarchy3"/>
    <dgm:cxn modelId="{9AA0D6BB-549C-45C4-B754-C574EEF2E46E}" type="presParOf" srcId="{87551337-4AB1-469A-A588-FF3E4FD6BF8D}" destId="{EE2D2326-BD5B-4520-9653-B35EF78C7AA5}" srcOrd="0" destOrd="0" presId="urn:microsoft.com/office/officeart/2005/8/layout/hierarchy3"/>
    <dgm:cxn modelId="{EDEA3BC5-85D0-4350-BC6B-FD8E7EB0F924}" type="presParOf" srcId="{87551337-4AB1-469A-A588-FF3E4FD6BF8D}" destId="{23E47A71-03ED-4F6F-ABC7-9A04D110CE2B}" srcOrd="1" destOrd="0" presId="urn:microsoft.com/office/officeart/2005/8/layout/hierarchy3"/>
    <dgm:cxn modelId="{2F0E23F6-5241-4A5C-9245-427609A170E1}" type="presParOf" srcId="{6FF8267F-FBB7-4FB8-972A-FD471AD3D0DD}" destId="{7D8E860D-0269-4139-A7E1-656745D8F2D0}" srcOrd="1" destOrd="0" presId="urn:microsoft.com/office/officeart/2005/8/layout/hierarchy3"/>
    <dgm:cxn modelId="{2B188DEF-6BDD-4E8D-A520-5E4AF273B871}" type="presParOf" srcId="{7D8E860D-0269-4139-A7E1-656745D8F2D0}" destId="{06595167-D11E-40A4-813C-EEFAB0679878}" srcOrd="0" destOrd="0" presId="urn:microsoft.com/office/officeart/2005/8/layout/hierarchy3"/>
    <dgm:cxn modelId="{A3DED69B-0C90-4C8D-96C7-F07203386A12}" type="presParOf" srcId="{06595167-D11E-40A4-813C-EEFAB0679878}" destId="{12FF3CA3-1C73-4B7C-95C1-FF22AEED4195}" srcOrd="0" destOrd="0" presId="urn:microsoft.com/office/officeart/2005/8/layout/hierarchy3"/>
    <dgm:cxn modelId="{1E67EFC7-8CCE-4AD2-996C-211ED8B53A7C}" type="presParOf" srcId="{06595167-D11E-40A4-813C-EEFAB0679878}" destId="{88CDC6C9-1370-4AC1-9348-B9D7C9F60D55}" srcOrd="1" destOrd="0" presId="urn:microsoft.com/office/officeart/2005/8/layout/hierarchy3"/>
    <dgm:cxn modelId="{D2759C4E-26B7-4434-8A15-7D6D124A2D60}" type="presParOf" srcId="{7D8E860D-0269-4139-A7E1-656745D8F2D0}" destId="{2EA5660B-4104-4C92-920F-3975950F6E9E}" srcOrd="1" destOrd="0" presId="urn:microsoft.com/office/officeart/2005/8/layout/hierarchy3"/>
    <dgm:cxn modelId="{EF5C8158-B2B9-42FE-8502-731FBBEE782E}" type="presParOf" srcId="{2EA5660B-4104-4C92-920F-3975950F6E9E}" destId="{DF7D7DED-025D-4483-8C06-ACBEB22B6090}" srcOrd="0" destOrd="0" presId="urn:microsoft.com/office/officeart/2005/8/layout/hierarchy3"/>
    <dgm:cxn modelId="{D810ADB6-2E67-4A8C-9439-1F65B8EF5CA4}" type="presParOf" srcId="{2EA5660B-4104-4C92-920F-3975950F6E9E}" destId="{F4D442C4-A128-4958-8C30-6E7DB06FA17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3BA53F1-88C5-4A42-B963-B9F3880AAC5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PE"/>
        </a:p>
      </dgm:t>
    </dgm:pt>
    <dgm:pt modelId="{225D7CE8-0918-417C-B4BE-943384CBA3A8}" type="pres">
      <dgm:prSet presAssocID="{C3BA53F1-88C5-4A42-B963-B9F3880AAC51}" presName="Name0" presStyleCnt="0">
        <dgm:presLayoutVars>
          <dgm:dir/>
          <dgm:resizeHandles val="exact"/>
        </dgm:presLayoutVars>
      </dgm:prSet>
      <dgm:spPr/>
      <dgm:t>
        <a:bodyPr/>
        <a:lstStyle/>
        <a:p>
          <a:endParaRPr lang="es-PE"/>
        </a:p>
      </dgm:t>
    </dgm:pt>
  </dgm:ptLst>
  <dgm:cxnLst>
    <dgm:cxn modelId="{AA9ECD70-78CF-4E4B-916F-95199E8F70C6}" type="presOf" srcId="{C3BA53F1-88C5-4A42-B963-B9F3880AAC51}" destId="{225D7CE8-0918-417C-B4BE-943384CBA3A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623372E-7D4F-4994-8A2D-8EE98240EC1C}" type="doc">
      <dgm:prSet loTypeId="urn:microsoft.com/office/officeart/2009/layout/ReverseList" loCatId="relationship" qsTypeId="urn:microsoft.com/office/officeart/2005/8/quickstyle/simple1" qsCatId="simple" csTypeId="urn:microsoft.com/office/officeart/2005/8/colors/accent3_2" csCatId="accent3" phldr="1"/>
      <dgm:spPr/>
      <dgm:t>
        <a:bodyPr/>
        <a:lstStyle/>
        <a:p>
          <a:endParaRPr lang="es-PE"/>
        </a:p>
      </dgm:t>
    </dgm:pt>
    <dgm:pt modelId="{DE723DE4-88B5-450C-9C53-88454ABF819C}">
      <dgm:prSet phldrT="[Texto]" custT="1">
        <dgm:style>
          <a:lnRef idx="2">
            <a:schemeClr val="accent3"/>
          </a:lnRef>
          <a:fillRef idx="1">
            <a:schemeClr val="lt1"/>
          </a:fillRef>
          <a:effectRef idx="0">
            <a:schemeClr val="accent3"/>
          </a:effectRef>
          <a:fontRef idx="minor">
            <a:schemeClr val="dk1"/>
          </a:fontRef>
        </dgm:style>
      </dgm:prSet>
      <dgm:spPr>
        <a:solidFill>
          <a:srgbClr val="FFCCFF"/>
        </a:solidFill>
        <a:ln/>
      </dgm:spPr>
      <dgm:t>
        <a:bodyPr/>
        <a:lstStyle/>
        <a:p>
          <a:pPr algn="ctr"/>
          <a:endParaRPr lang="es-PE" sz="2000" b="1" kern="1200" dirty="0" smtClean="0">
            <a:solidFill>
              <a:schemeClr val="accent6">
                <a:lumMod val="50000"/>
              </a:schemeClr>
            </a:solidFill>
            <a:latin typeface="Arial" pitchFamily="34" charset="0"/>
            <a:ea typeface="+mn-ea"/>
            <a:cs typeface="Arial" pitchFamily="34" charset="0"/>
          </a:endParaRPr>
        </a:p>
        <a:p>
          <a:pPr algn="ctr"/>
          <a:r>
            <a:rPr lang="es-PE" sz="2000" b="1" kern="1200" dirty="0" smtClean="0">
              <a:solidFill>
                <a:schemeClr val="accent6">
                  <a:lumMod val="50000"/>
                </a:schemeClr>
              </a:solidFill>
              <a:latin typeface="Arial" pitchFamily="34" charset="0"/>
              <a:ea typeface="+mn-ea"/>
              <a:cs typeface="Arial" pitchFamily="34" charset="0"/>
            </a:rPr>
            <a:t>Para comprobar y verificar la hipótesis planteada en la presente investigación (General y Especificas), se aplicó</a:t>
          </a:r>
          <a:r>
            <a:rPr lang="es-MX" sz="2000" b="1" kern="1200" dirty="0" smtClean="0">
              <a:solidFill>
                <a:schemeClr val="accent6">
                  <a:lumMod val="50000"/>
                </a:schemeClr>
              </a:solidFill>
              <a:latin typeface="Arial" pitchFamily="34" charset="0"/>
              <a:ea typeface="+mn-ea"/>
              <a:cs typeface="Arial" pitchFamily="34" charset="0"/>
            </a:rPr>
            <a:t>a</a:t>
          </a:r>
          <a:r>
            <a:rPr lang="es-PE" sz="2000" b="1" kern="1200" dirty="0" smtClean="0">
              <a:solidFill>
                <a:schemeClr val="accent6">
                  <a:lumMod val="50000"/>
                </a:schemeClr>
              </a:solidFill>
              <a:latin typeface="Arial" pitchFamily="34" charset="0"/>
              <a:ea typeface="+mn-ea"/>
              <a:cs typeface="Arial" pitchFamily="34" charset="0"/>
            </a:rPr>
            <a:t>do los modelos estadísticos paramétricos a través de la Prueba del Chi Cuadrado.</a:t>
          </a:r>
          <a:endParaRPr lang="es-PE" sz="2000" b="1" kern="1200" dirty="0">
            <a:solidFill>
              <a:schemeClr val="accent6">
                <a:lumMod val="50000"/>
              </a:schemeClr>
            </a:solidFill>
            <a:latin typeface="Arial" pitchFamily="34" charset="0"/>
            <a:ea typeface="+mn-ea"/>
            <a:cs typeface="Arial" pitchFamily="34" charset="0"/>
          </a:endParaRPr>
        </a:p>
      </dgm:t>
    </dgm:pt>
    <dgm:pt modelId="{FF5F5B90-DBEC-473C-92CC-352889F69C72}" type="parTrans" cxnId="{D51FA2A5-C23D-4752-AC42-9583B379A195}">
      <dgm:prSet/>
      <dgm:spPr/>
      <dgm:t>
        <a:bodyPr/>
        <a:lstStyle/>
        <a:p>
          <a:endParaRPr lang="es-PE"/>
        </a:p>
      </dgm:t>
    </dgm:pt>
    <dgm:pt modelId="{93ADEABC-E11D-4BF8-90F5-8811978F3347}" type="sibTrans" cxnId="{D51FA2A5-C23D-4752-AC42-9583B379A195}">
      <dgm:prSet/>
      <dgm:spPr/>
      <dgm:t>
        <a:bodyPr/>
        <a:lstStyle/>
        <a:p>
          <a:endParaRPr lang="es-PE"/>
        </a:p>
      </dgm:t>
    </dgm:pt>
    <mc:AlternateContent xmlns:mc="http://schemas.openxmlformats.org/markup-compatibility/2006" xmlns:a14="http://schemas.microsoft.com/office/drawing/2010/main">
      <mc:Choice Requires="a14">
        <dgm:pt modelId="{CD2BD8B8-CCDB-4632-91C9-8A6C771F476B}">
          <dgm:prSet phldrT="[Texto]" custT="1">
            <dgm:style>
              <a:lnRef idx="2">
                <a:schemeClr val="accent3"/>
              </a:lnRef>
              <a:fillRef idx="1">
                <a:schemeClr val="lt1"/>
              </a:fillRef>
              <a:effectRef idx="0">
                <a:schemeClr val="accent3"/>
              </a:effectRef>
              <a:fontRef idx="minor">
                <a:schemeClr val="dk1"/>
              </a:fontRef>
            </dgm:style>
          </dgm:prSet>
          <dgm:spPr>
            <a:solidFill>
              <a:srgbClr val="FFCCFF"/>
            </a:solidFill>
            <a:ln/>
          </dgm:spPr>
          <dgm:t>
            <a:bodyPr/>
            <a:lstStyle/>
            <a:p>
              <a:pPr algn="ctr"/>
              <a:endParaRPr lang="es-PE" sz="1800" b="1" kern="1200" dirty="0" smtClean="0">
                <a:solidFill>
                  <a:schemeClr val="accent6">
                    <a:lumMod val="50000"/>
                  </a:schemeClr>
                </a:solidFill>
                <a:latin typeface="Arial" pitchFamily="34" charset="0"/>
                <a:ea typeface="+mn-ea"/>
                <a:cs typeface="Arial" pitchFamily="34" charset="0"/>
              </a:endParaRPr>
            </a:p>
            <a:p>
              <a:pPr algn="ctr"/>
              <a:endParaRPr lang="es-PE" sz="1800" b="1" kern="1200" dirty="0" smtClean="0">
                <a:solidFill>
                  <a:schemeClr val="accent6">
                    <a:lumMod val="50000"/>
                  </a:schemeClr>
                </a:solidFill>
                <a:latin typeface="Arial" pitchFamily="34" charset="0"/>
                <a:ea typeface="+mn-ea"/>
                <a:cs typeface="Arial" pitchFamily="34" charset="0"/>
              </a:endParaRPr>
            </a:p>
            <a:p>
              <a:pPr algn="ctr"/>
              <a:r>
                <a:rPr lang="es-PE" sz="1800" b="1" kern="1200" dirty="0" smtClean="0">
                  <a:solidFill>
                    <a:schemeClr val="accent6">
                      <a:lumMod val="50000"/>
                    </a:schemeClr>
                  </a:solidFill>
                  <a:latin typeface="Arial" pitchFamily="34" charset="0"/>
                  <a:ea typeface="+mn-ea"/>
                  <a:cs typeface="Arial" pitchFamily="34" charset="0"/>
                </a:rPr>
                <a:t>PRUEBA DEL CHI CUADRADO: Para probar la hipótesis de investigación se utilizó la siguiente formula. </a:t>
              </a:r>
              <a:endParaRPr lang="es-PE" sz="1800" kern="1200" dirty="0" smtClean="0"/>
            </a:p>
            <a:p>
              <a:pPr algn="ctr"/>
              <a:endParaRPr lang="es-PE" sz="1800" kern="1200" dirty="0" smtClean="0"/>
            </a:p>
            <a:p>
              <a:pPr algn="ctr"/>
              <a14:m>
                <m:oMathPara xmlns:m="http://schemas.openxmlformats.org/officeDocument/2006/math">
                  <m:oMathParaPr>
                    <m:jc m:val="centerGroup"/>
                  </m:oMathParaPr>
                  <m:oMath xmlns:m="http://schemas.openxmlformats.org/officeDocument/2006/math">
                    <m:sSup>
                      <m:sSupPr>
                        <m:ctrlPr>
                          <a:rPr lang="es-PE" sz="1800" b="1" i="1" kern="1200" smtClean="0">
                            <a:latin typeface="Cambria Math"/>
                          </a:rPr>
                        </m:ctrlPr>
                      </m:sSupPr>
                      <m:e>
                        <m:r>
                          <a:rPr lang="es-PE" sz="1800" b="1" i="1" kern="1200">
                            <a:latin typeface="Cambria Math"/>
                          </a:rPr>
                          <m:t>𝑿</m:t>
                        </m:r>
                      </m:e>
                      <m:sup>
                        <m:r>
                          <a:rPr lang="es-PE" sz="1800" b="1" i="1" kern="1200">
                            <a:latin typeface="Cambria Math"/>
                          </a:rPr>
                          <m:t>𝟐</m:t>
                        </m:r>
                      </m:sup>
                    </m:sSup>
                    <m:r>
                      <a:rPr lang="es-PE" sz="1800" b="1" i="1" kern="1200">
                        <a:latin typeface="Cambria Math"/>
                      </a:rPr>
                      <m:t>=</m:t>
                    </m:r>
                    <m:nary>
                      <m:naryPr>
                        <m:chr m:val="∑"/>
                        <m:limLoc m:val="undOvr"/>
                        <m:ctrlPr>
                          <a:rPr lang="es-PE" sz="1800" b="1" i="1" kern="1200">
                            <a:latin typeface="Cambria Math"/>
                          </a:rPr>
                        </m:ctrlPr>
                      </m:naryPr>
                      <m:sub>
                        <m:r>
                          <a:rPr lang="es-PE" sz="1800" b="1" i="1" kern="1200">
                            <a:latin typeface="Cambria Math"/>
                          </a:rPr>
                          <m:t>𝒊</m:t>
                        </m:r>
                        <m:r>
                          <a:rPr lang="es-PE" sz="1800" b="1" i="1" kern="1200">
                            <a:latin typeface="Cambria Math"/>
                          </a:rPr>
                          <m:t>=</m:t>
                        </m:r>
                        <m:r>
                          <a:rPr lang="es-PE" sz="1800" b="1" i="1" kern="1200">
                            <a:latin typeface="Cambria Math"/>
                          </a:rPr>
                          <m:t>𝟏</m:t>
                        </m:r>
                      </m:sub>
                      <m:sup>
                        <m:r>
                          <a:rPr lang="es-PE" sz="1800" b="1" i="1" kern="1200">
                            <a:latin typeface="Cambria Math"/>
                          </a:rPr>
                          <m:t>𝒌</m:t>
                        </m:r>
                      </m:sup>
                      <m:e>
                        <m:r>
                          <a:rPr lang="es-PE" sz="1800" b="1" i="1" kern="1200">
                            <a:latin typeface="Cambria Math"/>
                          </a:rPr>
                          <m:t>=</m:t>
                        </m:r>
                        <m:f>
                          <m:fPr>
                            <m:ctrlPr>
                              <a:rPr lang="es-PE" sz="1800" b="1" i="1" kern="1200">
                                <a:latin typeface="Cambria Math"/>
                              </a:rPr>
                            </m:ctrlPr>
                          </m:fPr>
                          <m:num>
                            <m:r>
                              <a:rPr lang="es-PE" sz="1800" b="1" i="1" kern="1200">
                                <a:latin typeface="Cambria Math"/>
                              </a:rPr>
                              <m:t>(</m:t>
                            </m:r>
                            <m:r>
                              <a:rPr lang="es-PE" sz="1800" b="1" i="1" kern="1200">
                                <a:latin typeface="Cambria Math"/>
                              </a:rPr>
                              <m:t>𝑶𝒊</m:t>
                            </m:r>
                            <m:r>
                              <a:rPr lang="es-PE" sz="1800" b="1" i="1" kern="1200">
                                <a:latin typeface="Cambria Math"/>
                              </a:rPr>
                              <m:t>−</m:t>
                            </m:r>
                            <m:r>
                              <a:rPr lang="es-PE" sz="1800" b="1" i="1" kern="1200">
                                <a:latin typeface="Cambria Math"/>
                              </a:rPr>
                              <m:t>𝑬𝒊</m:t>
                            </m:r>
                          </m:num>
                          <m:den>
                            <m:r>
                              <a:rPr lang="es-PE" sz="1800" b="1" i="1" kern="1200">
                                <a:latin typeface="Cambria Math"/>
                              </a:rPr>
                              <m:t>𝑬𝒊</m:t>
                            </m:r>
                          </m:den>
                        </m:f>
                      </m:e>
                    </m:nary>
                  </m:oMath>
                </m:oMathPara>
              </a14:m>
              <a:endParaRPr lang="es-PE" sz="1800" kern="1200" dirty="0"/>
            </a:p>
          </dgm:t>
        </dgm:pt>
      </mc:Choice>
      <mc:Fallback xmlns="">
        <dgm:pt modelId="{CD2BD8B8-CCDB-4632-91C9-8A6C771F476B}">
          <dgm:prSet phldrT="[Texto]" custT="1">
            <dgm:style>
              <a:lnRef idx="2">
                <a:schemeClr val="accent3"/>
              </a:lnRef>
              <a:fillRef idx="1">
                <a:schemeClr val="lt1"/>
              </a:fillRef>
              <a:effectRef idx="0">
                <a:schemeClr val="accent3"/>
              </a:effectRef>
              <a:fontRef idx="minor">
                <a:schemeClr val="dk1"/>
              </a:fontRef>
            </dgm:style>
          </dgm:prSet>
          <dgm:spPr>
            <a:solidFill>
              <a:srgbClr val="FFCCFF"/>
            </a:solidFill>
            <a:ln/>
          </dgm:spPr>
          <dgm:t>
            <a:bodyPr/>
            <a:lstStyle/>
            <a:p>
              <a:pPr algn="ctr"/>
              <a:endParaRPr lang="es-PE" sz="1800" b="1" kern="1200" dirty="0" smtClean="0">
                <a:solidFill>
                  <a:schemeClr val="accent6">
                    <a:lumMod val="50000"/>
                  </a:schemeClr>
                </a:solidFill>
                <a:latin typeface="Arial" pitchFamily="34" charset="0"/>
                <a:ea typeface="+mn-ea"/>
                <a:cs typeface="Arial" pitchFamily="34" charset="0"/>
              </a:endParaRPr>
            </a:p>
            <a:p>
              <a:pPr algn="ctr"/>
              <a:endParaRPr lang="es-PE" sz="1800" b="1" kern="1200" dirty="0" smtClean="0">
                <a:solidFill>
                  <a:schemeClr val="accent6">
                    <a:lumMod val="50000"/>
                  </a:schemeClr>
                </a:solidFill>
                <a:latin typeface="Arial" pitchFamily="34" charset="0"/>
                <a:ea typeface="+mn-ea"/>
                <a:cs typeface="Arial" pitchFamily="34" charset="0"/>
              </a:endParaRPr>
            </a:p>
            <a:p>
              <a:pPr algn="ctr"/>
              <a:r>
                <a:rPr lang="es-PE" sz="1800" b="1" kern="1200" dirty="0" smtClean="0">
                  <a:solidFill>
                    <a:schemeClr val="accent6">
                      <a:lumMod val="50000"/>
                    </a:schemeClr>
                  </a:solidFill>
                  <a:latin typeface="Arial" pitchFamily="34" charset="0"/>
                  <a:ea typeface="+mn-ea"/>
                  <a:cs typeface="Arial" pitchFamily="34" charset="0"/>
                </a:rPr>
                <a:t>PRUEBA DEL CHI CUADRADO: Para probar la hipótesis de investigación se utilizó la siguiente formula. </a:t>
              </a:r>
              <a:endParaRPr lang="es-PE" sz="1800" kern="1200" dirty="0" smtClean="0"/>
            </a:p>
            <a:p>
              <a:pPr algn="ctr"/>
              <a:endParaRPr lang="es-PE" sz="1800" kern="1200" dirty="0" smtClean="0"/>
            </a:p>
            <a:p>
              <a:pPr algn="ctr"/>
              <a:r>
                <a:rPr lang="es-PE" sz="1800" b="1" i="0" kern="1200"/>
                <a:t>𝑿</a:t>
              </a:r>
              <a:r>
                <a:rPr lang="es-PE" sz="1800" b="1" i="0" kern="1200" smtClean="0"/>
                <a:t>^</a:t>
              </a:r>
              <a:r>
                <a:rPr lang="es-PE" sz="1800" b="1" i="0" kern="1200"/>
                <a:t>𝟐=∑1_(𝒊=𝟏)^𝒌▒〖=((𝑶𝒊−𝑬𝒊)/𝑬𝒊〗</a:t>
              </a:r>
              <a:endParaRPr lang="es-PE" sz="1800" kern="1200" dirty="0"/>
            </a:p>
          </dgm:t>
        </dgm:pt>
      </mc:Fallback>
    </mc:AlternateContent>
    <dgm:pt modelId="{504DF2A0-0949-4B5F-9FA9-49BA0DD02142}" type="parTrans" cxnId="{FC274EF3-3B9B-4ABC-A3F5-4FEE6709C43F}">
      <dgm:prSet/>
      <dgm:spPr/>
      <dgm:t>
        <a:bodyPr/>
        <a:lstStyle/>
        <a:p>
          <a:endParaRPr lang="es-PE"/>
        </a:p>
      </dgm:t>
    </dgm:pt>
    <dgm:pt modelId="{22039247-0F5C-4EE4-92B5-A159908CEC62}" type="sibTrans" cxnId="{FC274EF3-3B9B-4ABC-A3F5-4FEE6709C43F}">
      <dgm:prSet/>
      <dgm:spPr/>
      <dgm:t>
        <a:bodyPr/>
        <a:lstStyle/>
        <a:p>
          <a:endParaRPr lang="es-PE"/>
        </a:p>
      </dgm:t>
    </dgm:pt>
    <dgm:pt modelId="{4198DFA9-16B4-4E66-8519-7F91C426CE91}" type="pres">
      <dgm:prSet presAssocID="{5623372E-7D4F-4994-8A2D-8EE98240EC1C}" presName="Name0" presStyleCnt="0">
        <dgm:presLayoutVars>
          <dgm:chMax val="2"/>
          <dgm:chPref val="2"/>
          <dgm:animLvl val="lvl"/>
        </dgm:presLayoutVars>
      </dgm:prSet>
      <dgm:spPr/>
      <dgm:t>
        <a:bodyPr/>
        <a:lstStyle/>
        <a:p>
          <a:endParaRPr lang="es-PE"/>
        </a:p>
      </dgm:t>
    </dgm:pt>
    <dgm:pt modelId="{3F06BEFD-7B7C-486E-A4EA-06E484FF850E}" type="pres">
      <dgm:prSet presAssocID="{5623372E-7D4F-4994-8A2D-8EE98240EC1C}" presName="LeftText" presStyleLbl="revTx" presStyleIdx="0" presStyleCnt="0">
        <dgm:presLayoutVars>
          <dgm:bulletEnabled val="1"/>
        </dgm:presLayoutVars>
      </dgm:prSet>
      <dgm:spPr/>
      <dgm:t>
        <a:bodyPr/>
        <a:lstStyle/>
        <a:p>
          <a:endParaRPr lang="es-PE"/>
        </a:p>
      </dgm:t>
    </dgm:pt>
    <dgm:pt modelId="{EB412DE1-452E-47F3-88CC-24BCBD86D277}" type="pres">
      <dgm:prSet presAssocID="{5623372E-7D4F-4994-8A2D-8EE98240EC1C}" presName="LeftNode" presStyleLbl="bgImgPlace1" presStyleIdx="0" presStyleCnt="2" custScaleX="138213" custLinFactNeighborX="-17808" custLinFactNeighborY="-595">
        <dgm:presLayoutVars>
          <dgm:chMax val="2"/>
          <dgm:chPref val="2"/>
        </dgm:presLayoutVars>
      </dgm:prSet>
      <dgm:spPr/>
      <dgm:t>
        <a:bodyPr/>
        <a:lstStyle/>
        <a:p>
          <a:endParaRPr lang="es-PE"/>
        </a:p>
      </dgm:t>
    </dgm:pt>
    <dgm:pt modelId="{9DF536E5-99E9-45A1-B94C-2F9B55863053}" type="pres">
      <dgm:prSet presAssocID="{5623372E-7D4F-4994-8A2D-8EE98240EC1C}" presName="RightText" presStyleLbl="revTx" presStyleIdx="0" presStyleCnt="0">
        <dgm:presLayoutVars>
          <dgm:bulletEnabled val="1"/>
        </dgm:presLayoutVars>
      </dgm:prSet>
      <dgm:spPr/>
      <dgm:t>
        <a:bodyPr/>
        <a:lstStyle/>
        <a:p>
          <a:endParaRPr lang="es-PE"/>
        </a:p>
      </dgm:t>
    </dgm:pt>
    <dgm:pt modelId="{BA927667-24C9-4A10-9524-EA5833498172}" type="pres">
      <dgm:prSet presAssocID="{5623372E-7D4F-4994-8A2D-8EE98240EC1C}" presName="RightNode" presStyleLbl="bgImgPlace1" presStyleIdx="1" presStyleCnt="2" custScaleX="147806" custLinFactNeighborX="31841" custLinFactNeighborY="-595">
        <dgm:presLayoutVars>
          <dgm:chMax val="0"/>
          <dgm:chPref val="0"/>
        </dgm:presLayoutVars>
      </dgm:prSet>
      <dgm:spPr/>
      <dgm:t>
        <a:bodyPr/>
        <a:lstStyle/>
        <a:p>
          <a:endParaRPr lang="es-PE"/>
        </a:p>
      </dgm:t>
    </dgm:pt>
    <dgm:pt modelId="{790B65E4-B3CF-4ADA-8437-203E3B5A053D}" type="pres">
      <dgm:prSet presAssocID="{5623372E-7D4F-4994-8A2D-8EE98240EC1C}" presName="TopArrow" presStyleLbl="node1" presStyleIdx="0" presStyleCnt="2" custScaleX="112961"/>
      <dgm:spPr>
        <a:pattFill prst="dashVert">
          <a:fgClr>
            <a:schemeClr val="accent3">
              <a:hueOff val="0"/>
              <a:satOff val="0"/>
              <a:lumOff val="0"/>
            </a:schemeClr>
          </a:fgClr>
          <a:bgClr>
            <a:schemeClr val="bg1"/>
          </a:bgClr>
        </a:pattFill>
        <a:ln>
          <a:solidFill>
            <a:schemeClr val="accent3">
              <a:lumMod val="75000"/>
            </a:schemeClr>
          </a:solidFill>
        </a:ln>
      </dgm:spPr>
    </dgm:pt>
    <dgm:pt modelId="{22A83552-8AAA-45C7-ABB9-3BD620B70BCC}" type="pres">
      <dgm:prSet presAssocID="{5623372E-7D4F-4994-8A2D-8EE98240EC1C}" presName="BottomArrow" presStyleLbl="node1" presStyleIdx="1" presStyleCnt="2" custScaleX="118495"/>
      <dgm:spPr>
        <a:pattFill prst="dashVert">
          <a:fgClr>
            <a:schemeClr val="accent3">
              <a:hueOff val="0"/>
              <a:satOff val="0"/>
              <a:lumOff val="0"/>
            </a:schemeClr>
          </a:fgClr>
          <a:bgClr>
            <a:schemeClr val="bg1"/>
          </a:bgClr>
        </a:pattFill>
        <a:ln>
          <a:solidFill>
            <a:schemeClr val="accent3">
              <a:lumMod val="75000"/>
            </a:schemeClr>
          </a:solidFill>
        </a:ln>
      </dgm:spPr>
    </dgm:pt>
  </dgm:ptLst>
  <dgm:cxnLst>
    <dgm:cxn modelId="{6E5AA94F-A289-42B1-8017-6AF868B005F5}" type="presOf" srcId="{5623372E-7D4F-4994-8A2D-8EE98240EC1C}" destId="{4198DFA9-16B4-4E66-8519-7F91C426CE91}" srcOrd="0" destOrd="0" presId="urn:microsoft.com/office/officeart/2009/layout/ReverseList"/>
    <dgm:cxn modelId="{C9595DA8-2168-468B-908C-502E2C7736CA}" type="presOf" srcId="{CD2BD8B8-CCDB-4632-91C9-8A6C771F476B}" destId="{BA927667-24C9-4A10-9524-EA5833498172}" srcOrd="1" destOrd="0" presId="urn:microsoft.com/office/officeart/2009/layout/ReverseList"/>
    <dgm:cxn modelId="{6F777A01-F570-4541-96D0-E0C5948CEAA0}" type="presOf" srcId="{DE723DE4-88B5-450C-9C53-88454ABF819C}" destId="{3F06BEFD-7B7C-486E-A4EA-06E484FF850E}" srcOrd="0" destOrd="0" presId="urn:microsoft.com/office/officeart/2009/layout/ReverseList"/>
    <dgm:cxn modelId="{FC274EF3-3B9B-4ABC-A3F5-4FEE6709C43F}" srcId="{5623372E-7D4F-4994-8A2D-8EE98240EC1C}" destId="{CD2BD8B8-CCDB-4632-91C9-8A6C771F476B}" srcOrd="1" destOrd="0" parTransId="{504DF2A0-0949-4B5F-9FA9-49BA0DD02142}" sibTransId="{22039247-0F5C-4EE4-92B5-A159908CEC62}"/>
    <dgm:cxn modelId="{D51FA2A5-C23D-4752-AC42-9583B379A195}" srcId="{5623372E-7D4F-4994-8A2D-8EE98240EC1C}" destId="{DE723DE4-88B5-450C-9C53-88454ABF819C}" srcOrd="0" destOrd="0" parTransId="{FF5F5B90-DBEC-473C-92CC-352889F69C72}" sibTransId="{93ADEABC-E11D-4BF8-90F5-8811978F3347}"/>
    <dgm:cxn modelId="{A6992F7E-6343-4CD3-BD20-FCDCA3FCFF56}" type="presOf" srcId="{DE723DE4-88B5-450C-9C53-88454ABF819C}" destId="{EB412DE1-452E-47F3-88CC-24BCBD86D277}" srcOrd="1" destOrd="0" presId="urn:microsoft.com/office/officeart/2009/layout/ReverseList"/>
    <dgm:cxn modelId="{08372505-9360-4374-8687-6205678D7DFF}" type="presOf" srcId="{CD2BD8B8-CCDB-4632-91C9-8A6C771F476B}" destId="{9DF536E5-99E9-45A1-B94C-2F9B55863053}" srcOrd="0" destOrd="0" presId="urn:microsoft.com/office/officeart/2009/layout/ReverseList"/>
    <dgm:cxn modelId="{3137523C-D091-4A09-9D2D-FE3CCC53DF70}" type="presParOf" srcId="{4198DFA9-16B4-4E66-8519-7F91C426CE91}" destId="{3F06BEFD-7B7C-486E-A4EA-06E484FF850E}" srcOrd="0" destOrd="0" presId="urn:microsoft.com/office/officeart/2009/layout/ReverseList"/>
    <dgm:cxn modelId="{B5B3CC29-B3FF-4233-ABDF-D576A9E990CC}" type="presParOf" srcId="{4198DFA9-16B4-4E66-8519-7F91C426CE91}" destId="{EB412DE1-452E-47F3-88CC-24BCBD86D277}" srcOrd="1" destOrd="0" presId="urn:microsoft.com/office/officeart/2009/layout/ReverseList"/>
    <dgm:cxn modelId="{91E6592C-2023-4825-989D-92D1453A7F4D}" type="presParOf" srcId="{4198DFA9-16B4-4E66-8519-7F91C426CE91}" destId="{9DF536E5-99E9-45A1-B94C-2F9B55863053}" srcOrd="2" destOrd="0" presId="urn:microsoft.com/office/officeart/2009/layout/ReverseList"/>
    <dgm:cxn modelId="{8B69AA4F-8AE2-4496-B126-D8DA8BA50DA0}" type="presParOf" srcId="{4198DFA9-16B4-4E66-8519-7F91C426CE91}" destId="{BA927667-24C9-4A10-9524-EA5833498172}" srcOrd="3" destOrd="0" presId="urn:microsoft.com/office/officeart/2009/layout/ReverseList"/>
    <dgm:cxn modelId="{F0585BD3-7157-470D-ADB2-198020398E87}" type="presParOf" srcId="{4198DFA9-16B4-4E66-8519-7F91C426CE91}" destId="{790B65E4-B3CF-4ADA-8437-203E3B5A053D}" srcOrd="4" destOrd="0" presId="urn:microsoft.com/office/officeart/2009/layout/ReverseList"/>
    <dgm:cxn modelId="{43AE5699-3121-4F97-B4A6-2AD93A8840C1}" type="presParOf" srcId="{4198DFA9-16B4-4E66-8519-7F91C426CE91}" destId="{22A83552-8AAA-45C7-ABB9-3BD620B70BCC}" srcOrd="5" destOrd="0" presId="urn:microsoft.com/office/officeart/2009/layout/ReverseList"/>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43EA04F-458C-40B5-AA2A-439761B84E22}" type="doc">
      <dgm:prSet loTypeId="urn:microsoft.com/office/officeart/2005/8/layout/pyramid2" loCatId="list" qsTypeId="urn:microsoft.com/office/officeart/2005/8/quickstyle/simple1" qsCatId="simple" csTypeId="urn:microsoft.com/office/officeart/2005/8/colors/accent1_2" csCatId="accent1" phldr="1"/>
      <dgm:spPr/>
    </dgm:pt>
    <dgm:pt modelId="{7A8CFDF3-836A-4198-937B-12D3F5F8E298}">
      <dgm:prSet phldrT="[Texto]" custT="1"/>
      <dgm:spPr>
        <a:gradFill flip="none" rotWithShape="1">
          <a:gsLst>
            <a:gs pos="50000">
              <a:schemeClr val="bg1"/>
            </a:gs>
            <a:gs pos="100000">
              <a:srgbClr val="FFFF66"/>
            </a:gs>
          </a:gsLst>
          <a:path path="circle">
            <a:fillToRect l="50000" t="50000" r="50000" b="50000"/>
          </a:path>
          <a:tileRect/>
        </a:gradFill>
        <a:ln>
          <a:solidFill>
            <a:srgbClr val="FB1A15"/>
          </a:solidFill>
        </a:ln>
      </dgm:spPr>
      <dgm:t>
        <a:bodyPr/>
        <a:lstStyle/>
        <a:p>
          <a:r>
            <a:rPr lang="es-PE" sz="2400" b="1" kern="1200" dirty="0" smtClean="0">
              <a:solidFill>
                <a:srgbClr val="003399"/>
              </a:solidFill>
              <a:latin typeface="Calibri" pitchFamily="34" charset="0"/>
              <a:ea typeface="Microsoft YaHei" pitchFamily="34" charset="-122"/>
              <a:cs typeface="Estrangelo Edessa" pitchFamily="66" charset="0"/>
            </a:rPr>
            <a:t>Actualmente, la mayoría de Pequeñas Empresas Ferreteras de Huánuco, enfrentan muchas dificultades para lograr una gestión eficiente y efectiva en su funcionamiento.</a:t>
          </a:r>
          <a:endParaRPr lang="es-PE" sz="2400" b="1" kern="1200" dirty="0">
            <a:solidFill>
              <a:srgbClr val="003399"/>
            </a:solidFill>
            <a:latin typeface="Calibri" pitchFamily="34" charset="0"/>
            <a:ea typeface="Microsoft YaHei" pitchFamily="34" charset="-122"/>
            <a:cs typeface="Estrangelo Edessa" pitchFamily="66" charset="0"/>
          </a:endParaRPr>
        </a:p>
      </dgm:t>
    </dgm:pt>
    <dgm:pt modelId="{22102060-6B09-4652-8405-12BB16B659F6}" type="parTrans" cxnId="{07F20A0B-C173-4EF8-A217-F798862BF611}">
      <dgm:prSet/>
      <dgm:spPr/>
      <dgm:t>
        <a:bodyPr/>
        <a:lstStyle/>
        <a:p>
          <a:endParaRPr lang="es-PE" i="1"/>
        </a:p>
      </dgm:t>
    </dgm:pt>
    <dgm:pt modelId="{DCC27FE6-4005-4DFE-85A4-03949631F716}" type="sibTrans" cxnId="{07F20A0B-C173-4EF8-A217-F798862BF611}">
      <dgm:prSet/>
      <dgm:spPr/>
      <dgm:t>
        <a:bodyPr/>
        <a:lstStyle/>
        <a:p>
          <a:endParaRPr lang="es-PE" i="1"/>
        </a:p>
      </dgm:t>
    </dgm:pt>
    <dgm:pt modelId="{CB9466E1-C187-4EDA-9DE3-2C41592CECB2}">
      <dgm:prSet phldrT="[Texto]" custT="1"/>
      <dgm:spPr>
        <a:gradFill flip="none" rotWithShape="1">
          <a:gsLst>
            <a:gs pos="50000">
              <a:schemeClr val="bg1"/>
            </a:gs>
            <a:gs pos="100000">
              <a:srgbClr val="CC99FF"/>
            </a:gs>
          </a:gsLst>
          <a:path path="shape">
            <a:fillToRect l="50000" t="50000" r="50000" b="50000"/>
          </a:path>
          <a:tileRect/>
        </a:gradFill>
        <a:ln>
          <a:solidFill>
            <a:srgbClr val="FB1A15"/>
          </a:solidFill>
        </a:ln>
      </dgm:spPr>
      <dgm:t>
        <a:bodyPr/>
        <a:lstStyle/>
        <a:p>
          <a:r>
            <a:rPr lang="es-PE" sz="2400" b="1" kern="1200" dirty="0" smtClean="0">
              <a:solidFill>
                <a:srgbClr val="003399"/>
              </a:solidFill>
              <a:latin typeface="Calibri" pitchFamily="34" charset="0"/>
              <a:ea typeface="Microsoft YaHei" pitchFamily="34" charset="-122"/>
              <a:cs typeface="Estrangelo Edessa" pitchFamily="66" charset="0"/>
            </a:rPr>
            <a:t>Estos  obstáculos surgen debido a una serie de factores, internos y externos, debido a las características propias de su actividad, causa por las que existen pérdidas para la empresa.</a:t>
          </a:r>
          <a:endParaRPr lang="es-PE" sz="2400" b="1" kern="1200" dirty="0">
            <a:solidFill>
              <a:srgbClr val="003399"/>
            </a:solidFill>
            <a:latin typeface="Calibri" pitchFamily="34" charset="0"/>
            <a:ea typeface="Microsoft YaHei" pitchFamily="34" charset="-122"/>
            <a:cs typeface="Estrangelo Edessa" pitchFamily="66" charset="0"/>
          </a:endParaRPr>
        </a:p>
      </dgm:t>
    </dgm:pt>
    <dgm:pt modelId="{5DC2E96A-9897-41C5-A729-F37874D17893}" type="parTrans" cxnId="{39DE786A-A97E-4FB8-98AC-83784288E2A6}">
      <dgm:prSet/>
      <dgm:spPr/>
      <dgm:t>
        <a:bodyPr/>
        <a:lstStyle/>
        <a:p>
          <a:endParaRPr lang="es-PE" i="1"/>
        </a:p>
      </dgm:t>
    </dgm:pt>
    <dgm:pt modelId="{D32F2987-4A70-41A7-B9C6-9BF94D03058B}" type="sibTrans" cxnId="{39DE786A-A97E-4FB8-98AC-83784288E2A6}">
      <dgm:prSet/>
      <dgm:spPr/>
      <dgm:t>
        <a:bodyPr/>
        <a:lstStyle/>
        <a:p>
          <a:endParaRPr lang="es-PE" i="1"/>
        </a:p>
      </dgm:t>
    </dgm:pt>
    <dgm:pt modelId="{F3B2A0BD-B1C1-4033-8D71-56A7633CBCF0}">
      <dgm:prSet phldrT="[Texto]" custT="1"/>
      <dgm:spPr>
        <a:gradFill rotWithShape="0">
          <a:gsLst>
            <a:gs pos="50000">
              <a:schemeClr val="bg1"/>
            </a:gs>
            <a:gs pos="100000">
              <a:srgbClr val="99FFCC"/>
            </a:gs>
          </a:gsLst>
          <a:path path="circle">
            <a:fillToRect l="50000" t="50000" r="50000" b="50000"/>
          </a:path>
        </a:gradFill>
        <a:ln>
          <a:solidFill>
            <a:srgbClr val="FB1A15"/>
          </a:solidFill>
        </a:ln>
      </dgm:spPr>
      <dgm:t>
        <a:bodyPr/>
        <a:lstStyle/>
        <a:p>
          <a:r>
            <a:rPr lang="es-PE" sz="2400" b="1" kern="1200" dirty="0" smtClean="0">
              <a:solidFill>
                <a:srgbClr val="003399"/>
              </a:solidFill>
              <a:latin typeface="Calibri" pitchFamily="34" charset="0"/>
              <a:ea typeface="Microsoft YaHei" pitchFamily="34" charset="-122"/>
              <a:cs typeface="Estrangelo Edessa" pitchFamily="66" charset="0"/>
            </a:rPr>
            <a:t>He ahí la necesidad e importancia de saber cuáles son los efectos (positivos o negativos) que se conseguiría gracias a la aplicación de un adecuado control interno para el beneficio de la empresa.  </a:t>
          </a:r>
          <a:endParaRPr lang="es-PE" sz="2400" b="1" kern="1200" dirty="0">
            <a:solidFill>
              <a:srgbClr val="003399"/>
            </a:solidFill>
            <a:latin typeface="Calibri" pitchFamily="34" charset="0"/>
            <a:ea typeface="Microsoft YaHei" pitchFamily="34" charset="-122"/>
            <a:cs typeface="Estrangelo Edessa" pitchFamily="66" charset="0"/>
          </a:endParaRPr>
        </a:p>
      </dgm:t>
    </dgm:pt>
    <dgm:pt modelId="{9591BE64-0B5E-4BB2-ABD2-75CA495B7B2F}" type="sibTrans" cxnId="{08ABB5FE-3AF5-4228-8CE1-D0D402E1ED61}">
      <dgm:prSet/>
      <dgm:spPr/>
      <dgm:t>
        <a:bodyPr/>
        <a:lstStyle/>
        <a:p>
          <a:endParaRPr lang="es-PE" i="1"/>
        </a:p>
      </dgm:t>
    </dgm:pt>
    <dgm:pt modelId="{86F28D23-1D68-45DE-9D9C-1FE63F2B77C1}" type="parTrans" cxnId="{08ABB5FE-3AF5-4228-8CE1-D0D402E1ED61}">
      <dgm:prSet/>
      <dgm:spPr/>
      <dgm:t>
        <a:bodyPr/>
        <a:lstStyle/>
        <a:p>
          <a:endParaRPr lang="es-PE" i="1"/>
        </a:p>
      </dgm:t>
    </dgm:pt>
    <dgm:pt modelId="{0CB9E303-D145-4013-8677-89F76D251440}" type="pres">
      <dgm:prSet presAssocID="{143EA04F-458C-40B5-AA2A-439761B84E22}" presName="compositeShape" presStyleCnt="0">
        <dgm:presLayoutVars>
          <dgm:dir/>
          <dgm:resizeHandles/>
        </dgm:presLayoutVars>
      </dgm:prSet>
      <dgm:spPr/>
    </dgm:pt>
    <dgm:pt modelId="{A8219E16-14FA-43A5-B4F3-03D31BDB3F26}" type="pres">
      <dgm:prSet presAssocID="{143EA04F-458C-40B5-AA2A-439761B84E22}" presName="pyramid" presStyleLbl="node1" presStyleIdx="0" presStyleCnt="1" custScaleX="89258" custScaleY="100000" custLinFactNeighborX="-11281" custLinFactNeighborY="-1400"/>
      <dgm:spPr>
        <a:pattFill prst="shingle">
          <a:fgClr>
            <a:srgbClr val="FB1A15"/>
          </a:fgClr>
          <a:bgClr>
            <a:schemeClr val="bg1"/>
          </a:bgClr>
        </a:pattFill>
      </dgm:spPr>
    </dgm:pt>
    <dgm:pt modelId="{ABED9F2B-2402-43DF-A1E9-D0C1D1E200C3}" type="pres">
      <dgm:prSet presAssocID="{143EA04F-458C-40B5-AA2A-439761B84E22}" presName="theList" presStyleCnt="0"/>
      <dgm:spPr/>
    </dgm:pt>
    <dgm:pt modelId="{DE4EEBCC-702A-4E40-91DD-46927EBCF3A8}" type="pres">
      <dgm:prSet presAssocID="{7A8CFDF3-836A-4198-937B-12D3F5F8E298}" presName="aNode" presStyleLbl="fgAcc1" presStyleIdx="0" presStyleCnt="3" custScaleX="180176" custScaleY="1447499" custLinFactY="-68363" custLinFactNeighborX="41760" custLinFactNeighborY="-100000">
        <dgm:presLayoutVars>
          <dgm:bulletEnabled val="1"/>
        </dgm:presLayoutVars>
      </dgm:prSet>
      <dgm:spPr/>
      <dgm:t>
        <a:bodyPr/>
        <a:lstStyle/>
        <a:p>
          <a:endParaRPr lang="es-PE"/>
        </a:p>
      </dgm:t>
    </dgm:pt>
    <dgm:pt modelId="{9C242B68-AE16-4B3B-814F-CC86634E4188}" type="pres">
      <dgm:prSet presAssocID="{7A8CFDF3-836A-4198-937B-12D3F5F8E298}" presName="aSpace" presStyleCnt="0"/>
      <dgm:spPr/>
    </dgm:pt>
    <dgm:pt modelId="{89F19CB2-65C0-435C-A2EB-B8B4277ED11B}" type="pres">
      <dgm:prSet presAssocID="{CB9466E1-C187-4EDA-9DE3-2C41592CECB2}" presName="aNode" presStyleLbl="fgAcc1" presStyleIdx="1" presStyleCnt="3" custScaleX="195005" custScaleY="1487405" custLinFactY="124643" custLinFactNeighborX="29793" custLinFactNeighborY="200000">
        <dgm:presLayoutVars>
          <dgm:bulletEnabled val="1"/>
        </dgm:presLayoutVars>
      </dgm:prSet>
      <dgm:spPr/>
      <dgm:t>
        <a:bodyPr/>
        <a:lstStyle/>
        <a:p>
          <a:endParaRPr lang="es-PE"/>
        </a:p>
      </dgm:t>
    </dgm:pt>
    <dgm:pt modelId="{4E0FF0A3-AC5D-4541-96CF-5D8F338612BB}" type="pres">
      <dgm:prSet presAssocID="{CB9466E1-C187-4EDA-9DE3-2C41592CECB2}" presName="aSpace" presStyleCnt="0"/>
      <dgm:spPr/>
    </dgm:pt>
    <dgm:pt modelId="{6D52D177-424E-4764-9931-ED6BBC1ACDA7}" type="pres">
      <dgm:prSet presAssocID="{F3B2A0BD-B1C1-4033-8D71-56A7633CBCF0}" presName="aNode" presStyleLbl="fgAcc1" presStyleIdx="2" presStyleCnt="3" custScaleX="210111" custScaleY="1365927" custLinFactY="249856" custLinFactNeighborX="27824" custLinFactNeighborY="300000">
        <dgm:presLayoutVars>
          <dgm:bulletEnabled val="1"/>
        </dgm:presLayoutVars>
      </dgm:prSet>
      <dgm:spPr/>
      <dgm:t>
        <a:bodyPr/>
        <a:lstStyle/>
        <a:p>
          <a:endParaRPr lang="es-PE"/>
        </a:p>
      </dgm:t>
    </dgm:pt>
    <dgm:pt modelId="{C843F6E3-E157-4849-BEE6-E79FF3BE4573}" type="pres">
      <dgm:prSet presAssocID="{F3B2A0BD-B1C1-4033-8D71-56A7633CBCF0}" presName="aSpace" presStyleCnt="0"/>
      <dgm:spPr/>
    </dgm:pt>
  </dgm:ptLst>
  <dgm:cxnLst>
    <dgm:cxn modelId="{07F20A0B-C173-4EF8-A217-F798862BF611}" srcId="{143EA04F-458C-40B5-AA2A-439761B84E22}" destId="{7A8CFDF3-836A-4198-937B-12D3F5F8E298}" srcOrd="0" destOrd="0" parTransId="{22102060-6B09-4652-8405-12BB16B659F6}" sibTransId="{DCC27FE6-4005-4DFE-85A4-03949631F716}"/>
    <dgm:cxn modelId="{E323ED43-18CC-4520-8269-2DD747050E4E}" type="presOf" srcId="{143EA04F-458C-40B5-AA2A-439761B84E22}" destId="{0CB9E303-D145-4013-8677-89F76D251440}" srcOrd="0" destOrd="0" presId="urn:microsoft.com/office/officeart/2005/8/layout/pyramid2"/>
    <dgm:cxn modelId="{08ABB5FE-3AF5-4228-8CE1-D0D402E1ED61}" srcId="{143EA04F-458C-40B5-AA2A-439761B84E22}" destId="{F3B2A0BD-B1C1-4033-8D71-56A7633CBCF0}" srcOrd="2" destOrd="0" parTransId="{86F28D23-1D68-45DE-9D9C-1FE63F2B77C1}" sibTransId="{9591BE64-0B5E-4BB2-ABD2-75CA495B7B2F}"/>
    <dgm:cxn modelId="{455C0013-8DFD-4305-AC57-DD3D5E04D0D4}" type="presOf" srcId="{F3B2A0BD-B1C1-4033-8D71-56A7633CBCF0}" destId="{6D52D177-424E-4764-9931-ED6BBC1ACDA7}" srcOrd="0" destOrd="0" presId="urn:microsoft.com/office/officeart/2005/8/layout/pyramid2"/>
    <dgm:cxn modelId="{39DE786A-A97E-4FB8-98AC-83784288E2A6}" srcId="{143EA04F-458C-40B5-AA2A-439761B84E22}" destId="{CB9466E1-C187-4EDA-9DE3-2C41592CECB2}" srcOrd="1" destOrd="0" parTransId="{5DC2E96A-9897-41C5-A729-F37874D17893}" sibTransId="{D32F2987-4A70-41A7-B9C6-9BF94D03058B}"/>
    <dgm:cxn modelId="{E2E46433-14E6-44B3-9C4A-0AE66816F75A}" type="presOf" srcId="{CB9466E1-C187-4EDA-9DE3-2C41592CECB2}" destId="{89F19CB2-65C0-435C-A2EB-B8B4277ED11B}" srcOrd="0" destOrd="0" presId="urn:microsoft.com/office/officeart/2005/8/layout/pyramid2"/>
    <dgm:cxn modelId="{ED397B11-A7CE-4919-8024-0E6C10C52886}" type="presOf" srcId="{7A8CFDF3-836A-4198-937B-12D3F5F8E298}" destId="{DE4EEBCC-702A-4E40-91DD-46927EBCF3A8}" srcOrd="0" destOrd="0" presId="urn:microsoft.com/office/officeart/2005/8/layout/pyramid2"/>
    <dgm:cxn modelId="{AA2D73CD-E158-45B9-803F-ED673BD3898D}" type="presParOf" srcId="{0CB9E303-D145-4013-8677-89F76D251440}" destId="{A8219E16-14FA-43A5-B4F3-03D31BDB3F26}" srcOrd="0" destOrd="0" presId="urn:microsoft.com/office/officeart/2005/8/layout/pyramid2"/>
    <dgm:cxn modelId="{50F73D57-3F12-4C48-B499-6C82921CB47A}" type="presParOf" srcId="{0CB9E303-D145-4013-8677-89F76D251440}" destId="{ABED9F2B-2402-43DF-A1E9-D0C1D1E200C3}" srcOrd="1" destOrd="0" presId="urn:microsoft.com/office/officeart/2005/8/layout/pyramid2"/>
    <dgm:cxn modelId="{2113323F-920B-4126-AFBC-C2696721525B}" type="presParOf" srcId="{ABED9F2B-2402-43DF-A1E9-D0C1D1E200C3}" destId="{DE4EEBCC-702A-4E40-91DD-46927EBCF3A8}" srcOrd="0" destOrd="0" presId="urn:microsoft.com/office/officeart/2005/8/layout/pyramid2"/>
    <dgm:cxn modelId="{B95C9FA8-0F6F-483B-9133-046DF46701C8}" type="presParOf" srcId="{ABED9F2B-2402-43DF-A1E9-D0C1D1E200C3}" destId="{9C242B68-AE16-4B3B-814F-CC86634E4188}" srcOrd="1" destOrd="0" presId="urn:microsoft.com/office/officeart/2005/8/layout/pyramid2"/>
    <dgm:cxn modelId="{C316B039-5AD9-47F7-AB12-C86E6052370F}" type="presParOf" srcId="{ABED9F2B-2402-43DF-A1E9-D0C1D1E200C3}" destId="{89F19CB2-65C0-435C-A2EB-B8B4277ED11B}" srcOrd="2" destOrd="0" presId="urn:microsoft.com/office/officeart/2005/8/layout/pyramid2"/>
    <dgm:cxn modelId="{FD6A2EA7-8C6C-40E6-8380-EAA064853152}" type="presParOf" srcId="{ABED9F2B-2402-43DF-A1E9-D0C1D1E200C3}" destId="{4E0FF0A3-AC5D-4541-96CF-5D8F338612BB}" srcOrd="3" destOrd="0" presId="urn:microsoft.com/office/officeart/2005/8/layout/pyramid2"/>
    <dgm:cxn modelId="{22C03BE9-0B4F-4E89-8536-97A71253F349}" type="presParOf" srcId="{ABED9F2B-2402-43DF-A1E9-D0C1D1E200C3}" destId="{6D52D177-424E-4764-9931-ED6BBC1ACDA7}" srcOrd="4" destOrd="0" presId="urn:microsoft.com/office/officeart/2005/8/layout/pyramid2"/>
    <dgm:cxn modelId="{42EBDAC3-4EA1-43B6-82AC-172C4F66E98F}" type="presParOf" srcId="{ABED9F2B-2402-43DF-A1E9-D0C1D1E200C3}" destId="{C843F6E3-E157-4849-BEE6-E79FF3BE4573}" srcOrd="5" destOrd="0" presId="urn:microsoft.com/office/officeart/2005/8/layout/pyramid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623372E-7D4F-4994-8A2D-8EE98240EC1C}" type="doc">
      <dgm:prSet loTypeId="urn:microsoft.com/office/officeart/2009/layout/ReverseList" loCatId="relationship" qsTypeId="urn:microsoft.com/office/officeart/2005/8/quickstyle/simple1" qsCatId="simple" csTypeId="urn:microsoft.com/office/officeart/2005/8/colors/accent3_2" csCatId="accent3" phldr="1"/>
      <dgm:spPr/>
      <dgm:t>
        <a:bodyPr/>
        <a:lstStyle/>
        <a:p>
          <a:endParaRPr lang="es-PE"/>
        </a:p>
      </dgm:t>
    </dgm:pt>
    <dgm:pt modelId="{DE723DE4-88B5-450C-9C53-88454ABF819C}">
      <dgm:prSet phldrT="[Texto]" custT="1">
        <dgm:style>
          <a:lnRef idx="2">
            <a:schemeClr val="accent3"/>
          </a:lnRef>
          <a:fillRef idx="1">
            <a:schemeClr val="lt1"/>
          </a:fillRef>
          <a:effectRef idx="0">
            <a:schemeClr val="accent3"/>
          </a:effectRef>
          <a:fontRef idx="minor">
            <a:schemeClr val="dk1"/>
          </a:fontRef>
        </dgm:style>
      </dgm:prSet>
      <dgm:spPr>
        <a:solidFill>
          <a:srgbClr val="FFCCFF"/>
        </a:solidFill>
        <a:ln/>
      </dgm:spPr>
      <dgm:t>
        <a:bodyPr/>
        <a:lstStyle/>
        <a:p>
          <a:pPr algn="ctr"/>
          <a:endParaRPr lang="es-PE" sz="2000" b="1" kern="1200" dirty="0" smtClean="0">
            <a:solidFill>
              <a:schemeClr val="accent6">
                <a:lumMod val="50000"/>
              </a:schemeClr>
            </a:solidFill>
            <a:latin typeface="Arial" pitchFamily="34" charset="0"/>
            <a:ea typeface="+mn-ea"/>
            <a:cs typeface="Arial" pitchFamily="34" charset="0"/>
          </a:endParaRPr>
        </a:p>
        <a:p>
          <a:pPr algn="ctr"/>
          <a:r>
            <a:rPr lang="es-PE" sz="2000" b="1" kern="1200" dirty="0" smtClean="0">
              <a:solidFill>
                <a:schemeClr val="accent6">
                  <a:lumMod val="50000"/>
                </a:schemeClr>
              </a:solidFill>
              <a:latin typeface="Arial" pitchFamily="34" charset="0"/>
              <a:ea typeface="+mn-ea"/>
              <a:cs typeface="Arial" pitchFamily="34" charset="0"/>
            </a:rPr>
            <a:t>Para comprobar y verificar la hipótesis planteada en la presente investigación (General y Especificas), se aplicó</a:t>
          </a:r>
          <a:r>
            <a:rPr lang="es-MX" sz="2000" b="1" kern="1200" dirty="0" smtClean="0">
              <a:solidFill>
                <a:schemeClr val="accent6">
                  <a:lumMod val="50000"/>
                </a:schemeClr>
              </a:solidFill>
              <a:latin typeface="Arial" pitchFamily="34" charset="0"/>
              <a:ea typeface="+mn-ea"/>
              <a:cs typeface="Arial" pitchFamily="34" charset="0"/>
            </a:rPr>
            <a:t>a</a:t>
          </a:r>
          <a:r>
            <a:rPr lang="es-PE" sz="2000" b="1" kern="1200" dirty="0" smtClean="0">
              <a:solidFill>
                <a:schemeClr val="accent6">
                  <a:lumMod val="50000"/>
                </a:schemeClr>
              </a:solidFill>
              <a:latin typeface="Arial" pitchFamily="34" charset="0"/>
              <a:ea typeface="+mn-ea"/>
              <a:cs typeface="Arial" pitchFamily="34" charset="0"/>
            </a:rPr>
            <a:t>do los modelos estadísticos paramétricos a través de la Prueba del Chi Cuadrado.</a:t>
          </a:r>
          <a:endParaRPr lang="es-PE" sz="2000" b="1" kern="1200" dirty="0">
            <a:solidFill>
              <a:schemeClr val="accent6">
                <a:lumMod val="50000"/>
              </a:schemeClr>
            </a:solidFill>
            <a:latin typeface="Arial" pitchFamily="34" charset="0"/>
            <a:ea typeface="+mn-ea"/>
            <a:cs typeface="Arial" pitchFamily="34" charset="0"/>
          </a:endParaRPr>
        </a:p>
      </dgm:t>
    </dgm:pt>
    <dgm:pt modelId="{FF5F5B90-DBEC-473C-92CC-352889F69C72}" type="parTrans" cxnId="{D51FA2A5-C23D-4752-AC42-9583B379A195}">
      <dgm:prSet/>
      <dgm:spPr/>
      <dgm:t>
        <a:bodyPr/>
        <a:lstStyle/>
        <a:p>
          <a:endParaRPr lang="es-PE"/>
        </a:p>
      </dgm:t>
    </dgm:pt>
    <dgm:pt modelId="{93ADEABC-E11D-4BF8-90F5-8811978F3347}" type="sibTrans" cxnId="{D51FA2A5-C23D-4752-AC42-9583B379A195}">
      <dgm:prSet/>
      <dgm:spPr/>
      <dgm:t>
        <a:bodyPr/>
        <a:lstStyle/>
        <a:p>
          <a:endParaRPr lang="es-PE"/>
        </a:p>
      </dgm:t>
    </dgm:pt>
    <dgm:pt modelId="{CD2BD8B8-CCDB-4632-91C9-8A6C771F476B}">
      <dgm:prSet phldrT="[Texto]" custT="1">
        <dgm:style>
          <a:lnRef idx="2">
            <a:schemeClr val="accent3"/>
          </a:lnRef>
          <a:fillRef idx="1">
            <a:schemeClr val="lt1"/>
          </a:fillRef>
          <a:effectRef idx="0">
            <a:schemeClr val="accent3"/>
          </a:effectRef>
          <a:fontRef idx="minor">
            <a:schemeClr val="dk1"/>
          </a:fontRef>
        </dgm:style>
      </dgm:prSet>
      <dgm:spPr>
        <a:blipFill rotWithShape="1">
          <a:blip xmlns:r="http://schemas.openxmlformats.org/officeDocument/2006/relationships" r:embed="rId1"/>
          <a:stretch>
            <a:fillRect/>
          </a:stretch>
        </a:blipFill>
        <a:ln/>
      </dgm:spPr>
      <dgm:t>
        <a:bodyPr/>
        <a:lstStyle/>
        <a:p>
          <a:r>
            <a:rPr lang="es-PE">
              <a:noFill/>
            </a:rPr>
            <a:t> </a:t>
          </a:r>
        </a:p>
      </dgm:t>
    </dgm:pt>
    <dgm:pt modelId="{504DF2A0-0949-4B5F-9FA9-49BA0DD02142}" type="parTrans" cxnId="{FC274EF3-3B9B-4ABC-A3F5-4FEE6709C43F}">
      <dgm:prSet/>
      <dgm:spPr/>
      <dgm:t>
        <a:bodyPr/>
        <a:lstStyle/>
        <a:p>
          <a:endParaRPr lang="es-PE"/>
        </a:p>
      </dgm:t>
    </dgm:pt>
    <dgm:pt modelId="{22039247-0F5C-4EE4-92B5-A159908CEC62}" type="sibTrans" cxnId="{FC274EF3-3B9B-4ABC-A3F5-4FEE6709C43F}">
      <dgm:prSet/>
      <dgm:spPr/>
      <dgm:t>
        <a:bodyPr/>
        <a:lstStyle/>
        <a:p>
          <a:endParaRPr lang="es-PE"/>
        </a:p>
      </dgm:t>
    </dgm:pt>
    <dgm:pt modelId="{4198DFA9-16B4-4E66-8519-7F91C426CE91}" type="pres">
      <dgm:prSet presAssocID="{5623372E-7D4F-4994-8A2D-8EE98240EC1C}" presName="Name0" presStyleCnt="0">
        <dgm:presLayoutVars>
          <dgm:chMax val="2"/>
          <dgm:chPref val="2"/>
          <dgm:animLvl val="lvl"/>
        </dgm:presLayoutVars>
      </dgm:prSet>
      <dgm:spPr/>
      <dgm:t>
        <a:bodyPr/>
        <a:lstStyle/>
        <a:p>
          <a:endParaRPr lang="es-PE"/>
        </a:p>
      </dgm:t>
    </dgm:pt>
    <dgm:pt modelId="{3F06BEFD-7B7C-486E-A4EA-06E484FF850E}" type="pres">
      <dgm:prSet presAssocID="{5623372E-7D4F-4994-8A2D-8EE98240EC1C}" presName="LeftText" presStyleLbl="revTx" presStyleIdx="0" presStyleCnt="0">
        <dgm:presLayoutVars>
          <dgm:bulletEnabled val="1"/>
        </dgm:presLayoutVars>
      </dgm:prSet>
      <dgm:spPr/>
      <dgm:t>
        <a:bodyPr/>
        <a:lstStyle/>
        <a:p>
          <a:endParaRPr lang="es-PE"/>
        </a:p>
      </dgm:t>
    </dgm:pt>
    <dgm:pt modelId="{EB412DE1-452E-47F3-88CC-24BCBD86D277}" type="pres">
      <dgm:prSet presAssocID="{5623372E-7D4F-4994-8A2D-8EE98240EC1C}" presName="LeftNode" presStyleLbl="bgImgPlace1" presStyleIdx="0" presStyleCnt="2" custScaleX="138213" custLinFactNeighborX="-17808" custLinFactNeighborY="-595">
        <dgm:presLayoutVars>
          <dgm:chMax val="2"/>
          <dgm:chPref val="2"/>
        </dgm:presLayoutVars>
      </dgm:prSet>
      <dgm:spPr/>
      <dgm:t>
        <a:bodyPr/>
        <a:lstStyle/>
        <a:p>
          <a:endParaRPr lang="es-PE"/>
        </a:p>
      </dgm:t>
    </dgm:pt>
    <dgm:pt modelId="{9DF536E5-99E9-45A1-B94C-2F9B55863053}" type="pres">
      <dgm:prSet presAssocID="{5623372E-7D4F-4994-8A2D-8EE98240EC1C}" presName="RightText" presStyleLbl="revTx" presStyleIdx="0" presStyleCnt="0">
        <dgm:presLayoutVars>
          <dgm:bulletEnabled val="1"/>
        </dgm:presLayoutVars>
      </dgm:prSet>
      <dgm:spPr/>
      <dgm:t>
        <a:bodyPr/>
        <a:lstStyle/>
        <a:p>
          <a:endParaRPr lang="es-PE"/>
        </a:p>
      </dgm:t>
    </dgm:pt>
    <dgm:pt modelId="{BA927667-24C9-4A10-9524-EA5833498172}" type="pres">
      <dgm:prSet presAssocID="{5623372E-7D4F-4994-8A2D-8EE98240EC1C}" presName="RightNode" presStyleLbl="bgImgPlace1" presStyleIdx="1" presStyleCnt="2" custScaleX="147806" custLinFactNeighborX="31841" custLinFactNeighborY="-595">
        <dgm:presLayoutVars>
          <dgm:chMax val="0"/>
          <dgm:chPref val="0"/>
        </dgm:presLayoutVars>
      </dgm:prSet>
      <dgm:spPr/>
      <dgm:t>
        <a:bodyPr/>
        <a:lstStyle/>
        <a:p>
          <a:endParaRPr lang="es-PE"/>
        </a:p>
      </dgm:t>
    </dgm:pt>
    <dgm:pt modelId="{790B65E4-B3CF-4ADA-8437-203E3B5A053D}" type="pres">
      <dgm:prSet presAssocID="{5623372E-7D4F-4994-8A2D-8EE98240EC1C}" presName="TopArrow" presStyleLbl="node1" presStyleIdx="0" presStyleCnt="2" custScaleX="112961"/>
      <dgm:spPr>
        <a:pattFill prst="dashVert">
          <a:fgClr>
            <a:schemeClr val="accent3">
              <a:hueOff val="0"/>
              <a:satOff val="0"/>
              <a:lumOff val="0"/>
            </a:schemeClr>
          </a:fgClr>
          <a:bgClr>
            <a:schemeClr val="bg1"/>
          </a:bgClr>
        </a:pattFill>
        <a:ln>
          <a:solidFill>
            <a:schemeClr val="accent3">
              <a:lumMod val="75000"/>
            </a:schemeClr>
          </a:solidFill>
        </a:ln>
      </dgm:spPr>
    </dgm:pt>
    <dgm:pt modelId="{22A83552-8AAA-45C7-ABB9-3BD620B70BCC}" type="pres">
      <dgm:prSet presAssocID="{5623372E-7D4F-4994-8A2D-8EE98240EC1C}" presName="BottomArrow" presStyleLbl="node1" presStyleIdx="1" presStyleCnt="2" custScaleX="118495"/>
      <dgm:spPr>
        <a:pattFill prst="dashVert">
          <a:fgClr>
            <a:schemeClr val="accent3">
              <a:hueOff val="0"/>
              <a:satOff val="0"/>
              <a:lumOff val="0"/>
            </a:schemeClr>
          </a:fgClr>
          <a:bgClr>
            <a:schemeClr val="bg1"/>
          </a:bgClr>
        </a:pattFill>
        <a:ln>
          <a:solidFill>
            <a:schemeClr val="accent3">
              <a:lumMod val="75000"/>
            </a:schemeClr>
          </a:solidFill>
        </a:ln>
      </dgm:spPr>
    </dgm:pt>
  </dgm:ptLst>
  <dgm:cxnLst>
    <dgm:cxn modelId="{6E5AA94F-A289-42B1-8017-6AF868B005F5}" type="presOf" srcId="{5623372E-7D4F-4994-8A2D-8EE98240EC1C}" destId="{4198DFA9-16B4-4E66-8519-7F91C426CE91}" srcOrd="0" destOrd="0" presId="urn:microsoft.com/office/officeart/2009/layout/ReverseList"/>
    <dgm:cxn modelId="{C9595DA8-2168-468B-908C-502E2C7736CA}" type="presOf" srcId="{CD2BD8B8-CCDB-4632-91C9-8A6C771F476B}" destId="{BA927667-24C9-4A10-9524-EA5833498172}" srcOrd="1" destOrd="0" presId="urn:microsoft.com/office/officeart/2009/layout/ReverseList"/>
    <dgm:cxn modelId="{6F777A01-F570-4541-96D0-E0C5948CEAA0}" type="presOf" srcId="{DE723DE4-88B5-450C-9C53-88454ABF819C}" destId="{3F06BEFD-7B7C-486E-A4EA-06E484FF850E}" srcOrd="0" destOrd="0" presId="urn:microsoft.com/office/officeart/2009/layout/ReverseList"/>
    <dgm:cxn modelId="{FC274EF3-3B9B-4ABC-A3F5-4FEE6709C43F}" srcId="{5623372E-7D4F-4994-8A2D-8EE98240EC1C}" destId="{CD2BD8B8-CCDB-4632-91C9-8A6C771F476B}" srcOrd="1" destOrd="0" parTransId="{504DF2A0-0949-4B5F-9FA9-49BA0DD02142}" sibTransId="{22039247-0F5C-4EE4-92B5-A159908CEC62}"/>
    <dgm:cxn modelId="{D51FA2A5-C23D-4752-AC42-9583B379A195}" srcId="{5623372E-7D4F-4994-8A2D-8EE98240EC1C}" destId="{DE723DE4-88B5-450C-9C53-88454ABF819C}" srcOrd="0" destOrd="0" parTransId="{FF5F5B90-DBEC-473C-92CC-352889F69C72}" sibTransId="{93ADEABC-E11D-4BF8-90F5-8811978F3347}"/>
    <dgm:cxn modelId="{A6992F7E-6343-4CD3-BD20-FCDCA3FCFF56}" type="presOf" srcId="{DE723DE4-88B5-450C-9C53-88454ABF819C}" destId="{EB412DE1-452E-47F3-88CC-24BCBD86D277}" srcOrd="1" destOrd="0" presId="urn:microsoft.com/office/officeart/2009/layout/ReverseList"/>
    <dgm:cxn modelId="{08372505-9360-4374-8687-6205678D7DFF}" type="presOf" srcId="{CD2BD8B8-CCDB-4632-91C9-8A6C771F476B}" destId="{9DF536E5-99E9-45A1-B94C-2F9B55863053}" srcOrd="0" destOrd="0" presId="urn:microsoft.com/office/officeart/2009/layout/ReverseList"/>
    <dgm:cxn modelId="{3137523C-D091-4A09-9D2D-FE3CCC53DF70}" type="presParOf" srcId="{4198DFA9-16B4-4E66-8519-7F91C426CE91}" destId="{3F06BEFD-7B7C-486E-A4EA-06E484FF850E}" srcOrd="0" destOrd="0" presId="urn:microsoft.com/office/officeart/2009/layout/ReverseList"/>
    <dgm:cxn modelId="{B5B3CC29-B3FF-4233-ABDF-D576A9E990CC}" type="presParOf" srcId="{4198DFA9-16B4-4E66-8519-7F91C426CE91}" destId="{EB412DE1-452E-47F3-88CC-24BCBD86D277}" srcOrd="1" destOrd="0" presId="urn:microsoft.com/office/officeart/2009/layout/ReverseList"/>
    <dgm:cxn modelId="{91E6592C-2023-4825-989D-92D1453A7F4D}" type="presParOf" srcId="{4198DFA9-16B4-4E66-8519-7F91C426CE91}" destId="{9DF536E5-99E9-45A1-B94C-2F9B55863053}" srcOrd="2" destOrd="0" presId="urn:microsoft.com/office/officeart/2009/layout/ReverseList"/>
    <dgm:cxn modelId="{8B69AA4F-8AE2-4496-B126-D8DA8BA50DA0}" type="presParOf" srcId="{4198DFA9-16B4-4E66-8519-7F91C426CE91}" destId="{BA927667-24C9-4A10-9524-EA5833498172}" srcOrd="3" destOrd="0" presId="urn:microsoft.com/office/officeart/2009/layout/ReverseList"/>
    <dgm:cxn modelId="{F0585BD3-7157-470D-ADB2-198020398E87}" type="presParOf" srcId="{4198DFA9-16B4-4E66-8519-7F91C426CE91}" destId="{790B65E4-B3CF-4ADA-8437-203E3B5A053D}" srcOrd="4" destOrd="0" presId="urn:microsoft.com/office/officeart/2009/layout/ReverseList"/>
    <dgm:cxn modelId="{43AE5699-3121-4F97-B4A6-2AD93A8840C1}" type="presParOf" srcId="{4198DFA9-16B4-4E66-8519-7F91C426CE91}" destId="{22A83552-8AAA-45C7-ABB9-3BD620B70BCC}" srcOrd="5" destOrd="0" presId="urn:microsoft.com/office/officeart/2009/layout/ReverseList"/>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23492C2-4717-41C6-97D9-6937DD08249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PE"/>
        </a:p>
      </dgm:t>
    </dgm:pt>
    <dgm:pt modelId="{E550D8A8-87B0-4FA2-A55C-52598A4BD9EB}">
      <dgm:prSet phldrT="[Texto]" custT="1"/>
      <dgm:spPr>
        <a:pattFill prst="pct90">
          <a:fgClr>
            <a:srgbClr val="00FF99"/>
          </a:fgClr>
          <a:bgClr>
            <a:schemeClr val="bg1"/>
          </a:bgClr>
        </a:pattFill>
        <a:ln>
          <a:solidFill>
            <a:schemeClr val="bg1"/>
          </a:solidFill>
        </a:ln>
      </dgm:spPr>
      <dgm:t>
        <a:bodyPr/>
        <a:lstStyle/>
        <a:p>
          <a:pPr marL="261938" indent="-261938" algn="just" defTabSz="1030288" rtl="0" eaLnBrk="1" latinLnBrk="0" hangingPunct="1">
            <a:tabLst/>
          </a:pPr>
          <a:r>
            <a:rPr lang="es-PE" sz="1800" b="1" kern="1200" dirty="0" smtClean="0">
              <a:solidFill>
                <a:schemeClr val="accent5">
                  <a:lumMod val="50000"/>
                </a:schemeClr>
              </a:solidFill>
              <a:latin typeface="Arial"/>
              <a:ea typeface="Calibri"/>
              <a:cs typeface="Times New Roman"/>
            </a:rPr>
            <a:t>1. Conocer la importancia que tiene la aplicación  del control interno en  el proceso contable de las pequeñas empresas Ferreteras de Huánuco.</a:t>
          </a:r>
          <a:endParaRPr lang="es-PE" sz="1800" b="1" kern="1200" dirty="0">
            <a:solidFill>
              <a:schemeClr val="accent5">
                <a:lumMod val="50000"/>
              </a:schemeClr>
            </a:solidFill>
            <a:latin typeface="Arial"/>
            <a:ea typeface="Calibri"/>
            <a:cs typeface="Times New Roman"/>
          </a:endParaRPr>
        </a:p>
      </dgm:t>
    </dgm:pt>
    <dgm:pt modelId="{42AEDDAF-BBB3-4E7B-96FE-CCA31B7C939B}" type="parTrans" cxnId="{793ADC57-853A-41DD-BDD2-64F38B4E8CA2}">
      <dgm:prSet/>
      <dgm:spPr/>
      <dgm:t>
        <a:bodyPr/>
        <a:lstStyle/>
        <a:p>
          <a:endParaRPr lang="es-PE"/>
        </a:p>
      </dgm:t>
    </dgm:pt>
    <dgm:pt modelId="{F9C6CE8A-D9AE-43E9-8CDA-EFC08E859CA3}" type="sibTrans" cxnId="{793ADC57-853A-41DD-BDD2-64F38B4E8CA2}">
      <dgm:prSet/>
      <dgm:spPr>
        <a:pattFill prst="wdDnDiag">
          <a:fgClr>
            <a:srgbClr val="00B050"/>
          </a:fgClr>
          <a:bgClr>
            <a:schemeClr val="bg1"/>
          </a:bgClr>
        </a:pattFill>
      </dgm:spPr>
      <dgm:t>
        <a:bodyPr/>
        <a:lstStyle/>
        <a:p>
          <a:endParaRPr lang="es-PE"/>
        </a:p>
      </dgm:t>
    </dgm:pt>
    <dgm:pt modelId="{2E31D92F-A3F7-4D5C-B319-80D781D01D31}">
      <dgm:prSet phldrT="[Texto]" custT="1"/>
      <dgm:spPr>
        <a:pattFill prst="pct90">
          <a:fgClr>
            <a:srgbClr val="00FF99"/>
          </a:fgClr>
          <a:bgClr>
            <a:schemeClr val="bg1"/>
          </a:bgClr>
        </a:pattFill>
        <a:ln>
          <a:solidFill>
            <a:schemeClr val="bg1"/>
          </a:solidFill>
        </a:ln>
      </dgm:spPr>
      <dgm:t>
        <a:bodyPr/>
        <a:lstStyle/>
        <a:p>
          <a:pPr marL="261938" indent="-261938" algn="just"/>
          <a:r>
            <a:rPr lang="es-PE" sz="1800" b="1" kern="1200" dirty="0" smtClean="0">
              <a:solidFill>
                <a:schemeClr val="accent5">
                  <a:lumMod val="50000"/>
                </a:schemeClr>
              </a:solidFill>
              <a:latin typeface="Arial"/>
              <a:ea typeface="Calibri"/>
              <a:cs typeface="Times New Roman"/>
            </a:rPr>
            <a:t>2. Identificar  la implicancia que tiene el control interno en  la toma de decisiones para una gestión efectiva  de las pequeñas empresas ferreteras de Huánuco.</a:t>
          </a:r>
          <a:endParaRPr lang="es-PE" sz="1800" b="1" kern="1200" dirty="0">
            <a:solidFill>
              <a:schemeClr val="accent5">
                <a:lumMod val="50000"/>
              </a:schemeClr>
            </a:solidFill>
            <a:latin typeface="Arial"/>
            <a:ea typeface="Calibri"/>
            <a:cs typeface="Times New Roman"/>
          </a:endParaRPr>
        </a:p>
      </dgm:t>
    </dgm:pt>
    <dgm:pt modelId="{E955BBC8-5A1A-404C-A969-F5CCD697B154}" type="parTrans" cxnId="{CB017070-81A4-4B40-AD97-70F3A581A98F}">
      <dgm:prSet/>
      <dgm:spPr/>
      <dgm:t>
        <a:bodyPr/>
        <a:lstStyle/>
        <a:p>
          <a:endParaRPr lang="es-PE"/>
        </a:p>
      </dgm:t>
    </dgm:pt>
    <dgm:pt modelId="{461ADDC8-D37E-4918-84C7-3A1D5C7116D1}" type="sibTrans" cxnId="{CB017070-81A4-4B40-AD97-70F3A581A98F}">
      <dgm:prSet/>
      <dgm:spPr>
        <a:pattFill prst="wdUpDiag">
          <a:fgClr>
            <a:srgbClr val="339966"/>
          </a:fgClr>
          <a:bgClr>
            <a:schemeClr val="bg1"/>
          </a:bgClr>
        </a:pattFill>
      </dgm:spPr>
      <dgm:t>
        <a:bodyPr/>
        <a:lstStyle/>
        <a:p>
          <a:endParaRPr lang="es-PE"/>
        </a:p>
      </dgm:t>
    </dgm:pt>
    <dgm:pt modelId="{FC369F4D-C7AB-4931-A476-5E35FFC0822E}">
      <dgm:prSet phldrT="[Texto]" custT="1"/>
      <dgm:spPr>
        <a:pattFill prst="pct90">
          <a:fgClr>
            <a:srgbClr val="00FF99"/>
          </a:fgClr>
          <a:bgClr>
            <a:schemeClr val="bg1"/>
          </a:bgClr>
        </a:pattFill>
        <a:ln>
          <a:solidFill>
            <a:schemeClr val="bg1"/>
          </a:solidFill>
        </a:ln>
      </dgm:spPr>
      <dgm:t>
        <a:bodyPr/>
        <a:lstStyle/>
        <a:p>
          <a:pPr marL="363538" indent="-363538" algn="just"/>
          <a:r>
            <a:rPr lang="es-PE" sz="1800" b="1" kern="1200" dirty="0" smtClean="0">
              <a:solidFill>
                <a:schemeClr val="accent5">
                  <a:lumMod val="50000"/>
                </a:schemeClr>
              </a:solidFill>
              <a:latin typeface="Arial"/>
              <a:ea typeface="Calibri"/>
              <a:cs typeface="Times New Roman"/>
            </a:rPr>
            <a:t>3. Difundir la aplicación  de un  sistema de control interno  para el manejo de recursos y bienes  de las pequeñas empresas ferreteras de Huánuco.</a:t>
          </a:r>
          <a:endParaRPr lang="es-PE" sz="1800" b="1" kern="1200" dirty="0">
            <a:solidFill>
              <a:schemeClr val="accent5">
                <a:lumMod val="50000"/>
              </a:schemeClr>
            </a:solidFill>
            <a:latin typeface="Arial"/>
            <a:ea typeface="Calibri"/>
            <a:cs typeface="Times New Roman"/>
          </a:endParaRPr>
        </a:p>
      </dgm:t>
    </dgm:pt>
    <dgm:pt modelId="{24E5E25A-0898-4D6E-A1A4-82B656804EFC}" type="parTrans" cxnId="{02E73A3D-5D12-43ED-8DC4-92678D5A70D3}">
      <dgm:prSet/>
      <dgm:spPr/>
      <dgm:t>
        <a:bodyPr/>
        <a:lstStyle/>
        <a:p>
          <a:endParaRPr lang="es-PE"/>
        </a:p>
      </dgm:t>
    </dgm:pt>
    <dgm:pt modelId="{E045FE93-EFF5-44A7-B587-527B49656416}" type="sibTrans" cxnId="{02E73A3D-5D12-43ED-8DC4-92678D5A70D3}">
      <dgm:prSet/>
      <dgm:spPr/>
      <dgm:t>
        <a:bodyPr/>
        <a:lstStyle/>
        <a:p>
          <a:endParaRPr lang="es-PE"/>
        </a:p>
      </dgm:t>
    </dgm:pt>
    <dgm:pt modelId="{8421FD69-F263-4FD0-90D4-557CE6838BD9}" type="pres">
      <dgm:prSet presAssocID="{323492C2-4717-41C6-97D9-6937DD08249E}" presName="outerComposite" presStyleCnt="0">
        <dgm:presLayoutVars>
          <dgm:chMax val="5"/>
          <dgm:dir/>
          <dgm:resizeHandles val="exact"/>
        </dgm:presLayoutVars>
      </dgm:prSet>
      <dgm:spPr/>
      <dgm:t>
        <a:bodyPr/>
        <a:lstStyle/>
        <a:p>
          <a:endParaRPr lang="es-PE"/>
        </a:p>
      </dgm:t>
    </dgm:pt>
    <dgm:pt modelId="{88DB34A5-60FD-4CAA-8A65-F9EFBC063491}" type="pres">
      <dgm:prSet presAssocID="{323492C2-4717-41C6-97D9-6937DD08249E}" presName="dummyMaxCanvas" presStyleCnt="0">
        <dgm:presLayoutVars/>
      </dgm:prSet>
      <dgm:spPr/>
    </dgm:pt>
    <dgm:pt modelId="{A4F34374-3413-437C-B41E-853564582BEE}" type="pres">
      <dgm:prSet presAssocID="{323492C2-4717-41C6-97D9-6937DD08249E}" presName="ThreeNodes_1" presStyleLbl="node1" presStyleIdx="0" presStyleCnt="3" custScaleX="102770" custLinFactNeighborX="6881" custLinFactNeighborY="-3027">
        <dgm:presLayoutVars>
          <dgm:bulletEnabled val="1"/>
        </dgm:presLayoutVars>
      </dgm:prSet>
      <dgm:spPr/>
      <dgm:t>
        <a:bodyPr/>
        <a:lstStyle/>
        <a:p>
          <a:endParaRPr lang="es-PE"/>
        </a:p>
      </dgm:t>
    </dgm:pt>
    <dgm:pt modelId="{0F0356C0-A8C1-4CF4-A790-1BB72352AEC8}" type="pres">
      <dgm:prSet presAssocID="{323492C2-4717-41C6-97D9-6937DD08249E}" presName="ThreeNodes_2" presStyleLbl="node1" presStyleIdx="1" presStyleCnt="3" custScaleX="102742" custScaleY="104045" custLinFactNeighborX="3302" custLinFactNeighborY="-7087">
        <dgm:presLayoutVars>
          <dgm:bulletEnabled val="1"/>
        </dgm:presLayoutVars>
      </dgm:prSet>
      <dgm:spPr/>
      <dgm:t>
        <a:bodyPr/>
        <a:lstStyle/>
        <a:p>
          <a:endParaRPr lang="es-PE"/>
        </a:p>
      </dgm:t>
    </dgm:pt>
    <dgm:pt modelId="{83E8D083-5DE8-4FA1-BF08-78E8E178BA80}" type="pres">
      <dgm:prSet presAssocID="{323492C2-4717-41C6-97D9-6937DD08249E}" presName="ThreeNodes_3" presStyleLbl="node1" presStyleIdx="2" presStyleCnt="3" custScaleY="124014" custLinFactNeighborX="-692" custLinFactNeighborY="-3809">
        <dgm:presLayoutVars>
          <dgm:bulletEnabled val="1"/>
        </dgm:presLayoutVars>
      </dgm:prSet>
      <dgm:spPr/>
      <dgm:t>
        <a:bodyPr/>
        <a:lstStyle/>
        <a:p>
          <a:endParaRPr lang="es-PE"/>
        </a:p>
      </dgm:t>
    </dgm:pt>
    <dgm:pt modelId="{2DFC1C69-88B8-483D-B784-34B27AAA92EA}" type="pres">
      <dgm:prSet presAssocID="{323492C2-4717-41C6-97D9-6937DD08249E}" presName="ThreeConn_1-2" presStyleLbl="fgAccFollowNode1" presStyleIdx="0" presStyleCnt="2" custScaleX="79538" custScaleY="100000" custLinFactNeighborX="53480" custLinFactNeighborY="-6954">
        <dgm:presLayoutVars>
          <dgm:bulletEnabled val="1"/>
        </dgm:presLayoutVars>
      </dgm:prSet>
      <dgm:spPr/>
      <dgm:t>
        <a:bodyPr/>
        <a:lstStyle/>
        <a:p>
          <a:endParaRPr lang="es-PE"/>
        </a:p>
      </dgm:t>
    </dgm:pt>
    <dgm:pt modelId="{13E463EE-CFA0-418C-8306-0B2A729CE54A}" type="pres">
      <dgm:prSet presAssocID="{323492C2-4717-41C6-97D9-6937DD08249E}" presName="ThreeConn_2-3" presStyleLbl="fgAccFollowNode1" presStyleIdx="1" presStyleCnt="2" custScaleX="83620" custScaleY="100000" custLinFactNeighborX="30580" custLinFactNeighborY="-4572">
        <dgm:presLayoutVars>
          <dgm:bulletEnabled val="1"/>
        </dgm:presLayoutVars>
      </dgm:prSet>
      <dgm:spPr/>
      <dgm:t>
        <a:bodyPr/>
        <a:lstStyle/>
        <a:p>
          <a:endParaRPr lang="es-PE"/>
        </a:p>
      </dgm:t>
    </dgm:pt>
    <dgm:pt modelId="{E8A49EC2-F3BE-4BC7-9AA3-FF31A824605C}" type="pres">
      <dgm:prSet presAssocID="{323492C2-4717-41C6-97D9-6937DD08249E}" presName="ThreeNodes_1_text" presStyleLbl="node1" presStyleIdx="2" presStyleCnt="3">
        <dgm:presLayoutVars>
          <dgm:bulletEnabled val="1"/>
        </dgm:presLayoutVars>
      </dgm:prSet>
      <dgm:spPr/>
      <dgm:t>
        <a:bodyPr/>
        <a:lstStyle/>
        <a:p>
          <a:endParaRPr lang="es-PE"/>
        </a:p>
      </dgm:t>
    </dgm:pt>
    <dgm:pt modelId="{2D2620DE-C10C-4BC1-9001-AB00A2CE7AA0}" type="pres">
      <dgm:prSet presAssocID="{323492C2-4717-41C6-97D9-6937DD08249E}" presName="ThreeNodes_2_text" presStyleLbl="node1" presStyleIdx="2" presStyleCnt="3">
        <dgm:presLayoutVars>
          <dgm:bulletEnabled val="1"/>
        </dgm:presLayoutVars>
      </dgm:prSet>
      <dgm:spPr/>
      <dgm:t>
        <a:bodyPr/>
        <a:lstStyle/>
        <a:p>
          <a:endParaRPr lang="es-PE"/>
        </a:p>
      </dgm:t>
    </dgm:pt>
    <dgm:pt modelId="{044EF352-6908-4E99-82F2-5AF49C376B0C}" type="pres">
      <dgm:prSet presAssocID="{323492C2-4717-41C6-97D9-6937DD08249E}" presName="ThreeNodes_3_text" presStyleLbl="node1" presStyleIdx="2" presStyleCnt="3">
        <dgm:presLayoutVars>
          <dgm:bulletEnabled val="1"/>
        </dgm:presLayoutVars>
      </dgm:prSet>
      <dgm:spPr/>
      <dgm:t>
        <a:bodyPr/>
        <a:lstStyle/>
        <a:p>
          <a:endParaRPr lang="es-PE"/>
        </a:p>
      </dgm:t>
    </dgm:pt>
  </dgm:ptLst>
  <dgm:cxnLst>
    <dgm:cxn modelId="{A0446153-69CB-4D55-99D0-EA6BB25692AB}" type="presOf" srcId="{F9C6CE8A-D9AE-43E9-8CDA-EFC08E859CA3}" destId="{2DFC1C69-88B8-483D-B784-34B27AAA92EA}" srcOrd="0" destOrd="0" presId="urn:microsoft.com/office/officeart/2005/8/layout/vProcess5"/>
    <dgm:cxn modelId="{560C188A-054A-4754-8B89-B4E94BA3369B}" type="presOf" srcId="{323492C2-4717-41C6-97D9-6937DD08249E}" destId="{8421FD69-F263-4FD0-90D4-557CE6838BD9}" srcOrd="0" destOrd="0" presId="urn:microsoft.com/office/officeart/2005/8/layout/vProcess5"/>
    <dgm:cxn modelId="{020BD490-3F8B-4C6D-A46A-3A3404F43B4F}" type="presOf" srcId="{2E31D92F-A3F7-4D5C-B319-80D781D01D31}" destId="{2D2620DE-C10C-4BC1-9001-AB00A2CE7AA0}" srcOrd="1" destOrd="0" presId="urn:microsoft.com/office/officeart/2005/8/layout/vProcess5"/>
    <dgm:cxn modelId="{2CE37426-1F66-4EC5-82AC-FB323AE4EC06}" type="presOf" srcId="{E550D8A8-87B0-4FA2-A55C-52598A4BD9EB}" destId="{E8A49EC2-F3BE-4BC7-9AA3-FF31A824605C}" srcOrd="1" destOrd="0" presId="urn:microsoft.com/office/officeart/2005/8/layout/vProcess5"/>
    <dgm:cxn modelId="{CB017070-81A4-4B40-AD97-70F3A581A98F}" srcId="{323492C2-4717-41C6-97D9-6937DD08249E}" destId="{2E31D92F-A3F7-4D5C-B319-80D781D01D31}" srcOrd="1" destOrd="0" parTransId="{E955BBC8-5A1A-404C-A969-F5CCD697B154}" sibTransId="{461ADDC8-D37E-4918-84C7-3A1D5C7116D1}"/>
    <dgm:cxn modelId="{793ADC57-853A-41DD-BDD2-64F38B4E8CA2}" srcId="{323492C2-4717-41C6-97D9-6937DD08249E}" destId="{E550D8A8-87B0-4FA2-A55C-52598A4BD9EB}" srcOrd="0" destOrd="0" parTransId="{42AEDDAF-BBB3-4E7B-96FE-CCA31B7C939B}" sibTransId="{F9C6CE8A-D9AE-43E9-8CDA-EFC08E859CA3}"/>
    <dgm:cxn modelId="{4BC3A782-4C7B-41C3-9062-82A4D1BFBE84}" type="presOf" srcId="{461ADDC8-D37E-4918-84C7-3A1D5C7116D1}" destId="{13E463EE-CFA0-418C-8306-0B2A729CE54A}" srcOrd="0" destOrd="0" presId="urn:microsoft.com/office/officeart/2005/8/layout/vProcess5"/>
    <dgm:cxn modelId="{02E73A3D-5D12-43ED-8DC4-92678D5A70D3}" srcId="{323492C2-4717-41C6-97D9-6937DD08249E}" destId="{FC369F4D-C7AB-4931-A476-5E35FFC0822E}" srcOrd="2" destOrd="0" parTransId="{24E5E25A-0898-4D6E-A1A4-82B656804EFC}" sibTransId="{E045FE93-EFF5-44A7-B587-527B49656416}"/>
    <dgm:cxn modelId="{3B7CE78E-200E-4224-A696-FD5B3F3BD21D}" type="presOf" srcId="{E550D8A8-87B0-4FA2-A55C-52598A4BD9EB}" destId="{A4F34374-3413-437C-B41E-853564582BEE}" srcOrd="0" destOrd="0" presId="urn:microsoft.com/office/officeart/2005/8/layout/vProcess5"/>
    <dgm:cxn modelId="{4F69DE55-0094-4324-AA1A-DB33E59DCE40}" type="presOf" srcId="{FC369F4D-C7AB-4931-A476-5E35FFC0822E}" destId="{044EF352-6908-4E99-82F2-5AF49C376B0C}" srcOrd="1" destOrd="0" presId="urn:microsoft.com/office/officeart/2005/8/layout/vProcess5"/>
    <dgm:cxn modelId="{09F11A0A-4F22-4358-B95A-8F2A4D3E2DBD}" type="presOf" srcId="{2E31D92F-A3F7-4D5C-B319-80D781D01D31}" destId="{0F0356C0-A8C1-4CF4-A790-1BB72352AEC8}" srcOrd="0" destOrd="0" presId="urn:microsoft.com/office/officeart/2005/8/layout/vProcess5"/>
    <dgm:cxn modelId="{1D8F0256-03A3-4839-8795-2E40B7062148}" type="presOf" srcId="{FC369F4D-C7AB-4931-A476-5E35FFC0822E}" destId="{83E8D083-5DE8-4FA1-BF08-78E8E178BA80}" srcOrd="0" destOrd="0" presId="urn:microsoft.com/office/officeart/2005/8/layout/vProcess5"/>
    <dgm:cxn modelId="{A314B6C8-8C33-4B2A-8D44-E4440156A55D}" type="presParOf" srcId="{8421FD69-F263-4FD0-90D4-557CE6838BD9}" destId="{88DB34A5-60FD-4CAA-8A65-F9EFBC063491}" srcOrd="0" destOrd="0" presId="urn:microsoft.com/office/officeart/2005/8/layout/vProcess5"/>
    <dgm:cxn modelId="{A9443021-A5D4-49B9-8CBC-E5A46FE79E48}" type="presParOf" srcId="{8421FD69-F263-4FD0-90D4-557CE6838BD9}" destId="{A4F34374-3413-437C-B41E-853564582BEE}" srcOrd="1" destOrd="0" presId="urn:microsoft.com/office/officeart/2005/8/layout/vProcess5"/>
    <dgm:cxn modelId="{ED14B5D1-2498-4453-A4D2-E2A15D7DA55C}" type="presParOf" srcId="{8421FD69-F263-4FD0-90D4-557CE6838BD9}" destId="{0F0356C0-A8C1-4CF4-A790-1BB72352AEC8}" srcOrd="2" destOrd="0" presId="urn:microsoft.com/office/officeart/2005/8/layout/vProcess5"/>
    <dgm:cxn modelId="{3EFCA5B3-39EE-4363-89BE-6682F46D3113}" type="presParOf" srcId="{8421FD69-F263-4FD0-90D4-557CE6838BD9}" destId="{83E8D083-5DE8-4FA1-BF08-78E8E178BA80}" srcOrd="3" destOrd="0" presId="urn:microsoft.com/office/officeart/2005/8/layout/vProcess5"/>
    <dgm:cxn modelId="{AE867649-DC4F-4237-B5E1-6540CA2A9172}" type="presParOf" srcId="{8421FD69-F263-4FD0-90D4-557CE6838BD9}" destId="{2DFC1C69-88B8-483D-B784-34B27AAA92EA}" srcOrd="4" destOrd="0" presId="urn:microsoft.com/office/officeart/2005/8/layout/vProcess5"/>
    <dgm:cxn modelId="{2A6AA58A-824B-48F3-968E-F4E14BE5C208}" type="presParOf" srcId="{8421FD69-F263-4FD0-90D4-557CE6838BD9}" destId="{13E463EE-CFA0-418C-8306-0B2A729CE54A}" srcOrd="5" destOrd="0" presId="urn:microsoft.com/office/officeart/2005/8/layout/vProcess5"/>
    <dgm:cxn modelId="{0005C4C6-C696-43BA-8FAA-98D28F026ACB}" type="presParOf" srcId="{8421FD69-F263-4FD0-90D4-557CE6838BD9}" destId="{E8A49EC2-F3BE-4BC7-9AA3-FF31A824605C}" srcOrd="6" destOrd="0" presId="urn:microsoft.com/office/officeart/2005/8/layout/vProcess5"/>
    <dgm:cxn modelId="{3239AEBD-4A7A-4F58-AE46-16C695B4AC61}" type="presParOf" srcId="{8421FD69-F263-4FD0-90D4-557CE6838BD9}" destId="{2D2620DE-C10C-4BC1-9001-AB00A2CE7AA0}" srcOrd="7" destOrd="0" presId="urn:microsoft.com/office/officeart/2005/8/layout/vProcess5"/>
    <dgm:cxn modelId="{EFDE3996-6925-4372-BD44-0070428EBAD8}" type="presParOf" srcId="{8421FD69-F263-4FD0-90D4-557CE6838BD9}" destId="{044EF352-6908-4E99-82F2-5AF49C376B0C}" srcOrd="8"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1DDF46-A818-4F74-87AD-9439407657BE}"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PE"/>
        </a:p>
      </dgm:t>
    </dgm:pt>
    <dgm:pt modelId="{7D562E79-3394-4482-98F5-27D2DD3A1CB1}">
      <dgm:prSet phldrT="[Texto]" custT="1"/>
      <dgm:spPr>
        <a:solidFill>
          <a:srgbClr val="00FF99"/>
        </a:solidFill>
      </dgm:spPr>
      <dgm:t>
        <a:bodyPr/>
        <a:lstStyle/>
        <a:p>
          <a:r>
            <a:rPr lang="es-PE" sz="3600" b="1" kern="1200" spc="300" dirty="0" smtClean="0">
              <a:solidFill>
                <a:schemeClr val="accent5">
                  <a:lumMod val="50000"/>
                </a:schemeClr>
              </a:solidFill>
              <a:latin typeface="Cambria" pitchFamily="18" charset="0"/>
              <a:ea typeface="+mn-ea"/>
              <a:cs typeface="+mn-cs"/>
            </a:rPr>
            <a:t>OBJETIVOS</a:t>
          </a:r>
          <a:r>
            <a:rPr lang="es-PE" sz="3000" b="1" kern="1200" dirty="0" smtClean="0"/>
            <a:t> </a:t>
          </a:r>
          <a:endParaRPr lang="es-PE" sz="3000" kern="1200" dirty="0"/>
        </a:p>
      </dgm:t>
    </dgm:pt>
    <dgm:pt modelId="{CEC06A84-C690-4434-88D7-F9B9EB682A33}" type="parTrans" cxnId="{71F51269-D333-41BF-9EE7-280963592D9A}">
      <dgm:prSet/>
      <dgm:spPr/>
      <dgm:t>
        <a:bodyPr/>
        <a:lstStyle/>
        <a:p>
          <a:endParaRPr lang="es-PE"/>
        </a:p>
      </dgm:t>
    </dgm:pt>
    <dgm:pt modelId="{06E6D039-EA00-4615-95AA-BE007F951C06}" type="sibTrans" cxnId="{71F51269-D333-41BF-9EE7-280963592D9A}">
      <dgm:prSet/>
      <dgm:spPr>
        <a:solidFill>
          <a:srgbClr val="FFFFCC"/>
        </a:solidFill>
      </dgm:spPr>
      <dgm:t>
        <a:bodyPr/>
        <a:lstStyle/>
        <a:p>
          <a:endParaRPr lang="es-PE"/>
        </a:p>
      </dgm:t>
    </dgm:pt>
    <dgm:pt modelId="{BB6213A9-DC8E-49ED-8FDD-F95799BF927D}">
      <dgm:prSet phldrT="[Texto]" custT="1"/>
      <dgm:spPr>
        <a:pattFill prst="pct90">
          <a:fgClr>
            <a:srgbClr val="00FF99"/>
          </a:fgClr>
          <a:bgClr>
            <a:schemeClr val="bg1"/>
          </a:bgClr>
        </a:pattFill>
      </dgm:spPr>
      <dgm:t>
        <a:bodyPr/>
        <a:lstStyle/>
        <a:p>
          <a:r>
            <a:rPr lang="es-PE" sz="2000" b="1" kern="1200" dirty="0" smtClean="0">
              <a:solidFill>
                <a:schemeClr val="accent5">
                  <a:lumMod val="75000"/>
                </a:schemeClr>
              </a:solidFill>
              <a:latin typeface="Cambria" pitchFamily="18" charset="0"/>
              <a:ea typeface="+mn-ea"/>
              <a:cs typeface="+mn-cs"/>
            </a:rPr>
            <a:t>OBJETIVOS </a:t>
          </a:r>
          <a:r>
            <a:rPr lang="es-MX" sz="2000" b="1" kern="1200" dirty="0" smtClean="0">
              <a:solidFill>
                <a:schemeClr val="accent5">
                  <a:lumMod val="75000"/>
                </a:schemeClr>
              </a:solidFill>
              <a:latin typeface="Cambria" pitchFamily="18" charset="0"/>
              <a:ea typeface="+mn-ea"/>
              <a:cs typeface="+mn-cs"/>
            </a:rPr>
            <a:t>ESPECÍFICOS</a:t>
          </a:r>
          <a:endParaRPr lang="es-PE" sz="2000" b="1" kern="1200" dirty="0">
            <a:solidFill>
              <a:schemeClr val="accent5">
                <a:lumMod val="75000"/>
              </a:schemeClr>
            </a:solidFill>
            <a:latin typeface="Cambria" pitchFamily="18" charset="0"/>
            <a:ea typeface="+mn-ea"/>
            <a:cs typeface="+mn-cs"/>
          </a:endParaRPr>
        </a:p>
      </dgm:t>
    </dgm:pt>
    <dgm:pt modelId="{09321D90-E280-4700-9287-343B531B45F2}" type="parTrans" cxnId="{304F650C-951D-42EE-AE71-A7EAAB6B7E47}">
      <dgm:prSet/>
      <dgm:spPr/>
      <dgm:t>
        <a:bodyPr/>
        <a:lstStyle/>
        <a:p>
          <a:endParaRPr lang="es-PE"/>
        </a:p>
      </dgm:t>
    </dgm:pt>
    <dgm:pt modelId="{CF924E64-D7DD-4199-82F1-1464F828F3FD}" type="sibTrans" cxnId="{304F650C-951D-42EE-AE71-A7EAAB6B7E47}">
      <dgm:prSet/>
      <dgm:spPr>
        <a:solidFill>
          <a:srgbClr val="FFFFCC"/>
        </a:solidFill>
      </dgm:spPr>
      <dgm:t>
        <a:bodyPr/>
        <a:lstStyle/>
        <a:p>
          <a:endParaRPr lang="es-PE"/>
        </a:p>
      </dgm:t>
    </dgm:pt>
    <dgm:pt modelId="{ED409929-1B3C-4ADE-8218-1D33EE6D2134}">
      <dgm:prSet phldrT="[Texto]" custT="1"/>
      <dgm:spPr>
        <a:pattFill prst="pct90">
          <a:fgClr>
            <a:srgbClr val="00FF99"/>
          </a:fgClr>
          <a:bgClr>
            <a:schemeClr val="bg1"/>
          </a:bgClr>
        </a:pattFill>
      </dgm:spPr>
      <dgm:t>
        <a:bodyPr/>
        <a:lstStyle/>
        <a:p>
          <a:r>
            <a:rPr lang="es-PE" sz="2000" b="1" kern="1200" dirty="0" smtClean="0">
              <a:solidFill>
                <a:schemeClr val="accent5">
                  <a:lumMod val="75000"/>
                </a:schemeClr>
              </a:solidFill>
              <a:latin typeface="Cambria" pitchFamily="18" charset="0"/>
              <a:ea typeface="+mn-ea"/>
              <a:cs typeface="+mn-cs"/>
            </a:rPr>
            <a:t>OBJETIVO</a:t>
          </a:r>
          <a:r>
            <a:rPr lang="es-PE" sz="1400" b="1" kern="1200" dirty="0" smtClean="0">
              <a:latin typeface="Cambria" pitchFamily="18" charset="0"/>
            </a:rPr>
            <a:t> </a:t>
          </a:r>
          <a:r>
            <a:rPr lang="es-MX" sz="2000" b="1" kern="1200" dirty="0" smtClean="0">
              <a:solidFill>
                <a:schemeClr val="accent5">
                  <a:lumMod val="75000"/>
                </a:schemeClr>
              </a:solidFill>
              <a:latin typeface="Cambria" pitchFamily="18" charset="0"/>
              <a:ea typeface="+mn-ea"/>
              <a:cs typeface="+mn-cs"/>
            </a:rPr>
            <a:t>GENERAL</a:t>
          </a:r>
          <a:endParaRPr lang="es-PE" sz="2000" b="1" kern="1200" dirty="0">
            <a:solidFill>
              <a:schemeClr val="accent5">
                <a:lumMod val="75000"/>
              </a:schemeClr>
            </a:solidFill>
            <a:latin typeface="Cambria" pitchFamily="18" charset="0"/>
            <a:ea typeface="+mn-ea"/>
            <a:cs typeface="+mn-cs"/>
          </a:endParaRPr>
        </a:p>
      </dgm:t>
    </dgm:pt>
    <dgm:pt modelId="{B695BEFC-8899-4F75-96C1-16B9ACFC79A1}" type="parTrans" cxnId="{023576D8-7DDF-41EE-A3E4-4482309AFEDC}">
      <dgm:prSet/>
      <dgm:spPr/>
      <dgm:t>
        <a:bodyPr/>
        <a:lstStyle/>
        <a:p>
          <a:endParaRPr lang="es-PE"/>
        </a:p>
      </dgm:t>
    </dgm:pt>
    <dgm:pt modelId="{8A32A169-138D-4045-ACCF-DF15E02DAA89}" type="sibTrans" cxnId="{023576D8-7DDF-41EE-A3E4-4482309AFEDC}">
      <dgm:prSet/>
      <dgm:spPr>
        <a:solidFill>
          <a:srgbClr val="FFFFCC"/>
        </a:solidFill>
      </dgm:spPr>
      <dgm:t>
        <a:bodyPr/>
        <a:lstStyle/>
        <a:p>
          <a:endParaRPr lang="es-PE"/>
        </a:p>
      </dgm:t>
    </dgm:pt>
    <dgm:pt modelId="{507BEAFD-2AF2-4D06-BA1F-7E37C56184B1}" type="pres">
      <dgm:prSet presAssocID="{B11DDF46-A818-4F74-87AD-9439407657BE}" presName="Name0" presStyleCnt="0">
        <dgm:presLayoutVars>
          <dgm:dir/>
          <dgm:resizeHandles val="exact"/>
        </dgm:presLayoutVars>
      </dgm:prSet>
      <dgm:spPr/>
      <dgm:t>
        <a:bodyPr/>
        <a:lstStyle/>
        <a:p>
          <a:endParaRPr lang="es-PE"/>
        </a:p>
      </dgm:t>
    </dgm:pt>
    <dgm:pt modelId="{40596DBD-1534-4509-A4D8-F4DC5C46DB91}" type="pres">
      <dgm:prSet presAssocID="{7D562E79-3394-4482-98F5-27D2DD3A1CB1}" presName="node" presStyleLbl="node1" presStyleIdx="0" presStyleCnt="3" custScaleX="422268" custScaleY="117240" custRadScaleRad="81272" custRadScaleInc="3632">
        <dgm:presLayoutVars>
          <dgm:bulletEnabled val="1"/>
        </dgm:presLayoutVars>
      </dgm:prSet>
      <dgm:spPr/>
      <dgm:t>
        <a:bodyPr/>
        <a:lstStyle/>
        <a:p>
          <a:endParaRPr lang="es-PE"/>
        </a:p>
      </dgm:t>
    </dgm:pt>
    <dgm:pt modelId="{16603300-95B1-44A0-80C8-0DFA561C64A2}" type="pres">
      <dgm:prSet presAssocID="{06E6D039-EA00-4615-95AA-BE007F951C06}" presName="sibTrans" presStyleLbl="sibTrans2D1" presStyleIdx="0" presStyleCnt="3" custScaleY="122006"/>
      <dgm:spPr/>
      <dgm:t>
        <a:bodyPr/>
        <a:lstStyle/>
        <a:p>
          <a:endParaRPr lang="es-PE"/>
        </a:p>
      </dgm:t>
    </dgm:pt>
    <dgm:pt modelId="{2A1111DD-902E-40EE-AA6D-D1E5E553E110}" type="pres">
      <dgm:prSet presAssocID="{06E6D039-EA00-4615-95AA-BE007F951C06}" presName="connectorText" presStyleLbl="sibTrans2D1" presStyleIdx="0" presStyleCnt="3"/>
      <dgm:spPr/>
      <dgm:t>
        <a:bodyPr/>
        <a:lstStyle/>
        <a:p>
          <a:endParaRPr lang="es-PE"/>
        </a:p>
      </dgm:t>
    </dgm:pt>
    <dgm:pt modelId="{A2C96CEB-C006-488D-A014-ED16E80803CA}" type="pres">
      <dgm:prSet presAssocID="{BB6213A9-DC8E-49ED-8FDD-F95799BF927D}" presName="node" presStyleLbl="node1" presStyleIdx="1" presStyleCnt="3" custScaleX="181033" custRadScaleRad="163863" custRadScaleInc="-33480">
        <dgm:presLayoutVars>
          <dgm:bulletEnabled val="1"/>
        </dgm:presLayoutVars>
      </dgm:prSet>
      <dgm:spPr/>
      <dgm:t>
        <a:bodyPr/>
        <a:lstStyle/>
        <a:p>
          <a:endParaRPr lang="es-PE"/>
        </a:p>
      </dgm:t>
    </dgm:pt>
    <dgm:pt modelId="{D5B32BB7-B491-4485-B978-DB9E3BDC194C}" type="pres">
      <dgm:prSet presAssocID="{CF924E64-D7DD-4199-82F1-1464F828F3FD}" presName="sibTrans" presStyleLbl="sibTrans2D1" presStyleIdx="1" presStyleCnt="3" custScaleY="147781"/>
      <dgm:spPr/>
      <dgm:t>
        <a:bodyPr/>
        <a:lstStyle/>
        <a:p>
          <a:endParaRPr lang="es-PE"/>
        </a:p>
      </dgm:t>
    </dgm:pt>
    <dgm:pt modelId="{F51CE9CD-911C-4843-9D3D-D3B9D9EA1490}" type="pres">
      <dgm:prSet presAssocID="{CF924E64-D7DD-4199-82F1-1464F828F3FD}" presName="connectorText" presStyleLbl="sibTrans2D1" presStyleIdx="1" presStyleCnt="3"/>
      <dgm:spPr/>
      <dgm:t>
        <a:bodyPr/>
        <a:lstStyle/>
        <a:p>
          <a:endParaRPr lang="es-PE"/>
        </a:p>
      </dgm:t>
    </dgm:pt>
    <dgm:pt modelId="{25CDC303-C721-4237-8F53-20776BE6820E}" type="pres">
      <dgm:prSet presAssocID="{ED409929-1B3C-4ADE-8218-1D33EE6D2134}" presName="node" presStyleLbl="node1" presStyleIdx="2" presStyleCnt="3" custScaleX="165183" custRadScaleRad="189186" custRadScaleInc="35709">
        <dgm:presLayoutVars>
          <dgm:bulletEnabled val="1"/>
        </dgm:presLayoutVars>
      </dgm:prSet>
      <dgm:spPr/>
      <dgm:t>
        <a:bodyPr/>
        <a:lstStyle/>
        <a:p>
          <a:endParaRPr lang="es-PE"/>
        </a:p>
      </dgm:t>
    </dgm:pt>
    <dgm:pt modelId="{C8BBA9FD-ED81-4511-9D3F-43190CF88A5E}" type="pres">
      <dgm:prSet presAssocID="{8A32A169-138D-4045-ACCF-DF15E02DAA89}" presName="sibTrans" presStyleLbl="sibTrans2D1" presStyleIdx="2" presStyleCnt="3" custScaleY="133371"/>
      <dgm:spPr/>
      <dgm:t>
        <a:bodyPr/>
        <a:lstStyle/>
        <a:p>
          <a:endParaRPr lang="es-PE"/>
        </a:p>
      </dgm:t>
    </dgm:pt>
    <dgm:pt modelId="{5B948297-C737-4CF5-9494-D2483A84F6C4}" type="pres">
      <dgm:prSet presAssocID="{8A32A169-138D-4045-ACCF-DF15E02DAA89}" presName="connectorText" presStyleLbl="sibTrans2D1" presStyleIdx="2" presStyleCnt="3"/>
      <dgm:spPr/>
      <dgm:t>
        <a:bodyPr/>
        <a:lstStyle/>
        <a:p>
          <a:endParaRPr lang="es-PE"/>
        </a:p>
      </dgm:t>
    </dgm:pt>
  </dgm:ptLst>
  <dgm:cxnLst>
    <dgm:cxn modelId="{0B94C79D-DD06-4DCB-B298-95F67FEC63FD}" type="presOf" srcId="{CF924E64-D7DD-4199-82F1-1464F828F3FD}" destId="{D5B32BB7-B491-4485-B978-DB9E3BDC194C}" srcOrd="0" destOrd="0" presId="urn:microsoft.com/office/officeart/2005/8/layout/cycle7"/>
    <dgm:cxn modelId="{71F51269-D333-41BF-9EE7-280963592D9A}" srcId="{B11DDF46-A818-4F74-87AD-9439407657BE}" destId="{7D562E79-3394-4482-98F5-27D2DD3A1CB1}" srcOrd="0" destOrd="0" parTransId="{CEC06A84-C690-4434-88D7-F9B9EB682A33}" sibTransId="{06E6D039-EA00-4615-95AA-BE007F951C06}"/>
    <dgm:cxn modelId="{8ABDA800-CEA5-47F2-8FEE-034007BA7992}" type="presOf" srcId="{7D562E79-3394-4482-98F5-27D2DD3A1CB1}" destId="{40596DBD-1534-4509-A4D8-F4DC5C46DB91}" srcOrd="0" destOrd="0" presId="urn:microsoft.com/office/officeart/2005/8/layout/cycle7"/>
    <dgm:cxn modelId="{7C30273A-E64F-4B6D-ABA3-538AA9761B5A}" type="presOf" srcId="{BB6213A9-DC8E-49ED-8FDD-F95799BF927D}" destId="{A2C96CEB-C006-488D-A014-ED16E80803CA}" srcOrd="0" destOrd="0" presId="urn:microsoft.com/office/officeart/2005/8/layout/cycle7"/>
    <dgm:cxn modelId="{C171B2ED-6AE0-4BAA-9171-D8A016FD9F68}" type="presOf" srcId="{B11DDF46-A818-4F74-87AD-9439407657BE}" destId="{507BEAFD-2AF2-4D06-BA1F-7E37C56184B1}" srcOrd="0" destOrd="0" presId="urn:microsoft.com/office/officeart/2005/8/layout/cycle7"/>
    <dgm:cxn modelId="{69A1E01F-7E80-48D6-8347-519868D4320D}" type="presOf" srcId="{06E6D039-EA00-4615-95AA-BE007F951C06}" destId="{2A1111DD-902E-40EE-AA6D-D1E5E553E110}" srcOrd="1" destOrd="0" presId="urn:microsoft.com/office/officeart/2005/8/layout/cycle7"/>
    <dgm:cxn modelId="{717919A0-19B3-4AFF-BE17-33161459C161}" type="presOf" srcId="{8A32A169-138D-4045-ACCF-DF15E02DAA89}" destId="{C8BBA9FD-ED81-4511-9D3F-43190CF88A5E}" srcOrd="0" destOrd="0" presId="urn:microsoft.com/office/officeart/2005/8/layout/cycle7"/>
    <dgm:cxn modelId="{E6844283-A0FC-4203-AD8D-DF588A6FCE29}" type="presOf" srcId="{06E6D039-EA00-4615-95AA-BE007F951C06}" destId="{16603300-95B1-44A0-80C8-0DFA561C64A2}" srcOrd="0" destOrd="0" presId="urn:microsoft.com/office/officeart/2005/8/layout/cycle7"/>
    <dgm:cxn modelId="{023576D8-7DDF-41EE-A3E4-4482309AFEDC}" srcId="{B11DDF46-A818-4F74-87AD-9439407657BE}" destId="{ED409929-1B3C-4ADE-8218-1D33EE6D2134}" srcOrd="2" destOrd="0" parTransId="{B695BEFC-8899-4F75-96C1-16B9ACFC79A1}" sibTransId="{8A32A169-138D-4045-ACCF-DF15E02DAA89}"/>
    <dgm:cxn modelId="{C6D7AC55-199D-4328-904F-7A215628360B}" type="presOf" srcId="{ED409929-1B3C-4ADE-8218-1D33EE6D2134}" destId="{25CDC303-C721-4237-8F53-20776BE6820E}" srcOrd="0" destOrd="0" presId="urn:microsoft.com/office/officeart/2005/8/layout/cycle7"/>
    <dgm:cxn modelId="{304F650C-951D-42EE-AE71-A7EAAB6B7E47}" srcId="{B11DDF46-A818-4F74-87AD-9439407657BE}" destId="{BB6213A9-DC8E-49ED-8FDD-F95799BF927D}" srcOrd="1" destOrd="0" parTransId="{09321D90-E280-4700-9287-343B531B45F2}" sibTransId="{CF924E64-D7DD-4199-82F1-1464F828F3FD}"/>
    <dgm:cxn modelId="{C9032749-7222-490C-A92E-10A991772A4C}" type="presOf" srcId="{8A32A169-138D-4045-ACCF-DF15E02DAA89}" destId="{5B948297-C737-4CF5-9494-D2483A84F6C4}" srcOrd="1" destOrd="0" presId="urn:microsoft.com/office/officeart/2005/8/layout/cycle7"/>
    <dgm:cxn modelId="{B5766CBB-E6C2-45D0-9326-701ED9076A10}" type="presOf" srcId="{CF924E64-D7DD-4199-82F1-1464F828F3FD}" destId="{F51CE9CD-911C-4843-9D3D-D3B9D9EA1490}" srcOrd="1" destOrd="0" presId="urn:microsoft.com/office/officeart/2005/8/layout/cycle7"/>
    <dgm:cxn modelId="{4198FEA1-8737-4FAB-92FB-8995ACB2C2A0}" type="presParOf" srcId="{507BEAFD-2AF2-4D06-BA1F-7E37C56184B1}" destId="{40596DBD-1534-4509-A4D8-F4DC5C46DB91}" srcOrd="0" destOrd="0" presId="urn:microsoft.com/office/officeart/2005/8/layout/cycle7"/>
    <dgm:cxn modelId="{F5F74078-C23F-4AAA-A052-4EA73CAF242C}" type="presParOf" srcId="{507BEAFD-2AF2-4D06-BA1F-7E37C56184B1}" destId="{16603300-95B1-44A0-80C8-0DFA561C64A2}" srcOrd="1" destOrd="0" presId="urn:microsoft.com/office/officeart/2005/8/layout/cycle7"/>
    <dgm:cxn modelId="{A61B746B-8B47-4D10-A65B-4030641DD5C4}" type="presParOf" srcId="{16603300-95B1-44A0-80C8-0DFA561C64A2}" destId="{2A1111DD-902E-40EE-AA6D-D1E5E553E110}" srcOrd="0" destOrd="0" presId="urn:microsoft.com/office/officeart/2005/8/layout/cycle7"/>
    <dgm:cxn modelId="{1C04B693-BA52-4009-9A87-5E2C4B504522}" type="presParOf" srcId="{507BEAFD-2AF2-4D06-BA1F-7E37C56184B1}" destId="{A2C96CEB-C006-488D-A014-ED16E80803CA}" srcOrd="2" destOrd="0" presId="urn:microsoft.com/office/officeart/2005/8/layout/cycle7"/>
    <dgm:cxn modelId="{71CDC4DA-6759-4400-997C-975BFC339767}" type="presParOf" srcId="{507BEAFD-2AF2-4D06-BA1F-7E37C56184B1}" destId="{D5B32BB7-B491-4485-B978-DB9E3BDC194C}" srcOrd="3" destOrd="0" presId="urn:microsoft.com/office/officeart/2005/8/layout/cycle7"/>
    <dgm:cxn modelId="{F14852E0-DEF1-4FDC-9774-F25FF41A8259}" type="presParOf" srcId="{D5B32BB7-B491-4485-B978-DB9E3BDC194C}" destId="{F51CE9CD-911C-4843-9D3D-D3B9D9EA1490}" srcOrd="0" destOrd="0" presId="urn:microsoft.com/office/officeart/2005/8/layout/cycle7"/>
    <dgm:cxn modelId="{3F9512FA-58C4-4675-AC4C-2C8881E0290A}" type="presParOf" srcId="{507BEAFD-2AF2-4D06-BA1F-7E37C56184B1}" destId="{25CDC303-C721-4237-8F53-20776BE6820E}" srcOrd="4" destOrd="0" presId="urn:microsoft.com/office/officeart/2005/8/layout/cycle7"/>
    <dgm:cxn modelId="{CA2A731F-5A88-4125-BF86-18E341A51925}" type="presParOf" srcId="{507BEAFD-2AF2-4D06-BA1F-7E37C56184B1}" destId="{C8BBA9FD-ED81-4511-9D3F-43190CF88A5E}" srcOrd="5" destOrd="0" presId="urn:microsoft.com/office/officeart/2005/8/layout/cycle7"/>
    <dgm:cxn modelId="{C0BC49BC-89EA-4EEA-A172-498745A4A45E}" type="presParOf" srcId="{C8BBA9FD-ED81-4511-9D3F-43190CF88A5E}" destId="{5B948297-C737-4CF5-9494-D2483A84F6C4}" srcOrd="0" destOrd="0" presId="urn:microsoft.com/office/officeart/2005/8/layout/cycle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284B86-17A1-4255-84F1-BA11EAEF290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673E0CAE-CC46-4878-B2B8-B8936697AC18}">
      <dgm:prSet phldrT="[Texto]" custT="1"/>
      <dgm:spPr>
        <a:gradFill flip="none" rotWithShape="1">
          <a:gsLst>
            <a:gs pos="4000">
              <a:schemeClr val="accent4">
                <a:tint val="10000"/>
                <a:satMod val="300000"/>
              </a:schemeClr>
            </a:gs>
            <a:gs pos="100000">
              <a:srgbClr val="FBE19C"/>
            </a:gs>
            <a:gs pos="89000">
              <a:srgbClr val="FFE38B"/>
            </a:gs>
          </a:gsLst>
          <a:path path="shape">
            <a:fillToRect l="50000" t="50000" r="50000" b="50000"/>
          </a:path>
          <a:tileRect/>
        </a:gradFill>
        <a:ln>
          <a:solidFill>
            <a:schemeClr val="accent4">
              <a:lumMod val="75000"/>
            </a:schemeClr>
          </a:solidFill>
        </a:ln>
      </dgm:spPr>
      <dgm:t>
        <a:bodyPr/>
        <a:lstStyle/>
        <a:p>
          <a:r>
            <a:rPr lang="es-MX" sz="1800" b="1" kern="1200" dirty="0" smtClean="0">
              <a:solidFill>
                <a:schemeClr val="accent5">
                  <a:lumMod val="50000"/>
                </a:schemeClr>
              </a:solidFill>
              <a:latin typeface="Arial"/>
              <a:ea typeface="Calibri"/>
              <a:cs typeface="Times New Roman"/>
            </a:rPr>
            <a:t>La </a:t>
          </a:r>
          <a:r>
            <a:rPr lang="es-PE" sz="1800" b="1" kern="1200" dirty="0" smtClean="0">
              <a:solidFill>
                <a:schemeClr val="accent5">
                  <a:lumMod val="50000"/>
                </a:schemeClr>
              </a:solidFill>
              <a:latin typeface="Arial"/>
              <a:ea typeface="Calibri"/>
              <a:cs typeface="Times New Roman"/>
            </a:rPr>
            <a:t>aplicación</a:t>
          </a:r>
          <a:r>
            <a:rPr lang="es-MX" sz="1800" b="1" kern="1200" dirty="0" smtClean="0">
              <a:solidFill>
                <a:schemeClr val="accent5">
                  <a:lumMod val="50000"/>
                </a:schemeClr>
              </a:solidFill>
              <a:latin typeface="Arial"/>
              <a:ea typeface="Calibri"/>
              <a:cs typeface="Times New Roman"/>
            </a:rPr>
            <a:t> del  Control Interno, incide favorablemente para la  mejora de la  gestión en  las pequeñas empresas ferreteras de Huánuco.</a:t>
          </a:r>
          <a:endParaRPr lang="es-PE" sz="1800" b="1" kern="1200" dirty="0">
            <a:solidFill>
              <a:schemeClr val="accent5">
                <a:lumMod val="50000"/>
              </a:schemeClr>
            </a:solidFill>
            <a:latin typeface="Arial"/>
            <a:ea typeface="Calibri"/>
            <a:cs typeface="Times New Roman"/>
          </a:endParaRPr>
        </a:p>
      </dgm:t>
    </dgm:pt>
    <dgm:pt modelId="{C65D69EC-E990-48EB-A108-11368B1A277B}" type="parTrans" cxnId="{9EEB12F7-95D4-4C93-A8AC-E6C2257012FE}">
      <dgm:prSet/>
      <dgm:spPr>
        <a:ln>
          <a:solidFill>
            <a:schemeClr val="accent4">
              <a:lumMod val="75000"/>
            </a:schemeClr>
          </a:solidFill>
        </a:ln>
      </dgm:spPr>
      <dgm:t>
        <a:bodyPr/>
        <a:lstStyle/>
        <a:p>
          <a:endParaRPr lang="es-PE"/>
        </a:p>
      </dgm:t>
    </dgm:pt>
    <dgm:pt modelId="{BF711DEA-D14D-484B-A47E-BD5968B9B2E3}" type="sibTrans" cxnId="{9EEB12F7-95D4-4C93-A8AC-E6C2257012FE}">
      <dgm:prSet/>
      <dgm:spPr/>
      <dgm:t>
        <a:bodyPr/>
        <a:lstStyle/>
        <a:p>
          <a:endParaRPr lang="es-PE"/>
        </a:p>
      </dgm:t>
    </dgm:pt>
    <dgm:pt modelId="{1B66F0BA-9CE0-4A9E-8957-7723CE625FC2}">
      <dgm:prSet phldrT="[Texto]" custT="1"/>
      <dgm:spPr>
        <a:pattFill prst="pct40">
          <a:fgClr>
            <a:srgbClr val="FFC000"/>
          </a:fgClr>
          <a:bgClr>
            <a:schemeClr val="bg1"/>
          </a:bgClr>
        </a:pattFill>
        <a:ln>
          <a:solidFill>
            <a:schemeClr val="accent4">
              <a:lumMod val="75000"/>
            </a:schemeClr>
          </a:solidFill>
        </a:ln>
      </dgm:spPr>
      <dgm:t>
        <a:bodyPr/>
        <a:lstStyle/>
        <a:p>
          <a:r>
            <a:rPr lang="es-PE" sz="2000" b="1" kern="1200" dirty="0" smtClean="0">
              <a:solidFill>
                <a:schemeClr val="accent5">
                  <a:lumMod val="75000"/>
                </a:schemeClr>
              </a:solidFill>
              <a:latin typeface="Cambria" pitchFamily="18" charset="0"/>
              <a:ea typeface="+mn-ea"/>
              <a:cs typeface="+mn-cs"/>
            </a:rPr>
            <a:t>HIPÓTESIS</a:t>
          </a:r>
          <a:r>
            <a:rPr lang="es-PE" sz="700" b="1" kern="1200" dirty="0" smtClean="0"/>
            <a:t> </a:t>
          </a:r>
          <a:r>
            <a:rPr lang="es-PE" sz="2000" b="1" kern="1200" dirty="0" smtClean="0">
              <a:solidFill>
                <a:schemeClr val="accent5">
                  <a:lumMod val="75000"/>
                </a:schemeClr>
              </a:solidFill>
              <a:latin typeface="Cambria" pitchFamily="18" charset="0"/>
              <a:ea typeface="+mn-ea"/>
              <a:cs typeface="+mn-cs"/>
            </a:rPr>
            <a:t>ESPECÍFICAS</a:t>
          </a:r>
          <a:r>
            <a:rPr lang="es-PE" sz="700" b="1" kern="1200" dirty="0" smtClean="0"/>
            <a:t>	</a:t>
          </a:r>
          <a:endParaRPr lang="es-PE" sz="700" kern="1200" dirty="0"/>
        </a:p>
      </dgm:t>
    </dgm:pt>
    <dgm:pt modelId="{D29970F1-0E1F-416F-B628-8726FBC25279}" type="parTrans" cxnId="{38F8B382-8101-43EB-B310-C21F3050D235}">
      <dgm:prSet/>
      <dgm:spPr>
        <a:ln>
          <a:solidFill>
            <a:schemeClr val="accent4">
              <a:lumMod val="75000"/>
            </a:schemeClr>
          </a:solidFill>
        </a:ln>
      </dgm:spPr>
      <dgm:t>
        <a:bodyPr/>
        <a:lstStyle/>
        <a:p>
          <a:endParaRPr lang="es-PE"/>
        </a:p>
      </dgm:t>
    </dgm:pt>
    <dgm:pt modelId="{301DB5F0-BC78-40A7-9442-B2E87FF30D62}" type="sibTrans" cxnId="{38F8B382-8101-43EB-B310-C21F3050D235}">
      <dgm:prSet/>
      <dgm:spPr/>
      <dgm:t>
        <a:bodyPr/>
        <a:lstStyle/>
        <a:p>
          <a:endParaRPr lang="es-PE"/>
        </a:p>
      </dgm:t>
    </dgm:pt>
    <dgm:pt modelId="{EAE7EBBD-2E0B-433A-8794-8A42B9FDC126}">
      <dgm:prSet phldrT="[Texto]" custT="1"/>
      <dgm:spPr>
        <a:gradFill rotWithShape="0">
          <a:gsLst>
            <a:gs pos="4000">
              <a:schemeClr val="accent4">
                <a:tint val="10000"/>
                <a:satMod val="300000"/>
              </a:schemeClr>
            </a:gs>
            <a:gs pos="100000">
              <a:srgbClr val="FBE19C"/>
            </a:gs>
            <a:gs pos="89000">
              <a:srgbClr val="FFE38B"/>
            </a:gs>
          </a:gsLst>
          <a:path path="shape">
            <a:fillToRect l="50000" t="50000" r="50000" b="50000"/>
          </a:path>
        </a:gradFill>
        <a:ln>
          <a:solidFill>
            <a:schemeClr val="accent4">
              <a:lumMod val="75000"/>
            </a:schemeClr>
          </a:solidFill>
        </a:ln>
      </dgm:spPr>
      <dgm:t>
        <a:bodyPr/>
        <a:lstStyle/>
        <a:p>
          <a:pPr marL="449263" indent="-274638" algn="just"/>
          <a:r>
            <a:rPr lang="es-MX" sz="1800" b="1" kern="1200" dirty="0" smtClean="0">
              <a:solidFill>
                <a:schemeClr val="accent5">
                  <a:lumMod val="50000"/>
                </a:schemeClr>
              </a:solidFill>
              <a:latin typeface="Arial"/>
              <a:ea typeface="Calibri"/>
              <a:cs typeface="Times New Roman"/>
            </a:rPr>
            <a:t>1. Es importante la aplicación del control interno para lograr un proceso contable eficiente de las  pequeñas empresas Ferreteras de Huánuco.</a:t>
          </a:r>
          <a:endParaRPr lang="es-PE" sz="1800" b="1" kern="1200" dirty="0">
            <a:solidFill>
              <a:schemeClr val="accent5">
                <a:lumMod val="50000"/>
              </a:schemeClr>
            </a:solidFill>
            <a:latin typeface="Arial"/>
            <a:ea typeface="Calibri"/>
            <a:cs typeface="Times New Roman"/>
          </a:endParaRPr>
        </a:p>
      </dgm:t>
    </dgm:pt>
    <dgm:pt modelId="{74FEE4E0-3C5A-47AA-B596-7AAED0CA8254}" type="parTrans" cxnId="{7A4A6629-867B-48BE-A95C-9EF3616D65CB}">
      <dgm:prSet/>
      <dgm:spPr>
        <a:ln>
          <a:solidFill>
            <a:schemeClr val="accent4">
              <a:lumMod val="75000"/>
            </a:schemeClr>
          </a:solidFill>
        </a:ln>
      </dgm:spPr>
      <dgm:t>
        <a:bodyPr/>
        <a:lstStyle/>
        <a:p>
          <a:endParaRPr lang="es-PE"/>
        </a:p>
      </dgm:t>
    </dgm:pt>
    <dgm:pt modelId="{AF5B9F7E-52FF-4FAD-A654-7AD5C0292080}" type="sibTrans" cxnId="{7A4A6629-867B-48BE-A95C-9EF3616D65CB}">
      <dgm:prSet/>
      <dgm:spPr/>
      <dgm:t>
        <a:bodyPr/>
        <a:lstStyle/>
        <a:p>
          <a:endParaRPr lang="es-PE"/>
        </a:p>
      </dgm:t>
    </dgm:pt>
    <dgm:pt modelId="{E871ECBF-B5EF-4053-9933-CE6BAB275853}">
      <dgm:prSet phldrT="[Texto]" custT="1"/>
      <dgm:spPr>
        <a:pattFill prst="pct40">
          <a:fgClr>
            <a:srgbClr val="FFC000"/>
          </a:fgClr>
          <a:bgClr>
            <a:schemeClr val="bg1"/>
          </a:bgClr>
        </a:pattFill>
        <a:ln>
          <a:solidFill>
            <a:schemeClr val="accent4">
              <a:lumMod val="75000"/>
            </a:schemeClr>
          </a:solidFill>
        </a:ln>
      </dgm:spPr>
      <dgm:t>
        <a:bodyPr vert="horz"/>
        <a:lstStyle/>
        <a:p>
          <a:r>
            <a:rPr lang="es-PE" sz="2000" b="1" kern="1200" dirty="0" smtClean="0">
              <a:solidFill>
                <a:schemeClr val="accent5">
                  <a:lumMod val="75000"/>
                </a:schemeClr>
              </a:solidFill>
              <a:latin typeface="Cambria" pitchFamily="18" charset="0"/>
              <a:ea typeface="+mn-ea"/>
              <a:cs typeface="+mn-cs"/>
            </a:rPr>
            <a:t>HIPÓTESIS</a:t>
          </a:r>
          <a:r>
            <a:rPr lang="es-PE" sz="700" b="1" kern="1200" dirty="0" smtClean="0"/>
            <a:t> </a:t>
          </a:r>
          <a:r>
            <a:rPr lang="es-PE" sz="2000" b="1" kern="1200" dirty="0" smtClean="0">
              <a:solidFill>
                <a:schemeClr val="accent5">
                  <a:lumMod val="75000"/>
                </a:schemeClr>
              </a:solidFill>
              <a:latin typeface="Cambria" pitchFamily="18" charset="0"/>
              <a:ea typeface="+mn-ea"/>
              <a:cs typeface="+mn-cs"/>
            </a:rPr>
            <a:t>GENERAL</a:t>
          </a:r>
          <a:endParaRPr lang="es-PE" sz="2000" b="1" kern="1200" dirty="0">
            <a:solidFill>
              <a:schemeClr val="accent5">
                <a:lumMod val="75000"/>
              </a:schemeClr>
            </a:solidFill>
            <a:latin typeface="Cambria" pitchFamily="18" charset="0"/>
            <a:ea typeface="+mn-ea"/>
            <a:cs typeface="+mn-cs"/>
          </a:endParaRPr>
        </a:p>
      </dgm:t>
    </dgm:pt>
    <dgm:pt modelId="{A1976715-B8CD-42DA-99E7-FE12A4B649BC}" type="parTrans" cxnId="{D2FF00A8-8DD4-45A7-A7B5-A1D5E6B4ABF5}">
      <dgm:prSet/>
      <dgm:spPr>
        <a:ln>
          <a:solidFill>
            <a:schemeClr val="accent4">
              <a:lumMod val="75000"/>
            </a:schemeClr>
          </a:solidFill>
        </a:ln>
      </dgm:spPr>
      <dgm:t>
        <a:bodyPr/>
        <a:lstStyle/>
        <a:p>
          <a:endParaRPr lang="es-PE"/>
        </a:p>
      </dgm:t>
    </dgm:pt>
    <dgm:pt modelId="{326D31EF-A24F-4CBB-9BCF-90C9396800D9}" type="sibTrans" cxnId="{D2FF00A8-8DD4-45A7-A7B5-A1D5E6B4ABF5}">
      <dgm:prSet/>
      <dgm:spPr/>
      <dgm:t>
        <a:bodyPr/>
        <a:lstStyle/>
        <a:p>
          <a:endParaRPr lang="es-PE"/>
        </a:p>
      </dgm:t>
    </dgm:pt>
    <dgm:pt modelId="{D03321E5-3DB7-4ADD-A767-C0641370E2E0}">
      <dgm:prSet phldrT="[Texto]" custT="1"/>
      <dgm:spPr>
        <a:gradFill rotWithShape="0">
          <a:gsLst>
            <a:gs pos="4000">
              <a:schemeClr val="accent4">
                <a:tint val="10000"/>
                <a:satMod val="300000"/>
              </a:schemeClr>
            </a:gs>
            <a:gs pos="100000">
              <a:srgbClr val="FBE19C"/>
            </a:gs>
            <a:gs pos="89000">
              <a:srgbClr val="FFE38B"/>
            </a:gs>
          </a:gsLst>
          <a:path path="shape">
            <a:fillToRect l="50000" t="50000" r="50000" b="50000"/>
          </a:path>
        </a:gradFill>
        <a:ln>
          <a:solidFill>
            <a:schemeClr val="accent4">
              <a:lumMod val="75000"/>
            </a:schemeClr>
          </a:solidFill>
        </a:ln>
      </dgm:spPr>
      <dgm:t>
        <a:bodyPr/>
        <a:lstStyle/>
        <a:p>
          <a:pPr marL="449263" indent="-274638" algn="just"/>
          <a:r>
            <a:rPr lang="es-MX" sz="1800" b="1" kern="1200" dirty="0" smtClean="0">
              <a:solidFill>
                <a:schemeClr val="accent5">
                  <a:lumMod val="50000"/>
                </a:schemeClr>
              </a:solidFill>
              <a:latin typeface="Arial"/>
              <a:ea typeface="Calibri"/>
              <a:cs typeface="Times New Roman"/>
            </a:rPr>
            <a:t>3. Si aplicamos un adecuado sistema  de control interno entonces se logra la eficiencia en el manejo de recursos y bienes de las pequeñas empresas ferreteras de Huánuco.</a:t>
          </a:r>
          <a:endParaRPr lang="es-PE" sz="1800" b="1" kern="1200" dirty="0">
            <a:solidFill>
              <a:schemeClr val="accent5">
                <a:lumMod val="50000"/>
              </a:schemeClr>
            </a:solidFill>
            <a:latin typeface="Arial"/>
            <a:ea typeface="Calibri"/>
            <a:cs typeface="Times New Roman"/>
          </a:endParaRPr>
        </a:p>
      </dgm:t>
    </dgm:pt>
    <dgm:pt modelId="{1A28D948-15DB-4704-B45E-6C74ADAF2080}" type="parTrans" cxnId="{0DB2E1E4-A888-42E9-93EC-9C69FB1444E7}">
      <dgm:prSet/>
      <dgm:spPr>
        <a:ln>
          <a:solidFill>
            <a:schemeClr val="accent4">
              <a:lumMod val="75000"/>
            </a:schemeClr>
          </a:solidFill>
        </a:ln>
      </dgm:spPr>
      <dgm:t>
        <a:bodyPr/>
        <a:lstStyle/>
        <a:p>
          <a:endParaRPr lang="es-PE"/>
        </a:p>
      </dgm:t>
    </dgm:pt>
    <dgm:pt modelId="{DCDA0A1A-7168-4A98-82EE-80C978F89B39}" type="sibTrans" cxnId="{0DB2E1E4-A888-42E9-93EC-9C69FB1444E7}">
      <dgm:prSet/>
      <dgm:spPr/>
      <dgm:t>
        <a:bodyPr/>
        <a:lstStyle/>
        <a:p>
          <a:endParaRPr lang="es-PE"/>
        </a:p>
      </dgm:t>
    </dgm:pt>
    <dgm:pt modelId="{CDF34319-A8A2-41E6-A1F9-3BAC39BB66E4}">
      <dgm:prSet phldrT="[Texto]" custT="1"/>
      <dgm:spPr>
        <a:gradFill rotWithShape="0">
          <a:gsLst>
            <a:gs pos="4000">
              <a:schemeClr val="accent4">
                <a:tint val="10000"/>
                <a:satMod val="300000"/>
              </a:schemeClr>
            </a:gs>
            <a:gs pos="100000">
              <a:srgbClr val="FBE19C"/>
            </a:gs>
            <a:gs pos="89000">
              <a:srgbClr val="FFE38B"/>
            </a:gs>
          </a:gsLst>
          <a:path path="shape">
            <a:fillToRect l="50000" t="50000" r="50000" b="50000"/>
          </a:path>
        </a:gradFill>
        <a:ln>
          <a:solidFill>
            <a:schemeClr val="accent4">
              <a:lumMod val="75000"/>
            </a:schemeClr>
          </a:solidFill>
        </a:ln>
      </dgm:spPr>
      <dgm:t>
        <a:bodyPr/>
        <a:lstStyle/>
        <a:p>
          <a:pPr marL="363538" indent="-276225" algn="just">
            <a:tabLst>
              <a:tab pos="363538" algn="l"/>
              <a:tab pos="449263" algn="l"/>
            </a:tabLst>
          </a:pPr>
          <a:r>
            <a:rPr lang="es-MX" sz="1800" b="1" kern="1200" dirty="0" smtClean="0">
              <a:solidFill>
                <a:schemeClr val="accent5">
                  <a:lumMod val="50000"/>
                </a:schemeClr>
              </a:solidFill>
              <a:latin typeface="Arial"/>
              <a:ea typeface="Calibri"/>
              <a:cs typeface="Times New Roman"/>
            </a:rPr>
            <a:t>2. El control interno implica en la toma de decisiones para una gestión efectiva de las pequeñas empresas ferreteras de Huánuco.</a:t>
          </a:r>
          <a:endParaRPr lang="es-PE" sz="1800" b="1" kern="1200" dirty="0">
            <a:solidFill>
              <a:schemeClr val="accent5">
                <a:lumMod val="50000"/>
              </a:schemeClr>
            </a:solidFill>
            <a:latin typeface="Arial"/>
            <a:ea typeface="Calibri"/>
            <a:cs typeface="Times New Roman"/>
          </a:endParaRPr>
        </a:p>
      </dgm:t>
    </dgm:pt>
    <dgm:pt modelId="{C7BA97F5-4BA1-4F81-A337-D58A0717F555}" type="parTrans" cxnId="{F9DC3364-9B0D-4BB0-B255-D7881F4A5C82}">
      <dgm:prSet/>
      <dgm:spPr>
        <a:ln>
          <a:solidFill>
            <a:schemeClr val="accent4">
              <a:lumMod val="75000"/>
            </a:schemeClr>
          </a:solidFill>
        </a:ln>
      </dgm:spPr>
      <dgm:t>
        <a:bodyPr/>
        <a:lstStyle/>
        <a:p>
          <a:endParaRPr lang="es-PE"/>
        </a:p>
      </dgm:t>
    </dgm:pt>
    <dgm:pt modelId="{488E951F-EEF3-492F-B035-4BDAC1505E9C}" type="sibTrans" cxnId="{F9DC3364-9B0D-4BB0-B255-D7881F4A5C82}">
      <dgm:prSet/>
      <dgm:spPr/>
      <dgm:t>
        <a:bodyPr/>
        <a:lstStyle/>
        <a:p>
          <a:endParaRPr lang="es-PE"/>
        </a:p>
      </dgm:t>
    </dgm:pt>
    <dgm:pt modelId="{E5EA13FF-E5AC-4E26-9AD6-B6BA523BED4B}">
      <dgm:prSet phldrT="[Texto]" custT="1">
        <dgm:style>
          <a:lnRef idx="1">
            <a:schemeClr val="accent4"/>
          </a:lnRef>
          <a:fillRef idx="2">
            <a:schemeClr val="accent4"/>
          </a:fillRef>
          <a:effectRef idx="1">
            <a:schemeClr val="accent4"/>
          </a:effectRef>
          <a:fontRef idx="minor">
            <a:schemeClr val="dk1"/>
          </a:fontRef>
        </dgm:style>
      </dgm:prSet>
      <dgm:spPr>
        <a:gradFill rotWithShape="0">
          <a:gsLst>
            <a:gs pos="48000">
              <a:srgbClr val="FBE098"/>
            </a:gs>
            <a:gs pos="69000">
              <a:schemeClr val="accent4">
                <a:tint val="10000"/>
                <a:satMod val="300000"/>
              </a:schemeClr>
            </a:gs>
            <a:gs pos="100000">
              <a:srgbClr val="FFD13F"/>
            </a:gs>
          </a:gsLst>
          <a:path path="circle">
            <a:fillToRect l="50000" t="155000" r="50000" b="-55000"/>
          </a:path>
        </a:gradFill>
        <a:ln w="25400">
          <a:solidFill>
            <a:schemeClr val="accent4">
              <a:lumMod val="75000"/>
            </a:schemeClr>
          </a:solidFill>
        </a:ln>
      </dgm:spPr>
      <dgm:t>
        <a:bodyPr vert="vert270"/>
        <a:lstStyle/>
        <a:p>
          <a:r>
            <a:rPr lang="es-PE" sz="3600" b="1" kern="1200" spc="300" dirty="0" smtClean="0">
              <a:solidFill>
                <a:schemeClr val="accent5">
                  <a:lumMod val="50000"/>
                </a:schemeClr>
              </a:solidFill>
              <a:latin typeface="Cambria" pitchFamily="18" charset="0"/>
              <a:ea typeface="+mn-ea"/>
              <a:cs typeface="+mn-cs"/>
            </a:rPr>
            <a:t>HIPÓTESIS</a:t>
          </a:r>
          <a:endParaRPr lang="es-PE" sz="3600" b="1" kern="1200" spc="300" dirty="0">
            <a:solidFill>
              <a:schemeClr val="accent5">
                <a:lumMod val="50000"/>
              </a:schemeClr>
            </a:solidFill>
            <a:latin typeface="Cambria" pitchFamily="18" charset="0"/>
            <a:ea typeface="+mn-ea"/>
            <a:cs typeface="+mn-cs"/>
          </a:endParaRPr>
        </a:p>
      </dgm:t>
    </dgm:pt>
    <dgm:pt modelId="{D8362C7B-F445-4132-9791-400B0360D56B}" type="sibTrans" cxnId="{B58C31A6-0745-4165-855E-86BA011808CA}">
      <dgm:prSet/>
      <dgm:spPr/>
      <dgm:t>
        <a:bodyPr/>
        <a:lstStyle/>
        <a:p>
          <a:endParaRPr lang="es-PE"/>
        </a:p>
      </dgm:t>
    </dgm:pt>
    <dgm:pt modelId="{49F611FE-2FC3-467A-B0DD-46F8E7CB350C}" type="parTrans" cxnId="{B58C31A6-0745-4165-855E-86BA011808CA}">
      <dgm:prSet/>
      <dgm:spPr/>
      <dgm:t>
        <a:bodyPr/>
        <a:lstStyle/>
        <a:p>
          <a:endParaRPr lang="es-PE"/>
        </a:p>
      </dgm:t>
    </dgm:pt>
    <dgm:pt modelId="{3458D1C8-0A6C-4A83-9682-FDAFB75FFA7D}" type="pres">
      <dgm:prSet presAssocID="{35284B86-17A1-4255-84F1-BA11EAEF2908}" presName="diagram" presStyleCnt="0">
        <dgm:presLayoutVars>
          <dgm:chPref val="1"/>
          <dgm:dir/>
          <dgm:animOne val="branch"/>
          <dgm:animLvl val="lvl"/>
          <dgm:resizeHandles val="exact"/>
        </dgm:presLayoutVars>
      </dgm:prSet>
      <dgm:spPr/>
      <dgm:t>
        <a:bodyPr/>
        <a:lstStyle/>
        <a:p>
          <a:endParaRPr lang="es-PE"/>
        </a:p>
      </dgm:t>
    </dgm:pt>
    <dgm:pt modelId="{3E8D926F-C1EF-4621-831A-E3D5918CE076}" type="pres">
      <dgm:prSet presAssocID="{E5EA13FF-E5AC-4E26-9AD6-B6BA523BED4B}" presName="root1" presStyleCnt="0"/>
      <dgm:spPr/>
    </dgm:pt>
    <dgm:pt modelId="{EB5B811B-8232-4BBA-8D88-15B0F618294A}" type="pres">
      <dgm:prSet presAssocID="{E5EA13FF-E5AC-4E26-9AD6-B6BA523BED4B}" presName="LevelOneTextNode" presStyleLbl="node0" presStyleIdx="0" presStyleCnt="1" custScaleX="72472" custScaleY="464087" custLinFactNeighborX="3959" custLinFactNeighborY="-25869">
        <dgm:presLayoutVars>
          <dgm:chPref val="3"/>
        </dgm:presLayoutVars>
      </dgm:prSet>
      <dgm:spPr/>
      <dgm:t>
        <a:bodyPr/>
        <a:lstStyle/>
        <a:p>
          <a:endParaRPr lang="es-PE"/>
        </a:p>
      </dgm:t>
    </dgm:pt>
    <dgm:pt modelId="{B31BA309-B2BF-4197-A295-3F4EB39A7785}" type="pres">
      <dgm:prSet presAssocID="{E5EA13FF-E5AC-4E26-9AD6-B6BA523BED4B}" presName="level2hierChild" presStyleCnt="0"/>
      <dgm:spPr/>
    </dgm:pt>
    <dgm:pt modelId="{705290A8-D816-48FF-ADBB-2EF46B2C45C9}" type="pres">
      <dgm:prSet presAssocID="{A1976715-B8CD-42DA-99E7-FE12A4B649BC}" presName="conn2-1" presStyleLbl="parChTrans1D2" presStyleIdx="0" presStyleCnt="2"/>
      <dgm:spPr/>
      <dgm:t>
        <a:bodyPr/>
        <a:lstStyle/>
        <a:p>
          <a:endParaRPr lang="es-PE"/>
        </a:p>
      </dgm:t>
    </dgm:pt>
    <dgm:pt modelId="{D5193EE5-0B50-4B48-8230-F14267E477F1}" type="pres">
      <dgm:prSet presAssocID="{A1976715-B8CD-42DA-99E7-FE12A4B649BC}" presName="connTx" presStyleLbl="parChTrans1D2" presStyleIdx="0" presStyleCnt="2"/>
      <dgm:spPr/>
      <dgm:t>
        <a:bodyPr/>
        <a:lstStyle/>
        <a:p>
          <a:endParaRPr lang="es-PE"/>
        </a:p>
      </dgm:t>
    </dgm:pt>
    <dgm:pt modelId="{A0F33589-CBCE-4543-B4B3-F4CE97BC3B55}" type="pres">
      <dgm:prSet presAssocID="{E871ECBF-B5EF-4053-9933-CE6BAB275853}" presName="root2" presStyleCnt="0"/>
      <dgm:spPr/>
    </dgm:pt>
    <dgm:pt modelId="{D28E30AC-34A7-4FC8-8C3C-FAD8B3DD58C6}" type="pres">
      <dgm:prSet presAssocID="{E871ECBF-B5EF-4053-9933-CE6BAB275853}" presName="LevelTwoTextNode" presStyleLbl="node2" presStyleIdx="0" presStyleCnt="2" custLinFactNeighborX="-6828" custLinFactNeighborY="-29310">
        <dgm:presLayoutVars>
          <dgm:chPref val="3"/>
        </dgm:presLayoutVars>
      </dgm:prSet>
      <dgm:spPr/>
      <dgm:t>
        <a:bodyPr/>
        <a:lstStyle/>
        <a:p>
          <a:endParaRPr lang="es-PE"/>
        </a:p>
      </dgm:t>
    </dgm:pt>
    <dgm:pt modelId="{F31E2A50-511B-4D8C-84FE-0E162D86FC27}" type="pres">
      <dgm:prSet presAssocID="{E871ECBF-B5EF-4053-9933-CE6BAB275853}" presName="level3hierChild" presStyleCnt="0"/>
      <dgm:spPr/>
    </dgm:pt>
    <dgm:pt modelId="{017FB007-34D3-4AE2-84AD-52546F766877}" type="pres">
      <dgm:prSet presAssocID="{C65D69EC-E990-48EB-A108-11368B1A277B}" presName="conn2-1" presStyleLbl="parChTrans1D3" presStyleIdx="0" presStyleCnt="4"/>
      <dgm:spPr/>
      <dgm:t>
        <a:bodyPr/>
        <a:lstStyle/>
        <a:p>
          <a:endParaRPr lang="es-PE"/>
        </a:p>
      </dgm:t>
    </dgm:pt>
    <dgm:pt modelId="{4FF8D247-6693-4E89-AC61-75A309832D50}" type="pres">
      <dgm:prSet presAssocID="{C65D69EC-E990-48EB-A108-11368B1A277B}" presName="connTx" presStyleLbl="parChTrans1D3" presStyleIdx="0" presStyleCnt="4"/>
      <dgm:spPr/>
      <dgm:t>
        <a:bodyPr/>
        <a:lstStyle/>
        <a:p>
          <a:endParaRPr lang="es-PE"/>
        </a:p>
      </dgm:t>
    </dgm:pt>
    <dgm:pt modelId="{6D171BB7-A2DE-40A2-944D-2F115478B0C6}" type="pres">
      <dgm:prSet presAssocID="{673E0CAE-CC46-4878-B2B8-B8936697AC18}" presName="root2" presStyleCnt="0"/>
      <dgm:spPr/>
    </dgm:pt>
    <dgm:pt modelId="{F595AB40-6BB0-4354-A044-0240563015B8}" type="pres">
      <dgm:prSet presAssocID="{673E0CAE-CC46-4878-B2B8-B8936697AC18}" presName="LevelTwoTextNode" presStyleLbl="node3" presStyleIdx="0" presStyleCnt="4" custScaleX="291720" custScaleY="177683" custLinFactNeighborX="3488" custLinFactNeighborY="-25837">
        <dgm:presLayoutVars>
          <dgm:chPref val="3"/>
        </dgm:presLayoutVars>
      </dgm:prSet>
      <dgm:spPr/>
      <dgm:t>
        <a:bodyPr/>
        <a:lstStyle/>
        <a:p>
          <a:endParaRPr lang="es-PE"/>
        </a:p>
      </dgm:t>
    </dgm:pt>
    <dgm:pt modelId="{6A691F61-7A29-489E-B934-52E664FCB18C}" type="pres">
      <dgm:prSet presAssocID="{673E0CAE-CC46-4878-B2B8-B8936697AC18}" presName="level3hierChild" presStyleCnt="0"/>
      <dgm:spPr/>
    </dgm:pt>
    <dgm:pt modelId="{5808D939-3B82-4E9E-9D11-5A8635B300C3}" type="pres">
      <dgm:prSet presAssocID="{D29970F1-0E1F-416F-B628-8726FBC25279}" presName="conn2-1" presStyleLbl="parChTrans1D2" presStyleIdx="1" presStyleCnt="2"/>
      <dgm:spPr/>
      <dgm:t>
        <a:bodyPr/>
        <a:lstStyle/>
        <a:p>
          <a:endParaRPr lang="es-PE"/>
        </a:p>
      </dgm:t>
    </dgm:pt>
    <dgm:pt modelId="{DD3989B1-6285-43A5-9CBA-BE05A80EFF54}" type="pres">
      <dgm:prSet presAssocID="{D29970F1-0E1F-416F-B628-8726FBC25279}" presName="connTx" presStyleLbl="parChTrans1D2" presStyleIdx="1" presStyleCnt="2"/>
      <dgm:spPr/>
      <dgm:t>
        <a:bodyPr/>
        <a:lstStyle/>
        <a:p>
          <a:endParaRPr lang="es-PE"/>
        </a:p>
      </dgm:t>
    </dgm:pt>
    <dgm:pt modelId="{22063EA1-F22C-455A-89C1-F81457E8C593}" type="pres">
      <dgm:prSet presAssocID="{1B66F0BA-9CE0-4A9E-8957-7723CE625FC2}" presName="root2" presStyleCnt="0"/>
      <dgm:spPr/>
    </dgm:pt>
    <dgm:pt modelId="{2AF53335-52C8-4AD8-B93F-9A8C2FAEA6CF}" type="pres">
      <dgm:prSet presAssocID="{1B66F0BA-9CE0-4A9E-8957-7723CE625FC2}" presName="LevelTwoTextNode" presStyleLbl="node2" presStyleIdx="1" presStyleCnt="2" custLinFactNeighborX="-2407" custLinFactNeighborY="-15394">
        <dgm:presLayoutVars>
          <dgm:chPref val="3"/>
        </dgm:presLayoutVars>
      </dgm:prSet>
      <dgm:spPr/>
      <dgm:t>
        <a:bodyPr/>
        <a:lstStyle/>
        <a:p>
          <a:endParaRPr lang="es-PE"/>
        </a:p>
      </dgm:t>
    </dgm:pt>
    <dgm:pt modelId="{E59AC5A1-6F1B-4894-8599-02EE42D6BFE7}" type="pres">
      <dgm:prSet presAssocID="{1B66F0BA-9CE0-4A9E-8957-7723CE625FC2}" presName="level3hierChild" presStyleCnt="0"/>
      <dgm:spPr/>
    </dgm:pt>
    <dgm:pt modelId="{CD74EDDC-8BC6-4595-B921-B9FCC7F9F7EB}" type="pres">
      <dgm:prSet presAssocID="{74FEE4E0-3C5A-47AA-B596-7AAED0CA8254}" presName="conn2-1" presStyleLbl="parChTrans1D3" presStyleIdx="1" presStyleCnt="4"/>
      <dgm:spPr/>
      <dgm:t>
        <a:bodyPr/>
        <a:lstStyle/>
        <a:p>
          <a:endParaRPr lang="es-PE"/>
        </a:p>
      </dgm:t>
    </dgm:pt>
    <dgm:pt modelId="{1D89E074-96C9-4D61-9275-7013EE565BA7}" type="pres">
      <dgm:prSet presAssocID="{74FEE4E0-3C5A-47AA-B596-7AAED0CA8254}" presName="connTx" presStyleLbl="parChTrans1D3" presStyleIdx="1" presStyleCnt="4"/>
      <dgm:spPr/>
      <dgm:t>
        <a:bodyPr/>
        <a:lstStyle/>
        <a:p>
          <a:endParaRPr lang="es-PE"/>
        </a:p>
      </dgm:t>
    </dgm:pt>
    <dgm:pt modelId="{38EDA145-1A51-43EC-A0D2-ED62A292898A}" type="pres">
      <dgm:prSet presAssocID="{EAE7EBBD-2E0B-433A-8794-8A42B9FDC126}" presName="root2" presStyleCnt="0"/>
      <dgm:spPr/>
    </dgm:pt>
    <dgm:pt modelId="{834DB21D-2A1B-4086-A286-E371679CF01E}" type="pres">
      <dgm:prSet presAssocID="{EAE7EBBD-2E0B-433A-8794-8A42B9FDC126}" presName="LevelTwoTextNode" presStyleLbl="node3" presStyleIdx="1" presStyleCnt="4" custScaleX="294676" custScaleY="154847" custLinFactNeighborX="6476" custLinFactNeighborY="-15151">
        <dgm:presLayoutVars>
          <dgm:chPref val="3"/>
        </dgm:presLayoutVars>
      </dgm:prSet>
      <dgm:spPr/>
      <dgm:t>
        <a:bodyPr/>
        <a:lstStyle/>
        <a:p>
          <a:endParaRPr lang="es-PE"/>
        </a:p>
      </dgm:t>
    </dgm:pt>
    <dgm:pt modelId="{5ABA1B98-74F6-4543-8E2A-C52F7B5D398D}" type="pres">
      <dgm:prSet presAssocID="{EAE7EBBD-2E0B-433A-8794-8A42B9FDC126}" presName="level3hierChild" presStyleCnt="0"/>
      <dgm:spPr/>
    </dgm:pt>
    <dgm:pt modelId="{4364F338-9C02-4619-8D1F-572AC7ADA5DB}" type="pres">
      <dgm:prSet presAssocID="{C7BA97F5-4BA1-4F81-A337-D58A0717F555}" presName="conn2-1" presStyleLbl="parChTrans1D3" presStyleIdx="2" presStyleCnt="4"/>
      <dgm:spPr/>
      <dgm:t>
        <a:bodyPr/>
        <a:lstStyle/>
        <a:p>
          <a:endParaRPr lang="es-PE"/>
        </a:p>
      </dgm:t>
    </dgm:pt>
    <dgm:pt modelId="{636D6CE6-15EC-47A4-B20D-FFF18E30922B}" type="pres">
      <dgm:prSet presAssocID="{C7BA97F5-4BA1-4F81-A337-D58A0717F555}" presName="connTx" presStyleLbl="parChTrans1D3" presStyleIdx="2" presStyleCnt="4"/>
      <dgm:spPr/>
      <dgm:t>
        <a:bodyPr/>
        <a:lstStyle/>
        <a:p>
          <a:endParaRPr lang="es-PE"/>
        </a:p>
      </dgm:t>
    </dgm:pt>
    <dgm:pt modelId="{B32FCB0B-7A3D-445E-8FD7-12CAC8050DAD}" type="pres">
      <dgm:prSet presAssocID="{CDF34319-A8A2-41E6-A1F9-3BAC39BB66E4}" presName="root2" presStyleCnt="0"/>
      <dgm:spPr/>
    </dgm:pt>
    <dgm:pt modelId="{E37C1A2E-47A5-407F-A7DE-95987E01DB9E}" type="pres">
      <dgm:prSet presAssocID="{CDF34319-A8A2-41E6-A1F9-3BAC39BB66E4}" presName="LevelTwoTextNode" presStyleLbl="node3" presStyleIdx="2" presStyleCnt="4" custScaleX="294816" custScaleY="165775" custLinFactNeighborX="-763" custLinFactNeighborY="-8165">
        <dgm:presLayoutVars>
          <dgm:chPref val="3"/>
        </dgm:presLayoutVars>
      </dgm:prSet>
      <dgm:spPr/>
      <dgm:t>
        <a:bodyPr/>
        <a:lstStyle/>
        <a:p>
          <a:endParaRPr lang="es-PE"/>
        </a:p>
      </dgm:t>
    </dgm:pt>
    <dgm:pt modelId="{80BBE8B3-4A73-4AFE-B5AC-EB8C7BB11264}" type="pres">
      <dgm:prSet presAssocID="{CDF34319-A8A2-41E6-A1F9-3BAC39BB66E4}" presName="level3hierChild" presStyleCnt="0"/>
      <dgm:spPr/>
    </dgm:pt>
    <dgm:pt modelId="{EF868DD6-AEA3-4D27-9B17-CEE4B9649F31}" type="pres">
      <dgm:prSet presAssocID="{1A28D948-15DB-4704-B45E-6C74ADAF2080}" presName="conn2-1" presStyleLbl="parChTrans1D3" presStyleIdx="3" presStyleCnt="4"/>
      <dgm:spPr/>
      <dgm:t>
        <a:bodyPr/>
        <a:lstStyle/>
        <a:p>
          <a:endParaRPr lang="es-PE"/>
        </a:p>
      </dgm:t>
    </dgm:pt>
    <dgm:pt modelId="{AF764E63-4CD2-4E8E-B26E-30D787C7C05E}" type="pres">
      <dgm:prSet presAssocID="{1A28D948-15DB-4704-B45E-6C74ADAF2080}" presName="connTx" presStyleLbl="parChTrans1D3" presStyleIdx="3" presStyleCnt="4"/>
      <dgm:spPr/>
      <dgm:t>
        <a:bodyPr/>
        <a:lstStyle/>
        <a:p>
          <a:endParaRPr lang="es-PE"/>
        </a:p>
      </dgm:t>
    </dgm:pt>
    <dgm:pt modelId="{63B334EB-3553-4452-BBE1-D39468EA00D5}" type="pres">
      <dgm:prSet presAssocID="{D03321E5-3DB7-4ADD-A767-C0641370E2E0}" presName="root2" presStyleCnt="0"/>
      <dgm:spPr/>
    </dgm:pt>
    <dgm:pt modelId="{034E5A1C-5DF9-408E-A9EB-08A05964AE63}" type="pres">
      <dgm:prSet presAssocID="{D03321E5-3DB7-4ADD-A767-C0641370E2E0}" presName="LevelTwoTextNode" presStyleLbl="node3" presStyleIdx="3" presStyleCnt="4" custScaleX="292815" custScaleY="174285">
        <dgm:presLayoutVars>
          <dgm:chPref val="3"/>
        </dgm:presLayoutVars>
      </dgm:prSet>
      <dgm:spPr/>
      <dgm:t>
        <a:bodyPr/>
        <a:lstStyle/>
        <a:p>
          <a:endParaRPr lang="es-PE"/>
        </a:p>
      </dgm:t>
    </dgm:pt>
    <dgm:pt modelId="{77FF77E9-9ABE-43A4-BB1C-8A268F44148D}" type="pres">
      <dgm:prSet presAssocID="{D03321E5-3DB7-4ADD-A767-C0641370E2E0}" presName="level3hierChild" presStyleCnt="0"/>
      <dgm:spPr/>
    </dgm:pt>
  </dgm:ptLst>
  <dgm:cxnLst>
    <dgm:cxn modelId="{F9DC3364-9B0D-4BB0-B255-D7881F4A5C82}" srcId="{1B66F0BA-9CE0-4A9E-8957-7723CE625FC2}" destId="{CDF34319-A8A2-41E6-A1F9-3BAC39BB66E4}" srcOrd="1" destOrd="0" parTransId="{C7BA97F5-4BA1-4F81-A337-D58A0717F555}" sibTransId="{488E951F-EEF3-492F-B035-4BDAC1505E9C}"/>
    <dgm:cxn modelId="{F926FDC8-3E42-43B3-A3DF-4D1AE9DD1B1C}" type="presOf" srcId="{CDF34319-A8A2-41E6-A1F9-3BAC39BB66E4}" destId="{E37C1A2E-47A5-407F-A7DE-95987E01DB9E}" srcOrd="0" destOrd="0" presId="urn:microsoft.com/office/officeart/2005/8/layout/hierarchy2"/>
    <dgm:cxn modelId="{EE502C2E-C925-4715-A1DA-BD9F5EBCCD69}" type="presOf" srcId="{D29970F1-0E1F-416F-B628-8726FBC25279}" destId="{DD3989B1-6285-43A5-9CBA-BE05A80EFF54}" srcOrd="1" destOrd="0" presId="urn:microsoft.com/office/officeart/2005/8/layout/hierarchy2"/>
    <dgm:cxn modelId="{71E77862-8A86-4C84-9839-F9A54C0FFC33}" type="presOf" srcId="{1A28D948-15DB-4704-B45E-6C74ADAF2080}" destId="{AF764E63-4CD2-4E8E-B26E-30D787C7C05E}" srcOrd="1" destOrd="0" presId="urn:microsoft.com/office/officeart/2005/8/layout/hierarchy2"/>
    <dgm:cxn modelId="{7A4A6629-867B-48BE-A95C-9EF3616D65CB}" srcId="{1B66F0BA-9CE0-4A9E-8957-7723CE625FC2}" destId="{EAE7EBBD-2E0B-433A-8794-8A42B9FDC126}" srcOrd="0" destOrd="0" parTransId="{74FEE4E0-3C5A-47AA-B596-7AAED0CA8254}" sibTransId="{AF5B9F7E-52FF-4FAD-A654-7AD5C0292080}"/>
    <dgm:cxn modelId="{7DA1CA86-4473-4146-8723-8DF1BA33DC5C}" type="presOf" srcId="{74FEE4E0-3C5A-47AA-B596-7AAED0CA8254}" destId="{CD74EDDC-8BC6-4595-B921-B9FCC7F9F7EB}" srcOrd="0" destOrd="0" presId="urn:microsoft.com/office/officeart/2005/8/layout/hierarchy2"/>
    <dgm:cxn modelId="{105E3E76-F861-4B9F-B430-5206026D2C25}" type="presOf" srcId="{E5EA13FF-E5AC-4E26-9AD6-B6BA523BED4B}" destId="{EB5B811B-8232-4BBA-8D88-15B0F618294A}" srcOrd="0" destOrd="0" presId="urn:microsoft.com/office/officeart/2005/8/layout/hierarchy2"/>
    <dgm:cxn modelId="{F6BDF27D-EDF7-42DC-A52B-EFC9315A5410}" type="presOf" srcId="{C7BA97F5-4BA1-4F81-A337-D58A0717F555}" destId="{4364F338-9C02-4619-8D1F-572AC7ADA5DB}" srcOrd="0" destOrd="0" presId="urn:microsoft.com/office/officeart/2005/8/layout/hierarchy2"/>
    <dgm:cxn modelId="{2D12ABE8-C4E0-4FBC-B55B-D087BC32DC7E}" type="presOf" srcId="{EAE7EBBD-2E0B-433A-8794-8A42B9FDC126}" destId="{834DB21D-2A1B-4086-A286-E371679CF01E}" srcOrd="0" destOrd="0" presId="urn:microsoft.com/office/officeart/2005/8/layout/hierarchy2"/>
    <dgm:cxn modelId="{9EEB12F7-95D4-4C93-A8AC-E6C2257012FE}" srcId="{E871ECBF-B5EF-4053-9933-CE6BAB275853}" destId="{673E0CAE-CC46-4878-B2B8-B8936697AC18}" srcOrd="0" destOrd="0" parTransId="{C65D69EC-E990-48EB-A108-11368B1A277B}" sibTransId="{BF711DEA-D14D-484B-A47E-BD5968B9B2E3}"/>
    <dgm:cxn modelId="{F10C3806-D222-4BC1-A602-E96BC65AD197}" type="presOf" srcId="{1A28D948-15DB-4704-B45E-6C74ADAF2080}" destId="{EF868DD6-AEA3-4D27-9B17-CEE4B9649F31}" srcOrd="0" destOrd="0" presId="urn:microsoft.com/office/officeart/2005/8/layout/hierarchy2"/>
    <dgm:cxn modelId="{26ACA0E4-FE48-42E1-857D-5ED0E825B939}" type="presOf" srcId="{A1976715-B8CD-42DA-99E7-FE12A4B649BC}" destId="{D5193EE5-0B50-4B48-8230-F14267E477F1}" srcOrd="1" destOrd="0" presId="urn:microsoft.com/office/officeart/2005/8/layout/hierarchy2"/>
    <dgm:cxn modelId="{18074080-8DB1-49A0-8DF1-409A61437364}" type="presOf" srcId="{1B66F0BA-9CE0-4A9E-8957-7723CE625FC2}" destId="{2AF53335-52C8-4AD8-B93F-9A8C2FAEA6CF}" srcOrd="0" destOrd="0" presId="urn:microsoft.com/office/officeart/2005/8/layout/hierarchy2"/>
    <dgm:cxn modelId="{38F8B382-8101-43EB-B310-C21F3050D235}" srcId="{E5EA13FF-E5AC-4E26-9AD6-B6BA523BED4B}" destId="{1B66F0BA-9CE0-4A9E-8957-7723CE625FC2}" srcOrd="1" destOrd="0" parTransId="{D29970F1-0E1F-416F-B628-8726FBC25279}" sibTransId="{301DB5F0-BC78-40A7-9442-B2E87FF30D62}"/>
    <dgm:cxn modelId="{F4208E85-068E-4208-9878-EB53D3B47386}" type="presOf" srcId="{D03321E5-3DB7-4ADD-A767-C0641370E2E0}" destId="{034E5A1C-5DF9-408E-A9EB-08A05964AE63}" srcOrd="0" destOrd="0" presId="urn:microsoft.com/office/officeart/2005/8/layout/hierarchy2"/>
    <dgm:cxn modelId="{B9B84922-25D8-4B80-BA8C-B256A08DCA61}" type="presOf" srcId="{C65D69EC-E990-48EB-A108-11368B1A277B}" destId="{4FF8D247-6693-4E89-AC61-75A309832D50}" srcOrd="1" destOrd="0" presId="urn:microsoft.com/office/officeart/2005/8/layout/hierarchy2"/>
    <dgm:cxn modelId="{0DB2E1E4-A888-42E9-93EC-9C69FB1444E7}" srcId="{1B66F0BA-9CE0-4A9E-8957-7723CE625FC2}" destId="{D03321E5-3DB7-4ADD-A767-C0641370E2E0}" srcOrd="2" destOrd="0" parTransId="{1A28D948-15DB-4704-B45E-6C74ADAF2080}" sibTransId="{DCDA0A1A-7168-4A98-82EE-80C978F89B39}"/>
    <dgm:cxn modelId="{65F2E09F-7883-4074-B576-55BABF1CC588}" type="presOf" srcId="{E871ECBF-B5EF-4053-9933-CE6BAB275853}" destId="{D28E30AC-34A7-4FC8-8C3C-FAD8B3DD58C6}" srcOrd="0" destOrd="0" presId="urn:microsoft.com/office/officeart/2005/8/layout/hierarchy2"/>
    <dgm:cxn modelId="{D2FF00A8-8DD4-45A7-A7B5-A1D5E6B4ABF5}" srcId="{E5EA13FF-E5AC-4E26-9AD6-B6BA523BED4B}" destId="{E871ECBF-B5EF-4053-9933-CE6BAB275853}" srcOrd="0" destOrd="0" parTransId="{A1976715-B8CD-42DA-99E7-FE12A4B649BC}" sibTransId="{326D31EF-A24F-4CBB-9BCF-90C9396800D9}"/>
    <dgm:cxn modelId="{619645A7-D0AA-46BA-B21E-497CBABA2995}" type="presOf" srcId="{74FEE4E0-3C5A-47AA-B596-7AAED0CA8254}" destId="{1D89E074-96C9-4D61-9275-7013EE565BA7}" srcOrd="1" destOrd="0" presId="urn:microsoft.com/office/officeart/2005/8/layout/hierarchy2"/>
    <dgm:cxn modelId="{35F80B17-7F00-43CB-83D2-225CB4C4465C}" type="presOf" srcId="{C7BA97F5-4BA1-4F81-A337-D58A0717F555}" destId="{636D6CE6-15EC-47A4-B20D-FFF18E30922B}" srcOrd="1" destOrd="0" presId="urn:microsoft.com/office/officeart/2005/8/layout/hierarchy2"/>
    <dgm:cxn modelId="{CF9CEA19-3719-401A-B21F-A61DF98965D5}" type="presOf" srcId="{A1976715-B8CD-42DA-99E7-FE12A4B649BC}" destId="{705290A8-D816-48FF-ADBB-2EF46B2C45C9}" srcOrd="0" destOrd="0" presId="urn:microsoft.com/office/officeart/2005/8/layout/hierarchy2"/>
    <dgm:cxn modelId="{D9A0F2E2-C27D-4806-A29B-D4B5DE9961A2}" type="presOf" srcId="{C65D69EC-E990-48EB-A108-11368B1A277B}" destId="{017FB007-34D3-4AE2-84AD-52546F766877}" srcOrd="0" destOrd="0" presId="urn:microsoft.com/office/officeart/2005/8/layout/hierarchy2"/>
    <dgm:cxn modelId="{B58C31A6-0745-4165-855E-86BA011808CA}" srcId="{35284B86-17A1-4255-84F1-BA11EAEF2908}" destId="{E5EA13FF-E5AC-4E26-9AD6-B6BA523BED4B}" srcOrd="0" destOrd="0" parTransId="{49F611FE-2FC3-467A-B0DD-46F8E7CB350C}" sibTransId="{D8362C7B-F445-4132-9791-400B0360D56B}"/>
    <dgm:cxn modelId="{369CDF0C-7005-40CD-8A66-7AFEB1BE1EB7}" type="presOf" srcId="{673E0CAE-CC46-4878-B2B8-B8936697AC18}" destId="{F595AB40-6BB0-4354-A044-0240563015B8}" srcOrd="0" destOrd="0" presId="urn:microsoft.com/office/officeart/2005/8/layout/hierarchy2"/>
    <dgm:cxn modelId="{1D62BE04-543D-469E-A7DA-E5316782D514}" type="presOf" srcId="{D29970F1-0E1F-416F-B628-8726FBC25279}" destId="{5808D939-3B82-4E9E-9D11-5A8635B300C3}" srcOrd="0" destOrd="0" presId="urn:microsoft.com/office/officeart/2005/8/layout/hierarchy2"/>
    <dgm:cxn modelId="{4323FF18-29C7-455D-8CB7-42666E0B5420}" type="presOf" srcId="{35284B86-17A1-4255-84F1-BA11EAEF2908}" destId="{3458D1C8-0A6C-4A83-9682-FDAFB75FFA7D}" srcOrd="0" destOrd="0" presId="urn:microsoft.com/office/officeart/2005/8/layout/hierarchy2"/>
    <dgm:cxn modelId="{A41E6A53-4B99-4BBF-92BC-912E10061230}" type="presParOf" srcId="{3458D1C8-0A6C-4A83-9682-FDAFB75FFA7D}" destId="{3E8D926F-C1EF-4621-831A-E3D5918CE076}" srcOrd="0" destOrd="0" presId="urn:microsoft.com/office/officeart/2005/8/layout/hierarchy2"/>
    <dgm:cxn modelId="{71962CBC-CCCC-4FF1-B151-FC197BBACE07}" type="presParOf" srcId="{3E8D926F-C1EF-4621-831A-E3D5918CE076}" destId="{EB5B811B-8232-4BBA-8D88-15B0F618294A}" srcOrd="0" destOrd="0" presId="urn:microsoft.com/office/officeart/2005/8/layout/hierarchy2"/>
    <dgm:cxn modelId="{A696F242-A913-40E8-BB75-77572226694B}" type="presParOf" srcId="{3E8D926F-C1EF-4621-831A-E3D5918CE076}" destId="{B31BA309-B2BF-4197-A295-3F4EB39A7785}" srcOrd="1" destOrd="0" presId="urn:microsoft.com/office/officeart/2005/8/layout/hierarchy2"/>
    <dgm:cxn modelId="{741A4B8A-39B8-4A64-AA5E-88E0266F25EA}" type="presParOf" srcId="{B31BA309-B2BF-4197-A295-3F4EB39A7785}" destId="{705290A8-D816-48FF-ADBB-2EF46B2C45C9}" srcOrd="0" destOrd="0" presId="urn:microsoft.com/office/officeart/2005/8/layout/hierarchy2"/>
    <dgm:cxn modelId="{AA5D8941-F5DB-45E3-8D4D-69A89456A893}" type="presParOf" srcId="{705290A8-D816-48FF-ADBB-2EF46B2C45C9}" destId="{D5193EE5-0B50-4B48-8230-F14267E477F1}" srcOrd="0" destOrd="0" presId="urn:microsoft.com/office/officeart/2005/8/layout/hierarchy2"/>
    <dgm:cxn modelId="{B20F941D-715B-4E5B-B5FF-F2752C5F5475}" type="presParOf" srcId="{B31BA309-B2BF-4197-A295-3F4EB39A7785}" destId="{A0F33589-CBCE-4543-B4B3-F4CE97BC3B55}" srcOrd="1" destOrd="0" presId="urn:microsoft.com/office/officeart/2005/8/layout/hierarchy2"/>
    <dgm:cxn modelId="{101098A1-F8C3-46D9-BD60-555A1BAB73D8}" type="presParOf" srcId="{A0F33589-CBCE-4543-B4B3-F4CE97BC3B55}" destId="{D28E30AC-34A7-4FC8-8C3C-FAD8B3DD58C6}" srcOrd="0" destOrd="0" presId="urn:microsoft.com/office/officeart/2005/8/layout/hierarchy2"/>
    <dgm:cxn modelId="{4DCCF372-AAF5-4D7C-B525-F3951D30D9F9}" type="presParOf" srcId="{A0F33589-CBCE-4543-B4B3-F4CE97BC3B55}" destId="{F31E2A50-511B-4D8C-84FE-0E162D86FC27}" srcOrd="1" destOrd="0" presId="urn:microsoft.com/office/officeart/2005/8/layout/hierarchy2"/>
    <dgm:cxn modelId="{B6A974D8-5BC5-4AF2-BEC6-5B2F5E2CEAE9}" type="presParOf" srcId="{F31E2A50-511B-4D8C-84FE-0E162D86FC27}" destId="{017FB007-34D3-4AE2-84AD-52546F766877}" srcOrd="0" destOrd="0" presId="urn:microsoft.com/office/officeart/2005/8/layout/hierarchy2"/>
    <dgm:cxn modelId="{E0DAE02E-87CF-43F2-AFB0-BC73C83A0A22}" type="presParOf" srcId="{017FB007-34D3-4AE2-84AD-52546F766877}" destId="{4FF8D247-6693-4E89-AC61-75A309832D50}" srcOrd="0" destOrd="0" presId="urn:microsoft.com/office/officeart/2005/8/layout/hierarchy2"/>
    <dgm:cxn modelId="{65FF7536-C3E5-4361-AF22-1F8A033AB92A}" type="presParOf" srcId="{F31E2A50-511B-4D8C-84FE-0E162D86FC27}" destId="{6D171BB7-A2DE-40A2-944D-2F115478B0C6}" srcOrd="1" destOrd="0" presId="urn:microsoft.com/office/officeart/2005/8/layout/hierarchy2"/>
    <dgm:cxn modelId="{A6F73616-6D87-4F50-8DDB-E168F216612A}" type="presParOf" srcId="{6D171BB7-A2DE-40A2-944D-2F115478B0C6}" destId="{F595AB40-6BB0-4354-A044-0240563015B8}" srcOrd="0" destOrd="0" presId="urn:microsoft.com/office/officeart/2005/8/layout/hierarchy2"/>
    <dgm:cxn modelId="{19634AF3-A868-494C-8B82-BE60E5FAA5B8}" type="presParOf" srcId="{6D171BB7-A2DE-40A2-944D-2F115478B0C6}" destId="{6A691F61-7A29-489E-B934-52E664FCB18C}" srcOrd="1" destOrd="0" presId="urn:microsoft.com/office/officeart/2005/8/layout/hierarchy2"/>
    <dgm:cxn modelId="{9F44952E-1E7E-4DB4-8780-A4AEB8FBE78C}" type="presParOf" srcId="{B31BA309-B2BF-4197-A295-3F4EB39A7785}" destId="{5808D939-3B82-4E9E-9D11-5A8635B300C3}" srcOrd="2" destOrd="0" presId="urn:microsoft.com/office/officeart/2005/8/layout/hierarchy2"/>
    <dgm:cxn modelId="{CAE05459-92D5-499A-8BB7-65D394D1B568}" type="presParOf" srcId="{5808D939-3B82-4E9E-9D11-5A8635B300C3}" destId="{DD3989B1-6285-43A5-9CBA-BE05A80EFF54}" srcOrd="0" destOrd="0" presId="urn:microsoft.com/office/officeart/2005/8/layout/hierarchy2"/>
    <dgm:cxn modelId="{88120C93-C5A1-4D5A-906E-7E04C16F559D}" type="presParOf" srcId="{B31BA309-B2BF-4197-A295-3F4EB39A7785}" destId="{22063EA1-F22C-455A-89C1-F81457E8C593}" srcOrd="3" destOrd="0" presId="urn:microsoft.com/office/officeart/2005/8/layout/hierarchy2"/>
    <dgm:cxn modelId="{A97B86DB-D52E-4700-A549-B6193425B7F5}" type="presParOf" srcId="{22063EA1-F22C-455A-89C1-F81457E8C593}" destId="{2AF53335-52C8-4AD8-B93F-9A8C2FAEA6CF}" srcOrd="0" destOrd="0" presId="urn:microsoft.com/office/officeart/2005/8/layout/hierarchy2"/>
    <dgm:cxn modelId="{612C7218-E12B-459D-B18D-E53B52FE5286}" type="presParOf" srcId="{22063EA1-F22C-455A-89C1-F81457E8C593}" destId="{E59AC5A1-6F1B-4894-8599-02EE42D6BFE7}" srcOrd="1" destOrd="0" presId="urn:microsoft.com/office/officeart/2005/8/layout/hierarchy2"/>
    <dgm:cxn modelId="{208F08CB-2E14-4B64-8E49-C0E28182A8E0}" type="presParOf" srcId="{E59AC5A1-6F1B-4894-8599-02EE42D6BFE7}" destId="{CD74EDDC-8BC6-4595-B921-B9FCC7F9F7EB}" srcOrd="0" destOrd="0" presId="urn:microsoft.com/office/officeart/2005/8/layout/hierarchy2"/>
    <dgm:cxn modelId="{C1A37FC9-4E33-48BC-9EDA-2179D066F698}" type="presParOf" srcId="{CD74EDDC-8BC6-4595-B921-B9FCC7F9F7EB}" destId="{1D89E074-96C9-4D61-9275-7013EE565BA7}" srcOrd="0" destOrd="0" presId="urn:microsoft.com/office/officeart/2005/8/layout/hierarchy2"/>
    <dgm:cxn modelId="{8F686102-D921-4C06-B58A-AED95716C502}" type="presParOf" srcId="{E59AC5A1-6F1B-4894-8599-02EE42D6BFE7}" destId="{38EDA145-1A51-43EC-A0D2-ED62A292898A}" srcOrd="1" destOrd="0" presId="urn:microsoft.com/office/officeart/2005/8/layout/hierarchy2"/>
    <dgm:cxn modelId="{B2D838D6-220A-439A-8D24-8CE21B3BDD04}" type="presParOf" srcId="{38EDA145-1A51-43EC-A0D2-ED62A292898A}" destId="{834DB21D-2A1B-4086-A286-E371679CF01E}" srcOrd="0" destOrd="0" presId="urn:microsoft.com/office/officeart/2005/8/layout/hierarchy2"/>
    <dgm:cxn modelId="{D54531A4-7900-4FC8-8026-9B837455B3E1}" type="presParOf" srcId="{38EDA145-1A51-43EC-A0D2-ED62A292898A}" destId="{5ABA1B98-74F6-4543-8E2A-C52F7B5D398D}" srcOrd="1" destOrd="0" presId="urn:microsoft.com/office/officeart/2005/8/layout/hierarchy2"/>
    <dgm:cxn modelId="{0DC994F0-1D4E-40E0-927F-5CE0E465E481}" type="presParOf" srcId="{E59AC5A1-6F1B-4894-8599-02EE42D6BFE7}" destId="{4364F338-9C02-4619-8D1F-572AC7ADA5DB}" srcOrd="2" destOrd="0" presId="urn:microsoft.com/office/officeart/2005/8/layout/hierarchy2"/>
    <dgm:cxn modelId="{4C4D5410-E75F-4411-8811-B9AD90179FE5}" type="presParOf" srcId="{4364F338-9C02-4619-8D1F-572AC7ADA5DB}" destId="{636D6CE6-15EC-47A4-B20D-FFF18E30922B}" srcOrd="0" destOrd="0" presId="urn:microsoft.com/office/officeart/2005/8/layout/hierarchy2"/>
    <dgm:cxn modelId="{71F14839-C38A-47A1-8DDB-5D80F549A384}" type="presParOf" srcId="{E59AC5A1-6F1B-4894-8599-02EE42D6BFE7}" destId="{B32FCB0B-7A3D-445E-8FD7-12CAC8050DAD}" srcOrd="3" destOrd="0" presId="urn:microsoft.com/office/officeart/2005/8/layout/hierarchy2"/>
    <dgm:cxn modelId="{40D2702F-1353-4D51-8ADB-58175485526E}" type="presParOf" srcId="{B32FCB0B-7A3D-445E-8FD7-12CAC8050DAD}" destId="{E37C1A2E-47A5-407F-A7DE-95987E01DB9E}" srcOrd="0" destOrd="0" presId="urn:microsoft.com/office/officeart/2005/8/layout/hierarchy2"/>
    <dgm:cxn modelId="{DCBF0309-C18B-4066-8B2B-500376430F63}" type="presParOf" srcId="{B32FCB0B-7A3D-445E-8FD7-12CAC8050DAD}" destId="{80BBE8B3-4A73-4AFE-B5AC-EB8C7BB11264}" srcOrd="1" destOrd="0" presId="urn:microsoft.com/office/officeart/2005/8/layout/hierarchy2"/>
    <dgm:cxn modelId="{196A0C82-B5B0-4653-9E62-26E52CEA2A45}" type="presParOf" srcId="{E59AC5A1-6F1B-4894-8599-02EE42D6BFE7}" destId="{EF868DD6-AEA3-4D27-9B17-CEE4B9649F31}" srcOrd="4" destOrd="0" presId="urn:microsoft.com/office/officeart/2005/8/layout/hierarchy2"/>
    <dgm:cxn modelId="{E640FF10-201A-489E-AA6E-793F428FC9A7}" type="presParOf" srcId="{EF868DD6-AEA3-4D27-9B17-CEE4B9649F31}" destId="{AF764E63-4CD2-4E8E-B26E-30D787C7C05E}" srcOrd="0" destOrd="0" presId="urn:microsoft.com/office/officeart/2005/8/layout/hierarchy2"/>
    <dgm:cxn modelId="{7A082EB6-176C-4C10-B1A1-A7C4FF6DD806}" type="presParOf" srcId="{E59AC5A1-6F1B-4894-8599-02EE42D6BFE7}" destId="{63B334EB-3553-4452-BBE1-D39468EA00D5}" srcOrd="5" destOrd="0" presId="urn:microsoft.com/office/officeart/2005/8/layout/hierarchy2"/>
    <dgm:cxn modelId="{C60AF001-9014-4E5B-8517-7F543559EC4A}" type="presParOf" srcId="{63B334EB-3553-4452-BBE1-D39468EA00D5}" destId="{034E5A1C-5DF9-408E-A9EB-08A05964AE63}" srcOrd="0" destOrd="0" presId="urn:microsoft.com/office/officeart/2005/8/layout/hierarchy2"/>
    <dgm:cxn modelId="{75683207-919E-4923-BB47-ACC2BEF703BC}" type="presParOf" srcId="{63B334EB-3553-4452-BBE1-D39468EA00D5}" destId="{77FF77E9-9ABE-43A4-BB1C-8A268F44148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9AA804-E4C8-4038-81F7-BF61C312298B}" type="doc">
      <dgm:prSet loTypeId="urn:microsoft.com/office/officeart/2005/8/layout/equation2" loCatId="process" qsTypeId="urn:microsoft.com/office/officeart/2005/8/quickstyle/simple1" qsCatId="simple" csTypeId="urn:microsoft.com/office/officeart/2005/8/colors/accent1_2" csCatId="accent1" phldr="1"/>
      <dgm:spPr/>
    </dgm:pt>
    <dgm:pt modelId="{855F27C6-95B0-492F-8C10-87470DC3B041}">
      <dgm:prSet phldrT="[Texto]" custT="1"/>
      <dgm:spPr>
        <a:gradFill rotWithShape="0">
          <a:gsLst>
            <a:gs pos="0">
              <a:schemeClr val="accent1">
                <a:tint val="10000"/>
                <a:satMod val="300000"/>
              </a:schemeClr>
            </a:gs>
            <a:gs pos="34000">
              <a:schemeClr val="accent1">
                <a:tint val="13500"/>
                <a:satMod val="250000"/>
              </a:schemeClr>
            </a:gs>
            <a:gs pos="100000">
              <a:srgbClr val="00CC99"/>
            </a:gs>
          </a:gsLst>
          <a:path path="circle">
            <a:fillToRect l="50000" t="155000" r="50000" b="-55000"/>
          </a:path>
        </a:gradFill>
      </dgm:spPr>
      <dgm:t>
        <a:bodyPr/>
        <a:lstStyle/>
        <a:p>
          <a:r>
            <a:rPr lang="es-PE" sz="3200" b="1" dirty="0" smtClean="0">
              <a:solidFill>
                <a:schemeClr val="tx1"/>
              </a:solidFill>
            </a:rPr>
            <a:t>Antecedentes</a:t>
          </a:r>
          <a:endParaRPr lang="es-PE" sz="1500" b="1" dirty="0">
            <a:solidFill>
              <a:schemeClr val="tx1"/>
            </a:solidFill>
          </a:endParaRPr>
        </a:p>
      </dgm:t>
    </dgm:pt>
    <dgm:pt modelId="{D87D4213-0078-402C-8E2E-B0AE88988FE7}" type="parTrans" cxnId="{3BC209C4-3C2E-4915-94A6-1B4E0AC4E22A}">
      <dgm:prSet/>
      <dgm:spPr/>
      <dgm:t>
        <a:bodyPr/>
        <a:lstStyle/>
        <a:p>
          <a:endParaRPr lang="es-PE"/>
        </a:p>
      </dgm:t>
    </dgm:pt>
    <dgm:pt modelId="{31FEF797-B443-4E71-8411-03704C502DDB}" type="sibTrans" cxnId="{3BC209C4-3C2E-4915-94A6-1B4E0AC4E22A}">
      <dgm:prSet/>
      <dgm:spPr>
        <a:pattFill prst="pct90">
          <a:fgClr>
            <a:srgbClr val="00B050"/>
          </a:fgClr>
          <a:bgClr>
            <a:schemeClr val="bg1"/>
          </a:bgClr>
        </a:pattFill>
      </dgm:spPr>
      <dgm:t>
        <a:bodyPr/>
        <a:lstStyle/>
        <a:p>
          <a:endParaRPr lang="es-PE"/>
        </a:p>
      </dgm:t>
    </dgm:pt>
    <dgm:pt modelId="{3300DD29-1F9A-4649-8615-23BEC2EE48AE}">
      <dgm:prSet phldrT="[Texto]" custT="1"/>
      <dgm:spPr>
        <a:gradFill rotWithShape="0">
          <a:gsLst>
            <a:gs pos="0">
              <a:schemeClr val="accent1">
                <a:tint val="10000"/>
                <a:satMod val="300000"/>
              </a:schemeClr>
            </a:gs>
            <a:gs pos="34000">
              <a:schemeClr val="accent1">
                <a:tint val="13500"/>
                <a:satMod val="250000"/>
              </a:schemeClr>
            </a:gs>
            <a:gs pos="100000">
              <a:srgbClr val="00CC99"/>
            </a:gs>
          </a:gsLst>
          <a:path path="circle">
            <a:fillToRect l="50000" t="155000" r="50000" b="-55000"/>
          </a:path>
        </a:gradFill>
      </dgm:spPr>
      <dgm:t>
        <a:bodyPr/>
        <a:lstStyle/>
        <a:p>
          <a:r>
            <a:rPr lang="es-PE" sz="3200" b="1" dirty="0" smtClean="0">
              <a:solidFill>
                <a:schemeClr val="tx1"/>
              </a:solidFill>
            </a:rPr>
            <a:t>Bases Teóricas</a:t>
          </a:r>
          <a:endParaRPr lang="es-PE" sz="3200" b="1" dirty="0">
            <a:solidFill>
              <a:schemeClr val="tx1"/>
            </a:solidFill>
          </a:endParaRPr>
        </a:p>
      </dgm:t>
    </dgm:pt>
    <dgm:pt modelId="{2D29E86A-F6B5-4201-9261-F8F4828F5476}" type="parTrans" cxnId="{B785B29A-A61E-4E5F-90AB-23CC31336201}">
      <dgm:prSet/>
      <dgm:spPr/>
      <dgm:t>
        <a:bodyPr/>
        <a:lstStyle/>
        <a:p>
          <a:endParaRPr lang="es-PE"/>
        </a:p>
      </dgm:t>
    </dgm:pt>
    <dgm:pt modelId="{23291141-4C16-4051-BC0D-8ECC5B047210}" type="sibTrans" cxnId="{B785B29A-A61E-4E5F-90AB-23CC31336201}">
      <dgm:prSet/>
      <dgm:spPr>
        <a:pattFill prst="pct90">
          <a:fgClr>
            <a:srgbClr val="00B050"/>
          </a:fgClr>
          <a:bgClr>
            <a:schemeClr val="bg1"/>
          </a:bgClr>
        </a:pattFill>
      </dgm:spPr>
      <dgm:t>
        <a:bodyPr/>
        <a:lstStyle/>
        <a:p>
          <a:endParaRPr lang="es-PE"/>
        </a:p>
      </dgm:t>
    </dgm:pt>
    <dgm:pt modelId="{21392577-F4C7-446D-99E6-86E62B79B8A3}">
      <dgm:prSet phldrT="[Texto]"/>
      <dgm:spPr>
        <a:solidFill>
          <a:srgbClr val="00CC99"/>
        </a:solidFill>
      </dgm:spPr>
      <dgm:t>
        <a:bodyPr/>
        <a:lstStyle/>
        <a:p>
          <a:r>
            <a:rPr lang="es-PE" b="1" dirty="0" smtClean="0">
              <a:solidFill>
                <a:schemeClr val="tx1"/>
              </a:solidFill>
              <a:latin typeface="Cambria" pitchFamily="18" charset="0"/>
            </a:rPr>
            <a:t>CAPITULO II</a:t>
          </a:r>
        </a:p>
        <a:p>
          <a:r>
            <a:rPr lang="es-PE" b="1" dirty="0" smtClean="0">
              <a:solidFill>
                <a:schemeClr val="tx1"/>
              </a:solidFill>
              <a:latin typeface="Cambria" pitchFamily="18" charset="0"/>
            </a:rPr>
            <a:t>MARCO TEÓRICO</a:t>
          </a:r>
          <a:endParaRPr lang="es-PE" b="1" dirty="0">
            <a:solidFill>
              <a:schemeClr val="tx1"/>
            </a:solidFill>
            <a:latin typeface="Cambria" pitchFamily="18" charset="0"/>
          </a:endParaRPr>
        </a:p>
      </dgm:t>
    </dgm:pt>
    <dgm:pt modelId="{AAA90634-7C8A-4255-A2A2-951957562B59}" type="sibTrans" cxnId="{40F86C5E-BEE8-4BA2-AEF8-5DC350D7DDE2}">
      <dgm:prSet/>
      <dgm:spPr/>
      <dgm:t>
        <a:bodyPr/>
        <a:lstStyle/>
        <a:p>
          <a:endParaRPr lang="es-PE"/>
        </a:p>
      </dgm:t>
    </dgm:pt>
    <dgm:pt modelId="{BF5C02AD-3BB8-4C73-9BE9-B63F6891B8E0}" type="parTrans" cxnId="{40F86C5E-BEE8-4BA2-AEF8-5DC350D7DDE2}">
      <dgm:prSet/>
      <dgm:spPr/>
      <dgm:t>
        <a:bodyPr/>
        <a:lstStyle/>
        <a:p>
          <a:endParaRPr lang="es-PE"/>
        </a:p>
      </dgm:t>
    </dgm:pt>
    <dgm:pt modelId="{9C29974E-5AAC-4452-805D-2010C9FE21C7}" type="pres">
      <dgm:prSet presAssocID="{3A9AA804-E4C8-4038-81F7-BF61C312298B}" presName="Name0" presStyleCnt="0">
        <dgm:presLayoutVars>
          <dgm:dir/>
          <dgm:resizeHandles val="exact"/>
        </dgm:presLayoutVars>
      </dgm:prSet>
      <dgm:spPr/>
    </dgm:pt>
    <dgm:pt modelId="{C8F1B13F-3D14-4A68-9BC1-E38ADB8AA44E}" type="pres">
      <dgm:prSet presAssocID="{3A9AA804-E4C8-4038-81F7-BF61C312298B}" presName="vNodes" presStyleCnt="0"/>
      <dgm:spPr/>
    </dgm:pt>
    <dgm:pt modelId="{0DA1A74F-6DAF-4006-AB50-ADBD10F0B04A}" type="pres">
      <dgm:prSet presAssocID="{855F27C6-95B0-492F-8C10-87470DC3B041}" presName="node" presStyleLbl="node1" presStyleIdx="0" presStyleCnt="3" custScaleX="306493" custLinFactX="100000" custLinFactNeighborX="162597" custLinFactNeighborY="59618">
        <dgm:presLayoutVars>
          <dgm:bulletEnabled val="1"/>
        </dgm:presLayoutVars>
      </dgm:prSet>
      <dgm:spPr/>
      <dgm:t>
        <a:bodyPr/>
        <a:lstStyle/>
        <a:p>
          <a:endParaRPr lang="es-PE"/>
        </a:p>
      </dgm:t>
    </dgm:pt>
    <dgm:pt modelId="{BF100D09-77AF-48B0-B71F-3B443C05288C}" type="pres">
      <dgm:prSet presAssocID="{31FEF797-B443-4E71-8411-03704C502DDB}" presName="spacerT" presStyleCnt="0"/>
      <dgm:spPr/>
    </dgm:pt>
    <dgm:pt modelId="{F1974933-6C91-4605-8F87-EF966B67C4B3}" type="pres">
      <dgm:prSet presAssocID="{31FEF797-B443-4E71-8411-03704C502DDB}" presName="sibTrans" presStyleLbl="sibTrans2D1" presStyleIdx="0" presStyleCnt="2" custLinFactX="200000" custLinFactNeighborX="252149" custLinFactNeighborY="-399"/>
      <dgm:spPr/>
      <dgm:t>
        <a:bodyPr/>
        <a:lstStyle/>
        <a:p>
          <a:endParaRPr lang="es-PE"/>
        </a:p>
      </dgm:t>
    </dgm:pt>
    <dgm:pt modelId="{5ED033CF-817F-4E6D-8A67-61FF3581D2BF}" type="pres">
      <dgm:prSet presAssocID="{31FEF797-B443-4E71-8411-03704C502DDB}" presName="spacerB" presStyleCnt="0"/>
      <dgm:spPr/>
    </dgm:pt>
    <dgm:pt modelId="{B13789D6-D4E3-4ECD-ADDF-57FCC83E73DF}" type="pres">
      <dgm:prSet presAssocID="{3300DD29-1F9A-4649-8615-23BEC2EE48AE}" presName="node" presStyleLbl="node1" presStyleIdx="1" presStyleCnt="3" custScaleX="333635" custLinFactX="100000" custLinFactNeighborX="167760" custLinFactNeighborY="11797">
        <dgm:presLayoutVars>
          <dgm:bulletEnabled val="1"/>
        </dgm:presLayoutVars>
      </dgm:prSet>
      <dgm:spPr/>
      <dgm:t>
        <a:bodyPr/>
        <a:lstStyle/>
        <a:p>
          <a:endParaRPr lang="es-PE"/>
        </a:p>
      </dgm:t>
    </dgm:pt>
    <dgm:pt modelId="{211C038D-D335-4B47-8EE5-40A3F84AFCED}" type="pres">
      <dgm:prSet presAssocID="{3A9AA804-E4C8-4038-81F7-BF61C312298B}" presName="sibTransLast" presStyleLbl="sibTrans2D1" presStyleIdx="1" presStyleCnt="2"/>
      <dgm:spPr/>
      <dgm:t>
        <a:bodyPr/>
        <a:lstStyle/>
        <a:p>
          <a:endParaRPr lang="es-PE"/>
        </a:p>
      </dgm:t>
    </dgm:pt>
    <dgm:pt modelId="{2B0F405A-E97D-47B2-BC75-6E66B25C4DB9}" type="pres">
      <dgm:prSet presAssocID="{3A9AA804-E4C8-4038-81F7-BF61C312298B}" presName="connectorText" presStyleLbl="sibTrans2D1" presStyleIdx="1" presStyleCnt="2"/>
      <dgm:spPr/>
      <dgm:t>
        <a:bodyPr/>
        <a:lstStyle/>
        <a:p>
          <a:endParaRPr lang="es-PE"/>
        </a:p>
      </dgm:t>
    </dgm:pt>
    <dgm:pt modelId="{91A2F220-2AC5-40D7-8404-99AB4E6B7AE6}" type="pres">
      <dgm:prSet presAssocID="{3A9AA804-E4C8-4038-81F7-BF61C312298B}" presName="lastNode" presStyleLbl="node1" presStyleIdx="2" presStyleCnt="3" custScaleY="116819" custLinFactX="-135535" custLinFactNeighborX="-200000" custLinFactNeighborY="5496">
        <dgm:presLayoutVars>
          <dgm:bulletEnabled val="1"/>
        </dgm:presLayoutVars>
      </dgm:prSet>
      <dgm:spPr/>
      <dgm:t>
        <a:bodyPr/>
        <a:lstStyle/>
        <a:p>
          <a:endParaRPr lang="es-PE"/>
        </a:p>
      </dgm:t>
    </dgm:pt>
  </dgm:ptLst>
  <dgm:cxnLst>
    <dgm:cxn modelId="{8783FF5E-C29E-4544-9A32-4BF2FD79D52B}" type="presOf" srcId="{3A9AA804-E4C8-4038-81F7-BF61C312298B}" destId="{9C29974E-5AAC-4452-805D-2010C9FE21C7}" srcOrd="0" destOrd="0" presId="urn:microsoft.com/office/officeart/2005/8/layout/equation2"/>
    <dgm:cxn modelId="{C230AAAA-5A6C-4F0C-B325-A19A3C3A7681}" type="presOf" srcId="{31FEF797-B443-4E71-8411-03704C502DDB}" destId="{F1974933-6C91-4605-8F87-EF966B67C4B3}" srcOrd="0" destOrd="0" presId="urn:microsoft.com/office/officeart/2005/8/layout/equation2"/>
    <dgm:cxn modelId="{0DA3BB3E-F880-4A13-9A7A-7CA60E52A114}" type="presOf" srcId="{855F27C6-95B0-492F-8C10-87470DC3B041}" destId="{0DA1A74F-6DAF-4006-AB50-ADBD10F0B04A}" srcOrd="0" destOrd="0" presId="urn:microsoft.com/office/officeart/2005/8/layout/equation2"/>
    <dgm:cxn modelId="{40F86C5E-BEE8-4BA2-AEF8-5DC350D7DDE2}" srcId="{3A9AA804-E4C8-4038-81F7-BF61C312298B}" destId="{21392577-F4C7-446D-99E6-86E62B79B8A3}" srcOrd="2" destOrd="0" parTransId="{BF5C02AD-3BB8-4C73-9BE9-B63F6891B8E0}" sibTransId="{AAA90634-7C8A-4255-A2A2-951957562B59}"/>
    <dgm:cxn modelId="{B785B29A-A61E-4E5F-90AB-23CC31336201}" srcId="{3A9AA804-E4C8-4038-81F7-BF61C312298B}" destId="{3300DD29-1F9A-4649-8615-23BEC2EE48AE}" srcOrd="1" destOrd="0" parTransId="{2D29E86A-F6B5-4201-9261-F8F4828F5476}" sibTransId="{23291141-4C16-4051-BC0D-8ECC5B047210}"/>
    <dgm:cxn modelId="{0F62AF45-73C1-4897-886B-6754039D6989}" type="presOf" srcId="{23291141-4C16-4051-BC0D-8ECC5B047210}" destId="{211C038D-D335-4B47-8EE5-40A3F84AFCED}" srcOrd="0" destOrd="0" presId="urn:microsoft.com/office/officeart/2005/8/layout/equation2"/>
    <dgm:cxn modelId="{BDA5890C-69A6-43DB-8DAA-EEC71FFFA6FA}" type="presOf" srcId="{23291141-4C16-4051-BC0D-8ECC5B047210}" destId="{2B0F405A-E97D-47B2-BC75-6E66B25C4DB9}" srcOrd="1" destOrd="0" presId="urn:microsoft.com/office/officeart/2005/8/layout/equation2"/>
    <dgm:cxn modelId="{3BC209C4-3C2E-4915-94A6-1B4E0AC4E22A}" srcId="{3A9AA804-E4C8-4038-81F7-BF61C312298B}" destId="{855F27C6-95B0-492F-8C10-87470DC3B041}" srcOrd="0" destOrd="0" parTransId="{D87D4213-0078-402C-8E2E-B0AE88988FE7}" sibTransId="{31FEF797-B443-4E71-8411-03704C502DDB}"/>
    <dgm:cxn modelId="{F8C2DE59-75AD-4A06-9BDA-F75ACA3B6C87}" type="presOf" srcId="{21392577-F4C7-446D-99E6-86E62B79B8A3}" destId="{91A2F220-2AC5-40D7-8404-99AB4E6B7AE6}" srcOrd="0" destOrd="0" presId="urn:microsoft.com/office/officeart/2005/8/layout/equation2"/>
    <dgm:cxn modelId="{D55654ED-4550-48C5-9EB7-194E092D06DC}" type="presOf" srcId="{3300DD29-1F9A-4649-8615-23BEC2EE48AE}" destId="{B13789D6-D4E3-4ECD-ADDF-57FCC83E73DF}" srcOrd="0" destOrd="0" presId="urn:microsoft.com/office/officeart/2005/8/layout/equation2"/>
    <dgm:cxn modelId="{905DBB16-76ED-4A2A-9B41-BA94C35D8BD0}" type="presParOf" srcId="{9C29974E-5AAC-4452-805D-2010C9FE21C7}" destId="{C8F1B13F-3D14-4A68-9BC1-E38ADB8AA44E}" srcOrd="0" destOrd="0" presId="urn:microsoft.com/office/officeart/2005/8/layout/equation2"/>
    <dgm:cxn modelId="{E0808C5C-8762-404C-8E72-A9DB6FDD1C7A}" type="presParOf" srcId="{C8F1B13F-3D14-4A68-9BC1-E38ADB8AA44E}" destId="{0DA1A74F-6DAF-4006-AB50-ADBD10F0B04A}" srcOrd="0" destOrd="0" presId="urn:microsoft.com/office/officeart/2005/8/layout/equation2"/>
    <dgm:cxn modelId="{AF62284B-A21A-4648-87AE-C41BF0429BF3}" type="presParOf" srcId="{C8F1B13F-3D14-4A68-9BC1-E38ADB8AA44E}" destId="{BF100D09-77AF-48B0-B71F-3B443C05288C}" srcOrd="1" destOrd="0" presId="urn:microsoft.com/office/officeart/2005/8/layout/equation2"/>
    <dgm:cxn modelId="{FCBDB69D-4312-46D6-93BD-BAF4F7ABAED0}" type="presParOf" srcId="{C8F1B13F-3D14-4A68-9BC1-E38ADB8AA44E}" destId="{F1974933-6C91-4605-8F87-EF966B67C4B3}" srcOrd="2" destOrd="0" presId="urn:microsoft.com/office/officeart/2005/8/layout/equation2"/>
    <dgm:cxn modelId="{751A33C9-2206-4D4C-B704-1902C0046626}" type="presParOf" srcId="{C8F1B13F-3D14-4A68-9BC1-E38ADB8AA44E}" destId="{5ED033CF-817F-4E6D-8A67-61FF3581D2BF}" srcOrd="3" destOrd="0" presId="urn:microsoft.com/office/officeart/2005/8/layout/equation2"/>
    <dgm:cxn modelId="{815F1255-E616-4A5C-AA5C-4C02615A4CD8}" type="presParOf" srcId="{C8F1B13F-3D14-4A68-9BC1-E38ADB8AA44E}" destId="{B13789D6-D4E3-4ECD-ADDF-57FCC83E73DF}" srcOrd="4" destOrd="0" presId="urn:microsoft.com/office/officeart/2005/8/layout/equation2"/>
    <dgm:cxn modelId="{5D283669-17DA-4B23-8AEE-08966821068E}" type="presParOf" srcId="{9C29974E-5AAC-4452-805D-2010C9FE21C7}" destId="{211C038D-D335-4B47-8EE5-40A3F84AFCED}" srcOrd="1" destOrd="0" presId="urn:microsoft.com/office/officeart/2005/8/layout/equation2"/>
    <dgm:cxn modelId="{45817F5C-8CF0-4FDF-9FCD-1A733AF791B5}" type="presParOf" srcId="{211C038D-D335-4B47-8EE5-40A3F84AFCED}" destId="{2B0F405A-E97D-47B2-BC75-6E66B25C4DB9}" srcOrd="0" destOrd="0" presId="urn:microsoft.com/office/officeart/2005/8/layout/equation2"/>
    <dgm:cxn modelId="{B173DE9E-53FF-452D-AC8B-EE631F0999AA}" type="presParOf" srcId="{9C29974E-5AAC-4452-805D-2010C9FE21C7}" destId="{91A2F220-2AC5-40D7-8404-99AB4E6B7AE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BA53F1-88C5-4A42-B963-B9F3880AAC5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PE"/>
        </a:p>
      </dgm:t>
    </dgm:pt>
    <dgm:pt modelId="{225D7CE8-0918-417C-B4BE-943384CBA3A8}" type="pres">
      <dgm:prSet presAssocID="{C3BA53F1-88C5-4A42-B963-B9F3880AAC51}" presName="Name0" presStyleCnt="0">
        <dgm:presLayoutVars>
          <dgm:dir/>
          <dgm:resizeHandles val="exact"/>
        </dgm:presLayoutVars>
      </dgm:prSet>
      <dgm:spPr/>
      <dgm:t>
        <a:bodyPr/>
        <a:lstStyle/>
        <a:p>
          <a:endParaRPr lang="es-PE"/>
        </a:p>
      </dgm:t>
    </dgm:pt>
  </dgm:ptLst>
  <dgm:cxnLst>
    <dgm:cxn modelId="{D06FA95B-AF62-48FD-B7A5-8475B31D4E9B}" type="presOf" srcId="{C3BA53F1-88C5-4A42-B963-B9F3880AAC51}" destId="{225D7CE8-0918-417C-B4BE-943384CBA3A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CA667B-78C4-4648-A5F9-6A90935165D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PE"/>
        </a:p>
      </dgm:t>
    </dgm:pt>
    <dgm:pt modelId="{B5C35C5E-8243-448C-A150-72CE839467BB}">
      <dgm:prSet phldrT="[Texto]" custT="1"/>
      <dgm:spPr>
        <a:solidFill>
          <a:srgbClr val="FF5D37"/>
        </a:solidFill>
        <a:ln>
          <a:solidFill>
            <a:srgbClr val="FF0000"/>
          </a:solidFill>
        </a:ln>
      </dgm:spPr>
      <dgm:t>
        <a:bodyPr/>
        <a:lstStyle/>
        <a:p>
          <a:r>
            <a:rPr lang="es-PE" sz="3200" b="1" dirty="0" smtClean="0">
              <a:solidFill>
                <a:schemeClr val="tx1"/>
              </a:solidFill>
              <a:latin typeface="Cambria" pitchFamily="18" charset="0"/>
            </a:rPr>
            <a:t>CAPITULO III</a:t>
          </a:r>
          <a:endParaRPr lang="es-PE" sz="3200" dirty="0" smtClean="0">
            <a:solidFill>
              <a:schemeClr val="tx1"/>
            </a:solidFill>
            <a:latin typeface="Cambria" pitchFamily="18" charset="0"/>
          </a:endParaRPr>
        </a:p>
        <a:p>
          <a:r>
            <a:rPr lang="es-PE" sz="2400" b="1" dirty="0" smtClean="0">
              <a:solidFill>
                <a:schemeClr val="tx1"/>
              </a:solidFill>
              <a:latin typeface="Cambria" pitchFamily="18" charset="0"/>
            </a:rPr>
            <a:t>MARCO METODOLOGICO</a:t>
          </a:r>
          <a:endParaRPr lang="es-PE" sz="2400" dirty="0">
            <a:solidFill>
              <a:schemeClr val="tx1"/>
            </a:solidFill>
            <a:latin typeface="Cambria" pitchFamily="18" charset="0"/>
          </a:endParaRPr>
        </a:p>
      </dgm:t>
    </dgm:pt>
    <dgm:pt modelId="{E22E583A-CF0E-496E-9A0E-747FB739903A}" type="parTrans" cxnId="{883FEDAD-5AAC-4FE9-8093-93C41A26AF6C}">
      <dgm:prSet/>
      <dgm:spPr/>
      <dgm:t>
        <a:bodyPr/>
        <a:lstStyle/>
        <a:p>
          <a:endParaRPr lang="es-PE"/>
        </a:p>
      </dgm:t>
    </dgm:pt>
    <dgm:pt modelId="{4C490EF8-5A11-4C04-AF76-688A867B76B6}" type="sibTrans" cxnId="{883FEDAD-5AAC-4FE9-8093-93C41A26AF6C}">
      <dgm:prSet/>
      <dgm:spPr/>
      <dgm:t>
        <a:bodyPr/>
        <a:lstStyle/>
        <a:p>
          <a:endParaRPr lang="es-PE"/>
        </a:p>
      </dgm:t>
    </dgm:pt>
    <dgm:pt modelId="{51C42245-F64B-4DD6-B5E2-A37D08631A46}">
      <dgm:prSet phldrT="[Texto]" custT="1"/>
      <dgm:spPr>
        <a:gradFill rotWithShape="0">
          <a:gsLst>
            <a:gs pos="0">
              <a:srgbClr val="FF5D37"/>
            </a:gs>
            <a:gs pos="50000">
              <a:schemeClr val="accent1">
                <a:tint val="44500"/>
                <a:satMod val="160000"/>
              </a:schemeClr>
            </a:gs>
            <a:gs pos="100000">
              <a:srgbClr val="FF5D37"/>
            </a:gs>
          </a:gsLst>
          <a:lin ang="5400000" scaled="0"/>
        </a:gradFill>
        <a:ln>
          <a:solidFill>
            <a:srgbClr val="FF0000"/>
          </a:solidFill>
        </a:ln>
      </dgm:spPr>
      <dgm:t>
        <a:bodyPr/>
        <a:lstStyle/>
        <a:p>
          <a:r>
            <a:rPr lang="es-PE" sz="2000" b="1" dirty="0" smtClean="0">
              <a:solidFill>
                <a:schemeClr val="tx1"/>
              </a:solidFill>
            </a:rPr>
            <a:t>TIPO DE INVESTIGACIÓN</a:t>
          </a:r>
          <a:endParaRPr lang="es-PE" sz="2000" b="1" dirty="0">
            <a:solidFill>
              <a:schemeClr val="tx1"/>
            </a:solidFill>
          </a:endParaRPr>
        </a:p>
      </dgm:t>
    </dgm:pt>
    <dgm:pt modelId="{DE592801-47AE-43F4-86B1-9BAEFAB034B4}" type="parTrans" cxnId="{2669098E-3AC1-46F6-B06D-408B26EA2330}">
      <dgm:prSet/>
      <dgm:spPr>
        <a:pattFill prst="dashVert">
          <a:fgClr>
            <a:srgbClr val="FF5D37"/>
          </a:fgClr>
          <a:bgClr>
            <a:schemeClr val="bg1"/>
          </a:bgClr>
        </a:pattFill>
      </dgm:spPr>
      <dgm:t>
        <a:bodyPr/>
        <a:lstStyle/>
        <a:p>
          <a:endParaRPr lang="es-PE"/>
        </a:p>
      </dgm:t>
    </dgm:pt>
    <dgm:pt modelId="{FBE2FFA4-7451-47E3-BEDA-F5241022BB2A}" type="sibTrans" cxnId="{2669098E-3AC1-46F6-B06D-408B26EA2330}">
      <dgm:prSet/>
      <dgm:spPr/>
      <dgm:t>
        <a:bodyPr/>
        <a:lstStyle/>
        <a:p>
          <a:endParaRPr lang="es-PE"/>
        </a:p>
      </dgm:t>
    </dgm:pt>
    <dgm:pt modelId="{176EF4E5-8B0F-4801-9969-A1B01F2C4E11}">
      <dgm:prSet phldrT="[Texto]" custT="1"/>
      <dgm:spPr>
        <a:gradFill rotWithShape="0">
          <a:gsLst>
            <a:gs pos="0">
              <a:srgbClr val="FF5D37"/>
            </a:gs>
            <a:gs pos="50000">
              <a:schemeClr val="accent1">
                <a:tint val="44500"/>
                <a:satMod val="160000"/>
              </a:schemeClr>
            </a:gs>
            <a:gs pos="100000">
              <a:srgbClr val="FF5D37"/>
            </a:gs>
          </a:gsLst>
          <a:lin ang="5400000" scaled="0"/>
        </a:gradFill>
        <a:ln>
          <a:solidFill>
            <a:srgbClr val="FF0000"/>
          </a:solidFill>
        </a:ln>
      </dgm:spPr>
      <dgm:t>
        <a:bodyPr/>
        <a:lstStyle/>
        <a:p>
          <a:r>
            <a:rPr lang="es-PE" sz="2000" b="1" dirty="0" smtClean="0">
              <a:solidFill>
                <a:schemeClr val="tx1"/>
              </a:solidFill>
            </a:rPr>
            <a:t>POBLACIÓN Y MUESTRA</a:t>
          </a:r>
          <a:endParaRPr lang="es-PE" sz="2000" b="1" dirty="0">
            <a:solidFill>
              <a:schemeClr val="tx1"/>
            </a:solidFill>
          </a:endParaRPr>
        </a:p>
      </dgm:t>
    </dgm:pt>
    <dgm:pt modelId="{2C2788C3-5C8B-4B82-80D6-CE9DC8903A9D}" type="parTrans" cxnId="{48647CB6-B390-469B-8932-F24661F83630}">
      <dgm:prSet/>
      <dgm:spPr>
        <a:pattFill prst="dashVert">
          <a:fgClr>
            <a:srgbClr val="FF5D37"/>
          </a:fgClr>
          <a:bgClr>
            <a:schemeClr val="bg1"/>
          </a:bgClr>
        </a:pattFill>
      </dgm:spPr>
      <dgm:t>
        <a:bodyPr/>
        <a:lstStyle/>
        <a:p>
          <a:endParaRPr lang="es-PE"/>
        </a:p>
      </dgm:t>
    </dgm:pt>
    <dgm:pt modelId="{41188799-5A35-4BFA-8184-BD9DE63EABFB}" type="sibTrans" cxnId="{48647CB6-B390-469B-8932-F24661F83630}">
      <dgm:prSet/>
      <dgm:spPr/>
      <dgm:t>
        <a:bodyPr/>
        <a:lstStyle/>
        <a:p>
          <a:endParaRPr lang="es-PE"/>
        </a:p>
      </dgm:t>
    </dgm:pt>
    <dgm:pt modelId="{C6331D17-3592-4828-AD41-8A622738E38E}">
      <dgm:prSet phldrT="[Texto]" custT="1"/>
      <dgm:spPr>
        <a:gradFill rotWithShape="0">
          <a:gsLst>
            <a:gs pos="0">
              <a:srgbClr val="FF5D37"/>
            </a:gs>
            <a:gs pos="50000">
              <a:schemeClr val="accent1">
                <a:tint val="44500"/>
                <a:satMod val="160000"/>
              </a:schemeClr>
            </a:gs>
            <a:gs pos="100000">
              <a:srgbClr val="FF5D37"/>
            </a:gs>
          </a:gsLst>
          <a:lin ang="5400000" scaled="0"/>
        </a:gradFill>
        <a:ln>
          <a:solidFill>
            <a:srgbClr val="FF0000"/>
          </a:solidFill>
        </a:ln>
      </dgm:spPr>
      <dgm:t>
        <a:bodyPr/>
        <a:lstStyle/>
        <a:p>
          <a:r>
            <a:rPr lang="es-PE" sz="2000" b="1" dirty="0" smtClean="0">
              <a:solidFill>
                <a:schemeClr val="tx1"/>
              </a:solidFill>
            </a:rPr>
            <a:t>TÉCNICAS DE RECOLECCIÓN DE DATOS</a:t>
          </a:r>
          <a:endParaRPr lang="es-PE" sz="2000" b="1" dirty="0">
            <a:solidFill>
              <a:schemeClr val="tx1"/>
            </a:solidFill>
          </a:endParaRPr>
        </a:p>
      </dgm:t>
    </dgm:pt>
    <dgm:pt modelId="{482BA493-05ED-4C0D-BA13-D4BB6113ED4A}" type="parTrans" cxnId="{D7410B2D-2312-4D3A-B379-CC516C48A2F5}">
      <dgm:prSet/>
      <dgm:spPr>
        <a:pattFill prst="dashVert">
          <a:fgClr>
            <a:srgbClr val="FF5D37"/>
          </a:fgClr>
          <a:bgClr>
            <a:schemeClr val="bg1"/>
          </a:bgClr>
        </a:pattFill>
      </dgm:spPr>
      <dgm:t>
        <a:bodyPr/>
        <a:lstStyle/>
        <a:p>
          <a:endParaRPr lang="es-PE"/>
        </a:p>
      </dgm:t>
    </dgm:pt>
    <dgm:pt modelId="{B70E02BB-4805-48E8-8965-6DFF853DF856}" type="sibTrans" cxnId="{D7410B2D-2312-4D3A-B379-CC516C48A2F5}">
      <dgm:prSet/>
      <dgm:spPr/>
      <dgm:t>
        <a:bodyPr/>
        <a:lstStyle/>
        <a:p>
          <a:endParaRPr lang="es-PE"/>
        </a:p>
      </dgm:t>
    </dgm:pt>
    <dgm:pt modelId="{BA8A72B1-A073-4123-8CF2-A1C1D0EE3685}">
      <dgm:prSet phldrT="[Texto]" custT="1"/>
      <dgm:spPr>
        <a:gradFill rotWithShape="0">
          <a:gsLst>
            <a:gs pos="0">
              <a:srgbClr val="FF5D37"/>
            </a:gs>
            <a:gs pos="50000">
              <a:schemeClr val="accent1">
                <a:tint val="44500"/>
                <a:satMod val="160000"/>
              </a:schemeClr>
            </a:gs>
            <a:gs pos="100000">
              <a:srgbClr val="FF5D37"/>
            </a:gs>
          </a:gsLst>
          <a:lin ang="5400000" scaled="0"/>
        </a:gradFill>
        <a:ln>
          <a:solidFill>
            <a:srgbClr val="FF0000"/>
          </a:solidFill>
        </a:ln>
      </dgm:spPr>
      <dgm:t>
        <a:bodyPr/>
        <a:lstStyle/>
        <a:p>
          <a:r>
            <a:rPr lang="es-PE" sz="2000" b="1" dirty="0" smtClean="0">
              <a:solidFill>
                <a:schemeClr val="tx1"/>
              </a:solidFill>
            </a:rPr>
            <a:t>INSTRUMENTOS DE RECOPILACIÓN DE DATOS</a:t>
          </a:r>
          <a:endParaRPr lang="es-PE" sz="2000" b="1" dirty="0">
            <a:solidFill>
              <a:schemeClr val="tx1"/>
            </a:solidFill>
          </a:endParaRPr>
        </a:p>
      </dgm:t>
    </dgm:pt>
    <dgm:pt modelId="{774905B5-D216-44A5-AC18-63C78599EC2B}" type="parTrans" cxnId="{E64D6E04-813F-4CB0-B6BC-FCB40C3AB2B0}">
      <dgm:prSet/>
      <dgm:spPr>
        <a:pattFill prst="dashVert">
          <a:fgClr>
            <a:srgbClr val="FF5D37"/>
          </a:fgClr>
          <a:bgClr>
            <a:schemeClr val="bg1"/>
          </a:bgClr>
        </a:pattFill>
      </dgm:spPr>
      <dgm:t>
        <a:bodyPr/>
        <a:lstStyle/>
        <a:p>
          <a:endParaRPr lang="es-PE"/>
        </a:p>
      </dgm:t>
    </dgm:pt>
    <dgm:pt modelId="{1400AD00-4835-480A-9F87-0577D5AEB952}" type="sibTrans" cxnId="{E64D6E04-813F-4CB0-B6BC-FCB40C3AB2B0}">
      <dgm:prSet/>
      <dgm:spPr/>
      <dgm:t>
        <a:bodyPr/>
        <a:lstStyle/>
        <a:p>
          <a:endParaRPr lang="es-PE"/>
        </a:p>
      </dgm:t>
    </dgm:pt>
    <dgm:pt modelId="{7A7C8917-6D61-4811-9003-2B9F12F90A91}" type="pres">
      <dgm:prSet presAssocID="{DBCA667B-78C4-4648-A5F9-6A90935165D7}" presName="cycle" presStyleCnt="0">
        <dgm:presLayoutVars>
          <dgm:chMax val="1"/>
          <dgm:dir/>
          <dgm:animLvl val="ctr"/>
          <dgm:resizeHandles val="exact"/>
        </dgm:presLayoutVars>
      </dgm:prSet>
      <dgm:spPr/>
      <dgm:t>
        <a:bodyPr/>
        <a:lstStyle/>
        <a:p>
          <a:endParaRPr lang="es-PE"/>
        </a:p>
      </dgm:t>
    </dgm:pt>
    <dgm:pt modelId="{433F2695-D9EE-4DCC-B18B-CFDF5402E7C2}" type="pres">
      <dgm:prSet presAssocID="{B5C35C5E-8243-448C-A150-72CE839467BB}" presName="centerShape" presStyleLbl="node0" presStyleIdx="0" presStyleCnt="1" custScaleX="163656" custLinFactNeighborX="-1024" custLinFactNeighborY="-45413"/>
      <dgm:spPr/>
      <dgm:t>
        <a:bodyPr/>
        <a:lstStyle/>
        <a:p>
          <a:endParaRPr lang="es-PE"/>
        </a:p>
      </dgm:t>
    </dgm:pt>
    <dgm:pt modelId="{5E0DC668-18D8-4E76-BB31-FFE70A54C7D1}" type="pres">
      <dgm:prSet presAssocID="{DE592801-47AE-43F4-86B1-9BAEFAB034B4}" presName="parTrans" presStyleLbl="bgSibTrans2D1" presStyleIdx="0" presStyleCnt="4"/>
      <dgm:spPr/>
      <dgm:t>
        <a:bodyPr/>
        <a:lstStyle/>
        <a:p>
          <a:endParaRPr lang="es-PE"/>
        </a:p>
      </dgm:t>
    </dgm:pt>
    <dgm:pt modelId="{390BB590-D86D-441E-AA99-1AD78530DC98}" type="pres">
      <dgm:prSet presAssocID="{51C42245-F64B-4DD6-B5E2-A37D08631A46}" presName="node" presStyleLbl="node1" presStyleIdx="0" presStyleCnt="4" custRadScaleRad="102903" custRadScaleInc="11331">
        <dgm:presLayoutVars>
          <dgm:bulletEnabled val="1"/>
        </dgm:presLayoutVars>
      </dgm:prSet>
      <dgm:spPr/>
      <dgm:t>
        <a:bodyPr/>
        <a:lstStyle/>
        <a:p>
          <a:endParaRPr lang="es-PE"/>
        </a:p>
      </dgm:t>
    </dgm:pt>
    <dgm:pt modelId="{CDAA0B6F-C4E5-4D72-BEF7-238FA0F1BBE5}" type="pres">
      <dgm:prSet presAssocID="{2C2788C3-5C8B-4B82-80D6-CE9DC8903A9D}" presName="parTrans" presStyleLbl="bgSibTrans2D1" presStyleIdx="1" presStyleCnt="4"/>
      <dgm:spPr/>
      <dgm:t>
        <a:bodyPr/>
        <a:lstStyle/>
        <a:p>
          <a:endParaRPr lang="es-PE"/>
        </a:p>
      </dgm:t>
    </dgm:pt>
    <dgm:pt modelId="{E03BCAC2-3013-418C-A7FB-B3679F3CD49E}" type="pres">
      <dgm:prSet presAssocID="{176EF4E5-8B0F-4801-9969-A1B01F2C4E11}" presName="node" presStyleLbl="node1" presStyleIdx="1" presStyleCnt="4" custRadScaleRad="103455" custRadScaleInc="211140">
        <dgm:presLayoutVars>
          <dgm:bulletEnabled val="1"/>
        </dgm:presLayoutVars>
      </dgm:prSet>
      <dgm:spPr/>
      <dgm:t>
        <a:bodyPr/>
        <a:lstStyle/>
        <a:p>
          <a:endParaRPr lang="es-PE"/>
        </a:p>
      </dgm:t>
    </dgm:pt>
    <dgm:pt modelId="{6086D21C-E9BC-4A63-A4AE-AEE61036E6D8}" type="pres">
      <dgm:prSet presAssocID="{482BA493-05ED-4C0D-BA13-D4BB6113ED4A}" presName="parTrans" presStyleLbl="bgSibTrans2D1" presStyleIdx="2" presStyleCnt="4"/>
      <dgm:spPr/>
      <dgm:t>
        <a:bodyPr/>
        <a:lstStyle/>
        <a:p>
          <a:endParaRPr lang="es-PE"/>
        </a:p>
      </dgm:t>
    </dgm:pt>
    <dgm:pt modelId="{A405DD66-3193-4845-ACD7-7A33D4E49A7E}" type="pres">
      <dgm:prSet presAssocID="{C6331D17-3592-4828-AD41-8A622738E38E}" presName="node" presStyleLbl="node1" presStyleIdx="2" presStyleCnt="4" custRadScaleRad="51911" custRadScaleInc="-317078">
        <dgm:presLayoutVars>
          <dgm:bulletEnabled val="1"/>
        </dgm:presLayoutVars>
      </dgm:prSet>
      <dgm:spPr/>
      <dgm:t>
        <a:bodyPr/>
        <a:lstStyle/>
        <a:p>
          <a:endParaRPr lang="es-PE"/>
        </a:p>
      </dgm:t>
    </dgm:pt>
    <dgm:pt modelId="{CA79F340-07D0-4EA7-9671-58A6EB593622}" type="pres">
      <dgm:prSet presAssocID="{774905B5-D216-44A5-AC18-63C78599EC2B}" presName="parTrans" presStyleLbl="bgSibTrans2D1" presStyleIdx="3" presStyleCnt="4"/>
      <dgm:spPr/>
      <dgm:t>
        <a:bodyPr/>
        <a:lstStyle/>
        <a:p>
          <a:endParaRPr lang="es-PE"/>
        </a:p>
      </dgm:t>
    </dgm:pt>
    <dgm:pt modelId="{D9807064-3641-4BA8-AA7C-A7DC877F2E96}" type="pres">
      <dgm:prSet presAssocID="{BA8A72B1-A073-4123-8CF2-A1C1D0EE3685}" presName="node" presStyleLbl="node1" presStyleIdx="3" presStyleCnt="4" custRadScaleRad="54398" custRadScaleInc="91820">
        <dgm:presLayoutVars>
          <dgm:bulletEnabled val="1"/>
        </dgm:presLayoutVars>
      </dgm:prSet>
      <dgm:spPr/>
      <dgm:t>
        <a:bodyPr/>
        <a:lstStyle/>
        <a:p>
          <a:endParaRPr lang="es-PE"/>
        </a:p>
      </dgm:t>
    </dgm:pt>
  </dgm:ptLst>
  <dgm:cxnLst>
    <dgm:cxn modelId="{0A105D77-7412-4C2D-9F5B-B82C731E07C2}" type="presOf" srcId="{C6331D17-3592-4828-AD41-8A622738E38E}" destId="{A405DD66-3193-4845-ACD7-7A33D4E49A7E}" srcOrd="0" destOrd="0" presId="urn:microsoft.com/office/officeart/2005/8/layout/radial4"/>
    <dgm:cxn modelId="{E082760E-D27D-4144-8078-77207A2358C1}" type="presOf" srcId="{B5C35C5E-8243-448C-A150-72CE839467BB}" destId="{433F2695-D9EE-4DCC-B18B-CFDF5402E7C2}" srcOrd="0" destOrd="0" presId="urn:microsoft.com/office/officeart/2005/8/layout/radial4"/>
    <dgm:cxn modelId="{E64D6E04-813F-4CB0-B6BC-FCB40C3AB2B0}" srcId="{B5C35C5E-8243-448C-A150-72CE839467BB}" destId="{BA8A72B1-A073-4123-8CF2-A1C1D0EE3685}" srcOrd="3" destOrd="0" parTransId="{774905B5-D216-44A5-AC18-63C78599EC2B}" sibTransId="{1400AD00-4835-480A-9F87-0577D5AEB952}"/>
    <dgm:cxn modelId="{48647CB6-B390-469B-8932-F24661F83630}" srcId="{B5C35C5E-8243-448C-A150-72CE839467BB}" destId="{176EF4E5-8B0F-4801-9969-A1B01F2C4E11}" srcOrd="1" destOrd="0" parTransId="{2C2788C3-5C8B-4B82-80D6-CE9DC8903A9D}" sibTransId="{41188799-5A35-4BFA-8184-BD9DE63EABFB}"/>
    <dgm:cxn modelId="{B9B44F76-FFB5-4B1C-8916-24331AC7D583}" type="presOf" srcId="{51C42245-F64B-4DD6-B5E2-A37D08631A46}" destId="{390BB590-D86D-441E-AA99-1AD78530DC98}" srcOrd="0" destOrd="0" presId="urn:microsoft.com/office/officeart/2005/8/layout/radial4"/>
    <dgm:cxn modelId="{075C5430-A24F-4DD8-96C1-BC496CDB7A34}" type="presOf" srcId="{482BA493-05ED-4C0D-BA13-D4BB6113ED4A}" destId="{6086D21C-E9BC-4A63-A4AE-AEE61036E6D8}" srcOrd="0" destOrd="0" presId="urn:microsoft.com/office/officeart/2005/8/layout/radial4"/>
    <dgm:cxn modelId="{883FEDAD-5AAC-4FE9-8093-93C41A26AF6C}" srcId="{DBCA667B-78C4-4648-A5F9-6A90935165D7}" destId="{B5C35C5E-8243-448C-A150-72CE839467BB}" srcOrd="0" destOrd="0" parTransId="{E22E583A-CF0E-496E-9A0E-747FB739903A}" sibTransId="{4C490EF8-5A11-4C04-AF76-688A867B76B6}"/>
    <dgm:cxn modelId="{2669098E-3AC1-46F6-B06D-408B26EA2330}" srcId="{B5C35C5E-8243-448C-A150-72CE839467BB}" destId="{51C42245-F64B-4DD6-B5E2-A37D08631A46}" srcOrd="0" destOrd="0" parTransId="{DE592801-47AE-43F4-86B1-9BAEFAB034B4}" sibTransId="{FBE2FFA4-7451-47E3-BEDA-F5241022BB2A}"/>
    <dgm:cxn modelId="{D7410B2D-2312-4D3A-B379-CC516C48A2F5}" srcId="{B5C35C5E-8243-448C-A150-72CE839467BB}" destId="{C6331D17-3592-4828-AD41-8A622738E38E}" srcOrd="2" destOrd="0" parTransId="{482BA493-05ED-4C0D-BA13-D4BB6113ED4A}" sibTransId="{B70E02BB-4805-48E8-8965-6DFF853DF856}"/>
    <dgm:cxn modelId="{AA87F707-0FAB-4C12-B2BF-4974B17A0A63}" type="presOf" srcId="{2C2788C3-5C8B-4B82-80D6-CE9DC8903A9D}" destId="{CDAA0B6F-C4E5-4D72-BEF7-238FA0F1BBE5}" srcOrd="0" destOrd="0" presId="urn:microsoft.com/office/officeart/2005/8/layout/radial4"/>
    <dgm:cxn modelId="{A52AFD07-1C42-4229-8477-CD3165B1A4BB}" type="presOf" srcId="{774905B5-D216-44A5-AC18-63C78599EC2B}" destId="{CA79F340-07D0-4EA7-9671-58A6EB593622}" srcOrd="0" destOrd="0" presId="urn:microsoft.com/office/officeart/2005/8/layout/radial4"/>
    <dgm:cxn modelId="{21928A9E-3A8E-43B8-A484-6FC270409CF2}" type="presOf" srcId="{176EF4E5-8B0F-4801-9969-A1B01F2C4E11}" destId="{E03BCAC2-3013-418C-A7FB-B3679F3CD49E}" srcOrd="0" destOrd="0" presId="urn:microsoft.com/office/officeart/2005/8/layout/radial4"/>
    <dgm:cxn modelId="{EBAC7A88-8550-4A8C-967D-D0169F0BE115}" type="presOf" srcId="{DBCA667B-78C4-4648-A5F9-6A90935165D7}" destId="{7A7C8917-6D61-4811-9003-2B9F12F90A91}" srcOrd="0" destOrd="0" presId="urn:microsoft.com/office/officeart/2005/8/layout/radial4"/>
    <dgm:cxn modelId="{70BC9B0E-C27D-4615-8AA5-14C70BACA0B0}" type="presOf" srcId="{BA8A72B1-A073-4123-8CF2-A1C1D0EE3685}" destId="{D9807064-3641-4BA8-AA7C-A7DC877F2E96}" srcOrd="0" destOrd="0" presId="urn:microsoft.com/office/officeart/2005/8/layout/radial4"/>
    <dgm:cxn modelId="{4E72549B-8FF7-4EE4-A90D-115A3E1F4991}" type="presOf" srcId="{DE592801-47AE-43F4-86B1-9BAEFAB034B4}" destId="{5E0DC668-18D8-4E76-BB31-FFE70A54C7D1}" srcOrd="0" destOrd="0" presId="urn:microsoft.com/office/officeart/2005/8/layout/radial4"/>
    <dgm:cxn modelId="{DDE515D2-ADA0-47ED-8EDC-3ABEB933D697}" type="presParOf" srcId="{7A7C8917-6D61-4811-9003-2B9F12F90A91}" destId="{433F2695-D9EE-4DCC-B18B-CFDF5402E7C2}" srcOrd="0" destOrd="0" presId="urn:microsoft.com/office/officeart/2005/8/layout/radial4"/>
    <dgm:cxn modelId="{5BAF45F6-1805-4D82-9614-E92D88EA60E4}" type="presParOf" srcId="{7A7C8917-6D61-4811-9003-2B9F12F90A91}" destId="{5E0DC668-18D8-4E76-BB31-FFE70A54C7D1}" srcOrd="1" destOrd="0" presId="urn:microsoft.com/office/officeart/2005/8/layout/radial4"/>
    <dgm:cxn modelId="{3A476617-E01E-4628-BE3E-929F14FF8D2B}" type="presParOf" srcId="{7A7C8917-6D61-4811-9003-2B9F12F90A91}" destId="{390BB590-D86D-441E-AA99-1AD78530DC98}" srcOrd="2" destOrd="0" presId="urn:microsoft.com/office/officeart/2005/8/layout/radial4"/>
    <dgm:cxn modelId="{E211B86F-2880-4741-9E68-D8A50684D703}" type="presParOf" srcId="{7A7C8917-6D61-4811-9003-2B9F12F90A91}" destId="{CDAA0B6F-C4E5-4D72-BEF7-238FA0F1BBE5}" srcOrd="3" destOrd="0" presId="urn:microsoft.com/office/officeart/2005/8/layout/radial4"/>
    <dgm:cxn modelId="{7C7167B4-8523-46E3-8A84-0FE9E43DACBA}" type="presParOf" srcId="{7A7C8917-6D61-4811-9003-2B9F12F90A91}" destId="{E03BCAC2-3013-418C-A7FB-B3679F3CD49E}" srcOrd="4" destOrd="0" presId="urn:microsoft.com/office/officeart/2005/8/layout/radial4"/>
    <dgm:cxn modelId="{4D9A796D-7C27-4A78-BA89-EDEA57B561CA}" type="presParOf" srcId="{7A7C8917-6D61-4811-9003-2B9F12F90A91}" destId="{6086D21C-E9BC-4A63-A4AE-AEE61036E6D8}" srcOrd="5" destOrd="0" presId="urn:microsoft.com/office/officeart/2005/8/layout/radial4"/>
    <dgm:cxn modelId="{D904455F-B788-4DF3-B64C-B4275587CDA8}" type="presParOf" srcId="{7A7C8917-6D61-4811-9003-2B9F12F90A91}" destId="{A405DD66-3193-4845-ACD7-7A33D4E49A7E}" srcOrd="6" destOrd="0" presId="urn:microsoft.com/office/officeart/2005/8/layout/radial4"/>
    <dgm:cxn modelId="{456218D3-3EAE-4E3C-A425-2D425FF1F719}" type="presParOf" srcId="{7A7C8917-6D61-4811-9003-2B9F12F90A91}" destId="{CA79F340-07D0-4EA7-9671-58A6EB593622}" srcOrd="7" destOrd="0" presId="urn:microsoft.com/office/officeart/2005/8/layout/radial4"/>
    <dgm:cxn modelId="{122C4E4C-4252-42F0-A6D8-6FD891E5F65A}" type="presParOf" srcId="{7A7C8917-6D61-4811-9003-2B9F12F90A91}" destId="{D9807064-3641-4BA8-AA7C-A7DC877F2E96}" srcOrd="8"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BA53F1-88C5-4A42-B963-B9F3880AAC5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PE"/>
        </a:p>
      </dgm:t>
    </dgm:pt>
    <dgm:pt modelId="{225D7CE8-0918-417C-B4BE-943384CBA3A8}" type="pres">
      <dgm:prSet presAssocID="{C3BA53F1-88C5-4A42-B963-B9F3880AAC51}" presName="Name0" presStyleCnt="0">
        <dgm:presLayoutVars>
          <dgm:dir/>
          <dgm:resizeHandles val="exact"/>
        </dgm:presLayoutVars>
      </dgm:prSet>
      <dgm:spPr/>
      <dgm:t>
        <a:bodyPr/>
        <a:lstStyle/>
        <a:p>
          <a:endParaRPr lang="es-PE"/>
        </a:p>
      </dgm:t>
    </dgm:pt>
  </dgm:ptLst>
  <dgm:cxnLst>
    <dgm:cxn modelId="{02EC2CC7-BF9B-46CA-92CB-71056F20C1C9}" type="presOf" srcId="{C3BA53F1-88C5-4A42-B963-B9F3880AAC51}" destId="{225D7CE8-0918-417C-B4BE-943384CBA3A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D0251-5798-43BE-B4E6-C2F6D0F2184D}">
      <dsp:nvSpPr>
        <dsp:cNvPr id="0" name=""/>
        <dsp:cNvSpPr/>
      </dsp:nvSpPr>
      <dsp:spPr>
        <a:xfrm>
          <a:off x="2088237" y="1800197"/>
          <a:ext cx="3778992" cy="3115162"/>
        </a:xfrm>
        <a:prstGeom prst="ellipse">
          <a:avLst/>
        </a:prstGeom>
        <a:solidFill>
          <a:schemeClr val="accent2">
            <a:lumMod val="60000"/>
            <a:lumOff val="40000"/>
          </a:schemeClr>
        </a:solidFill>
        <a:ln w="9525" cap="flat" cmpd="sng" algn="ctr">
          <a:solidFill>
            <a:schemeClr val="accent1">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PE" sz="2800" b="1" u="sng" kern="1200" dirty="0" smtClean="0">
              <a:latin typeface="Cambria" pitchFamily="18" charset="0"/>
            </a:rPr>
            <a:t>CAPITULO</a:t>
          </a:r>
          <a:r>
            <a:rPr lang="es-PE" sz="2400" b="1" u="sng" kern="1200" dirty="0" smtClean="0">
              <a:latin typeface="Cambria" pitchFamily="18" charset="0"/>
            </a:rPr>
            <a:t> I </a:t>
          </a:r>
        </a:p>
        <a:p>
          <a:pPr marL="0" lvl="0" indent="0" algn="ctr" defTabSz="1244600">
            <a:lnSpc>
              <a:spcPct val="90000"/>
            </a:lnSpc>
            <a:spcBef>
              <a:spcPct val="0"/>
            </a:spcBef>
            <a:spcAft>
              <a:spcPct val="35000"/>
            </a:spcAft>
          </a:pPr>
          <a:r>
            <a:rPr lang="es-PE" sz="2100" b="1" kern="1200" dirty="0" smtClean="0">
              <a:latin typeface="Cambria" pitchFamily="18" charset="0"/>
            </a:rPr>
            <a:t>PROBLEMA DE INVESTIGACION</a:t>
          </a:r>
          <a:endParaRPr lang="es-PE" sz="2100" b="1" kern="1200" dirty="0">
            <a:latin typeface="Cambria" pitchFamily="18" charset="0"/>
          </a:endParaRPr>
        </a:p>
      </dsp:txBody>
      <dsp:txXfrm>
        <a:off x="2641658" y="2256402"/>
        <a:ext cx="2672150" cy="2202752"/>
      </dsp:txXfrm>
    </dsp:sp>
    <dsp:sp modelId="{43F3F245-571B-4F39-8CB9-980762E6A65E}">
      <dsp:nvSpPr>
        <dsp:cNvPr id="0" name=""/>
        <dsp:cNvSpPr/>
      </dsp:nvSpPr>
      <dsp:spPr>
        <a:xfrm rot="5942646">
          <a:off x="4115852" y="1886184"/>
          <a:ext cx="186139" cy="38326"/>
        </a:xfrm>
        <a:custGeom>
          <a:avLst/>
          <a:gdLst/>
          <a:ahLst/>
          <a:cxnLst/>
          <a:rect l="0" t="0" r="0" b="0"/>
          <a:pathLst>
            <a:path>
              <a:moveTo>
                <a:pt x="0" y="19163"/>
              </a:moveTo>
              <a:lnTo>
                <a:pt x="186139" y="1916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rot="10800000">
        <a:off x="4204268" y="1900693"/>
        <a:ext cx="9306" cy="9306"/>
      </dsp:txXfrm>
    </dsp:sp>
    <dsp:sp modelId="{797EB1AF-9854-4E9D-AF99-6F82CDC3B5D6}">
      <dsp:nvSpPr>
        <dsp:cNvPr id="0" name=""/>
        <dsp:cNvSpPr/>
      </dsp:nvSpPr>
      <dsp:spPr>
        <a:xfrm>
          <a:off x="3284139" y="-149131"/>
          <a:ext cx="2159817" cy="2159817"/>
        </a:xfrm>
        <a:prstGeom prst="ellipse">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smtClean="0"/>
            <a:t>Descripción del Problema</a:t>
          </a:r>
          <a:endParaRPr lang="es-PE" sz="1500" b="1" kern="1200" dirty="0"/>
        </a:p>
      </dsp:txBody>
      <dsp:txXfrm>
        <a:off x="3600437" y="167167"/>
        <a:ext cx="1527221" cy="1527221"/>
      </dsp:txXfrm>
    </dsp:sp>
    <dsp:sp modelId="{CA80E462-A689-4CE0-AEC3-1E0B51E05F26}">
      <dsp:nvSpPr>
        <dsp:cNvPr id="0" name=""/>
        <dsp:cNvSpPr/>
      </dsp:nvSpPr>
      <dsp:spPr>
        <a:xfrm rot="9843461">
          <a:off x="5519329" y="2862752"/>
          <a:ext cx="248523" cy="38326"/>
        </a:xfrm>
        <a:custGeom>
          <a:avLst/>
          <a:gdLst/>
          <a:ahLst/>
          <a:cxnLst/>
          <a:rect l="0" t="0" r="0" b="0"/>
          <a:pathLst>
            <a:path>
              <a:moveTo>
                <a:pt x="0" y="19163"/>
              </a:moveTo>
              <a:lnTo>
                <a:pt x="248523" y="1916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rot="10800000">
        <a:off x="5637378" y="2875702"/>
        <a:ext cx="12426" cy="12426"/>
      </dsp:txXfrm>
    </dsp:sp>
    <dsp:sp modelId="{03A27AD3-496C-4E1D-BBF7-9304E46E4DED}">
      <dsp:nvSpPr>
        <dsp:cNvPr id="0" name=""/>
        <dsp:cNvSpPr/>
      </dsp:nvSpPr>
      <dsp:spPr>
        <a:xfrm>
          <a:off x="5482574" y="1539520"/>
          <a:ext cx="2159817" cy="2159817"/>
        </a:xfrm>
        <a:prstGeom prst="ellipse">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smtClean="0"/>
            <a:t>Objetivos</a:t>
          </a:r>
          <a:endParaRPr lang="es-PE" sz="1500" b="1" kern="1200" dirty="0"/>
        </a:p>
      </dsp:txBody>
      <dsp:txXfrm>
        <a:off x="5798872" y="1855818"/>
        <a:ext cx="1527221" cy="1527221"/>
      </dsp:txXfrm>
    </dsp:sp>
    <dsp:sp modelId="{57B713B8-F9D7-47BC-8DB3-9EBCEE97EB7A}">
      <dsp:nvSpPr>
        <dsp:cNvPr id="0" name=""/>
        <dsp:cNvSpPr/>
      </dsp:nvSpPr>
      <dsp:spPr>
        <a:xfrm rot="13589595">
          <a:off x="4937129" y="4477264"/>
          <a:ext cx="242792" cy="38326"/>
        </a:xfrm>
        <a:custGeom>
          <a:avLst/>
          <a:gdLst/>
          <a:ahLst/>
          <a:cxnLst/>
          <a:rect l="0" t="0" r="0" b="0"/>
          <a:pathLst>
            <a:path>
              <a:moveTo>
                <a:pt x="0" y="19163"/>
              </a:moveTo>
              <a:lnTo>
                <a:pt x="242792" y="1916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rot="10800000">
        <a:off x="5052456" y="4490358"/>
        <a:ext cx="12139" cy="12139"/>
      </dsp:txXfrm>
    </dsp:sp>
    <dsp:sp modelId="{5B91E48E-D3EA-45FC-ABA0-45CBFC8113F4}">
      <dsp:nvSpPr>
        <dsp:cNvPr id="0" name=""/>
        <dsp:cNvSpPr/>
      </dsp:nvSpPr>
      <dsp:spPr>
        <a:xfrm>
          <a:off x="4638495" y="4111721"/>
          <a:ext cx="2159817" cy="2159817"/>
        </a:xfrm>
        <a:prstGeom prst="ellipse">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smtClean="0"/>
            <a:t>Variables</a:t>
          </a:r>
          <a:endParaRPr lang="es-PE" sz="1500" b="1" kern="1200" dirty="0"/>
        </a:p>
      </dsp:txBody>
      <dsp:txXfrm>
        <a:off x="4954793" y="4428019"/>
        <a:ext cx="1527221" cy="1527221"/>
      </dsp:txXfrm>
    </dsp:sp>
    <dsp:sp modelId="{96E9E9AD-3376-4AAF-B28E-F319446707A1}">
      <dsp:nvSpPr>
        <dsp:cNvPr id="0" name=""/>
        <dsp:cNvSpPr/>
      </dsp:nvSpPr>
      <dsp:spPr>
        <a:xfrm rot="18963298">
          <a:off x="2699075" y="4397042"/>
          <a:ext cx="361037" cy="38326"/>
        </a:xfrm>
        <a:custGeom>
          <a:avLst/>
          <a:gdLst/>
          <a:ahLst/>
          <a:cxnLst/>
          <a:rect l="0" t="0" r="0" b="0"/>
          <a:pathLst>
            <a:path>
              <a:moveTo>
                <a:pt x="0" y="19163"/>
              </a:moveTo>
              <a:lnTo>
                <a:pt x="361037" y="1916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2870568" y="4407179"/>
        <a:ext cx="18051" cy="18051"/>
      </dsp:txXfrm>
    </dsp:sp>
    <dsp:sp modelId="{6329B837-2ECF-4204-A292-D942D317EC84}">
      <dsp:nvSpPr>
        <dsp:cNvPr id="0" name=""/>
        <dsp:cNvSpPr/>
      </dsp:nvSpPr>
      <dsp:spPr>
        <a:xfrm>
          <a:off x="1152119" y="3960444"/>
          <a:ext cx="2159817" cy="2159817"/>
        </a:xfrm>
        <a:prstGeom prst="ellipse">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smtClean="0"/>
            <a:t>Hipótesis</a:t>
          </a:r>
          <a:endParaRPr lang="es-PE" sz="1500" b="1" kern="1200" dirty="0"/>
        </a:p>
      </dsp:txBody>
      <dsp:txXfrm>
        <a:off x="1468417" y="4276742"/>
        <a:ext cx="1527221" cy="1527221"/>
      </dsp:txXfrm>
    </dsp:sp>
    <dsp:sp modelId="{22B8858E-010C-49B3-8B04-94A055AEF5E6}">
      <dsp:nvSpPr>
        <dsp:cNvPr id="0" name=""/>
        <dsp:cNvSpPr/>
      </dsp:nvSpPr>
      <dsp:spPr>
        <a:xfrm rot="1414504">
          <a:off x="2289116" y="2699350"/>
          <a:ext cx="447315" cy="38326"/>
        </a:xfrm>
        <a:custGeom>
          <a:avLst/>
          <a:gdLst/>
          <a:ahLst/>
          <a:cxnLst/>
          <a:rect l="0" t="0" r="0" b="0"/>
          <a:pathLst>
            <a:path>
              <a:moveTo>
                <a:pt x="0" y="19163"/>
              </a:moveTo>
              <a:lnTo>
                <a:pt x="447315" y="1916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2501591" y="2707330"/>
        <a:ext cx="22365" cy="22365"/>
      </dsp:txXfrm>
    </dsp:sp>
    <dsp:sp modelId="{C07E4D67-4546-4831-AD83-B0387FBB144D}">
      <dsp:nvSpPr>
        <dsp:cNvPr id="0" name=""/>
        <dsp:cNvSpPr/>
      </dsp:nvSpPr>
      <dsp:spPr>
        <a:xfrm>
          <a:off x="648079" y="1296146"/>
          <a:ext cx="2159817" cy="2159817"/>
        </a:xfrm>
        <a:prstGeom prst="ellipse">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smtClean="0"/>
            <a:t>Formulación del Problema</a:t>
          </a:r>
          <a:endParaRPr lang="es-PE" sz="1500" b="1" kern="1200" dirty="0"/>
        </a:p>
      </dsp:txBody>
      <dsp:txXfrm>
        <a:off x="964377" y="1612444"/>
        <a:ext cx="1527221" cy="15272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ECD05-A2CD-41E3-B358-BCFEAF8F5365}">
      <dsp:nvSpPr>
        <dsp:cNvPr id="0" name=""/>
        <dsp:cNvSpPr/>
      </dsp:nvSpPr>
      <dsp:spPr>
        <a:xfrm>
          <a:off x="339540" y="714986"/>
          <a:ext cx="3304235" cy="1699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prstTxWarp prst="textStop">
            <a:avLst/>
          </a:prstTxWarp>
          <a:noAutofit/>
        </a:bodyPr>
        <a:lstStyle/>
        <a:p>
          <a:pPr lvl="0" algn="ctr" defTabSz="1244600">
            <a:lnSpc>
              <a:spcPct val="90000"/>
            </a:lnSpc>
            <a:spcBef>
              <a:spcPct val="0"/>
            </a:spcBef>
            <a:spcAft>
              <a:spcPct val="35000"/>
            </a:spcAft>
          </a:pPr>
          <a:r>
            <a:rPr lang="es-PE" sz="2800" b="1" kern="1200" spc="300" dirty="0" smtClean="0">
              <a:solidFill>
                <a:schemeClr val="accent5">
                  <a:lumMod val="50000"/>
                </a:schemeClr>
              </a:solidFill>
              <a:effectLst>
                <a:glow rad="101600">
                  <a:schemeClr val="accent1">
                    <a:satMod val="175000"/>
                    <a:alpha val="40000"/>
                  </a:schemeClr>
                </a:glow>
              </a:effectLst>
              <a:latin typeface="Agency FB" pitchFamily="34" charset="0"/>
              <a:ea typeface="+mn-ea"/>
              <a:cs typeface="+mn-cs"/>
            </a:rPr>
            <a:t>TIPO DE INVESTIGACIÓN</a:t>
          </a:r>
          <a:endParaRPr lang="es-PE" sz="2800" b="1" kern="1200" spc="300" dirty="0">
            <a:solidFill>
              <a:schemeClr val="accent5">
                <a:lumMod val="50000"/>
              </a:schemeClr>
            </a:solidFill>
            <a:effectLst>
              <a:glow rad="101600">
                <a:schemeClr val="accent1">
                  <a:satMod val="175000"/>
                  <a:alpha val="40000"/>
                </a:schemeClr>
              </a:glow>
            </a:effectLst>
            <a:latin typeface="Agency FB" pitchFamily="34" charset="0"/>
            <a:ea typeface="+mn-ea"/>
            <a:cs typeface="+mn-cs"/>
          </a:endParaRPr>
        </a:p>
      </dsp:txBody>
      <dsp:txXfrm>
        <a:off x="339540" y="714986"/>
        <a:ext cx="3304235" cy="1699711"/>
      </dsp:txXfrm>
    </dsp:sp>
    <dsp:sp modelId="{6FD00485-929B-46AA-9A39-14934BE2F177}">
      <dsp:nvSpPr>
        <dsp:cNvPr id="0" name=""/>
        <dsp:cNvSpPr/>
      </dsp:nvSpPr>
      <dsp:spPr>
        <a:xfrm>
          <a:off x="72008" y="1152127"/>
          <a:ext cx="262836" cy="262836"/>
        </a:xfrm>
        <a:prstGeom prst="ellipse">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BDB125B-858E-46B8-B4CC-78E311143D23}">
      <dsp:nvSpPr>
        <dsp:cNvPr id="0" name=""/>
        <dsp:cNvSpPr/>
      </dsp:nvSpPr>
      <dsp:spPr>
        <a:xfrm>
          <a:off x="288031" y="864095"/>
          <a:ext cx="262836" cy="262836"/>
        </a:xfrm>
        <a:prstGeom prst="ellipse">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EF9C024-82CF-4AC3-800A-C31A87346D0A}">
      <dsp:nvSpPr>
        <dsp:cNvPr id="0" name=""/>
        <dsp:cNvSpPr/>
      </dsp:nvSpPr>
      <dsp:spPr>
        <a:xfrm>
          <a:off x="576063" y="432050"/>
          <a:ext cx="413029" cy="413029"/>
        </a:xfrm>
        <a:prstGeom prst="ellipse">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2B6BBD7-6C9A-4441-AD63-E3D3D45CC8C1}">
      <dsp:nvSpPr>
        <dsp:cNvPr id="0" name=""/>
        <dsp:cNvSpPr/>
      </dsp:nvSpPr>
      <dsp:spPr>
        <a:xfrm>
          <a:off x="1080119" y="216023"/>
          <a:ext cx="262836" cy="262836"/>
        </a:xfrm>
        <a:prstGeom prst="ellipse">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719223-4400-43EF-8090-10A824AC4F2B}">
      <dsp:nvSpPr>
        <dsp:cNvPr id="0" name=""/>
        <dsp:cNvSpPr/>
      </dsp:nvSpPr>
      <dsp:spPr>
        <a:xfrm>
          <a:off x="3536359" y="1978844"/>
          <a:ext cx="262836" cy="262836"/>
        </a:xfrm>
        <a:prstGeom prst="ellipse">
          <a:avLst/>
        </a:prstGeom>
        <a:gradFill rotWithShape="0">
          <a:gsLst>
            <a:gs pos="0">
              <a:schemeClr val="accent6">
                <a:hueOff val="0"/>
                <a:satOff val="0"/>
                <a:lumOff val="0"/>
                <a:alphaOff val="0"/>
                <a:tint val="60000"/>
                <a:satMod val="160000"/>
              </a:schemeClr>
            </a:gs>
            <a:gs pos="46000">
              <a:schemeClr val="accent6">
                <a:hueOff val="0"/>
                <a:satOff val="0"/>
                <a:lumOff val="0"/>
                <a:alphaOff val="0"/>
                <a:tint val="86000"/>
                <a:satMod val="160000"/>
              </a:schemeClr>
            </a:gs>
            <a:gs pos="100000">
              <a:schemeClr val="accent6">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01307F-C222-41BD-B678-4A16385442F6}">
      <dsp:nvSpPr>
        <dsp:cNvPr id="0" name=""/>
        <dsp:cNvSpPr/>
      </dsp:nvSpPr>
      <dsp:spPr>
        <a:xfrm>
          <a:off x="2448272" y="144016"/>
          <a:ext cx="262836" cy="262836"/>
        </a:xfrm>
        <a:prstGeom prst="ellipse">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BE5CA1B-6B56-4456-A88B-EDA60E0AE2FD}">
      <dsp:nvSpPr>
        <dsp:cNvPr id="0" name=""/>
        <dsp:cNvSpPr/>
      </dsp:nvSpPr>
      <dsp:spPr>
        <a:xfrm>
          <a:off x="2808311" y="360041"/>
          <a:ext cx="413029" cy="413029"/>
        </a:xfrm>
        <a:prstGeom prst="ellipse">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BEF96CE-811D-40A2-AB08-09C1349BC327}">
      <dsp:nvSpPr>
        <dsp:cNvPr id="0" name=""/>
        <dsp:cNvSpPr/>
      </dsp:nvSpPr>
      <dsp:spPr>
        <a:xfrm>
          <a:off x="3240360" y="792088"/>
          <a:ext cx="262836" cy="262836"/>
        </a:xfrm>
        <a:prstGeom prst="ellipse">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30B7738-3638-40EB-AD79-419E111B3A12}">
      <dsp:nvSpPr>
        <dsp:cNvPr id="0" name=""/>
        <dsp:cNvSpPr/>
      </dsp:nvSpPr>
      <dsp:spPr>
        <a:xfrm>
          <a:off x="3528392" y="1152127"/>
          <a:ext cx="262836" cy="262836"/>
        </a:xfrm>
        <a:prstGeom prst="ellipse">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E07E4B8-0E78-44A4-AC68-29AB2912DA31}">
      <dsp:nvSpPr>
        <dsp:cNvPr id="0" name=""/>
        <dsp:cNvSpPr/>
      </dsp:nvSpPr>
      <dsp:spPr>
        <a:xfrm rot="21418119">
          <a:off x="1529563" y="-18343"/>
          <a:ext cx="675866" cy="675866"/>
        </a:xfrm>
        <a:prstGeom prst="ellipse">
          <a:avLst/>
        </a:prstGeom>
        <a:gradFill rotWithShape="0">
          <a:gsLst>
            <a:gs pos="0">
              <a:schemeClr val="accent6">
                <a:hueOff val="0"/>
                <a:satOff val="0"/>
                <a:lumOff val="0"/>
                <a:alphaOff val="0"/>
                <a:tint val="60000"/>
                <a:satMod val="160000"/>
              </a:schemeClr>
            </a:gs>
            <a:gs pos="46000">
              <a:schemeClr val="accent6">
                <a:hueOff val="0"/>
                <a:satOff val="0"/>
                <a:lumOff val="0"/>
                <a:alphaOff val="0"/>
                <a:tint val="86000"/>
                <a:satMod val="160000"/>
              </a:schemeClr>
            </a:gs>
            <a:gs pos="100000">
              <a:schemeClr val="accent6">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6253563-2B02-4E01-A703-072997FE045F}">
      <dsp:nvSpPr>
        <dsp:cNvPr id="0" name=""/>
        <dsp:cNvSpPr/>
      </dsp:nvSpPr>
      <dsp:spPr>
        <a:xfrm>
          <a:off x="76826" y="1878443"/>
          <a:ext cx="262836" cy="262836"/>
        </a:xfrm>
        <a:prstGeom prst="ellipse">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46E2C5F-8C12-45B9-AB2E-D9C78ADF9012}">
      <dsp:nvSpPr>
        <dsp:cNvPr id="0" name=""/>
        <dsp:cNvSpPr/>
      </dsp:nvSpPr>
      <dsp:spPr>
        <a:xfrm>
          <a:off x="297609" y="2209617"/>
          <a:ext cx="413029" cy="413029"/>
        </a:xfrm>
        <a:prstGeom prst="ellipse">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CFE5A65-2568-4E8C-8161-F1E87F5FA84A}">
      <dsp:nvSpPr>
        <dsp:cNvPr id="0" name=""/>
        <dsp:cNvSpPr/>
      </dsp:nvSpPr>
      <dsp:spPr>
        <a:xfrm>
          <a:off x="648153" y="2712245"/>
          <a:ext cx="600770" cy="600770"/>
        </a:xfrm>
        <a:prstGeom prst="ellipse">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1BA06B9-52F1-4A20-8BA3-063B0242D27C}">
      <dsp:nvSpPr>
        <dsp:cNvPr id="0" name=""/>
        <dsp:cNvSpPr/>
      </dsp:nvSpPr>
      <dsp:spPr>
        <a:xfrm>
          <a:off x="1306030" y="3168351"/>
          <a:ext cx="262836" cy="262836"/>
        </a:xfrm>
        <a:prstGeom prst="ellipse">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6E321BA-F24B-4156-88E6-3BCED4FE3CA6}">
      <dsp:nvSpPr>
        <dsp:cNvPr id="0" name=""/>
        <dsp:cNvSpPr/>
      </dsp:nvSpPr>
      <dsp:spPr>
        <a:xfrm>
          <a:off x="1752095" y="3168352"/>
          <a:ext cx="413029" cy="413029"/>
        </a:xfrm>
        <a:prstGeom prst="ellipse">
          <a:avLst/>
        </a:prstGeom>
        <a:gradFill rotWithShape="0">
          <a:gsLst>
            <a:gs pos="0">
              <a:schemeClr val="accent6">
                <a:hueOff val="0"/>
                <a:satOff val="0"/>
                <a:lumOff val="0"/>
                <a:alphaOff val="0"/>
                <a:tint val="60000"/>
                <a:satMod val="160000"/>
              </a:schemeClr>
            </a:gs>
            <a:gs pos="46000">
              <a:schemeClr val="accent6">
                <a:hueOff val="0"/>
                <a:satOff val="0"/>
                <a:lumOff val="0"/>
                <a:alphaOff val="0"/>
                <a:tint val="86000"/>
                <a:satMod val="160000"/>
              </a:schemeClr>
            </a:gs>
            <a:gs pos="100000">
              <a:schemeClr val="accent6">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BC4EC9E-AD0F-464A-AF01-3EBA7D073314}">
      <dsp:nvSpPr>
        <dsp:cNvPr id="0" name=""/>
        <dsp:cNvSpPr/>
      </dsp:nvSpPr>
      <dsp:spPr>
        <a:xfrm>
          <a:off x="2272508" y="3094008"/>
          <a:ext cx="262836" cy="262836"/>
        </a:xfrm>
        <a:prstGeom prst="ellipse">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75DB46-11A3-4D68-ABBE-36A833A70180}">
      <dsp:nvSpPr>
        <dsp:cNvPr id="0" name=""/>
        <dsp:cNvSpPr/>
      </dsp:nvSpPr>
      <dsp:spPr>
        <a:xfrm>
          <a:off x="2644229" y="2722284"/>
          <a:ext cx="600770" cy="600770"/>
        </a:xfrm>
        <a:prstGeom prst="ellipse">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D5E3B54-78C1-4965-BA58-77FAC64A6F50}">
      <dsp:nvSpPr>
        <dsp:cNvPr id="0" name=""/>
        <dsp:cNvSpPr/>
      </dsp:nvSpPr>
      <dsp:spPr>
        <a:xfrm>
          <a:off x="3238983" y="2350564"/>
          <a:ext cx="413029" cy="413029"/>
        </a:xfrm>
        <a:prstGeom prst="ellipse">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51EEEFF-D0C7-4E31-A1BD-2E902DFF0340}">
      <dsp:nvSpPr>
        <dsp:cNvPr id="0" name=""/>
        <dsp:cNvSpPr/>
      </dsp:nvSpPr>
      <dsp:spPr>
        <a:xfrm rot="652577">
          <a:off x="4044801" y="1709719"/>
          <a:ext cx="715141" cy="2077890"/>
        </a:xfrm>
        <a:prstGeom prst="chevron">
          <a:avLst>
            <a:gd name="adj" fmla="val 6231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4B95874-1588-41A2-8022-88C4CE830740}">
      <dsp:nvSpPr>
        <dsp:cNvPr id="0" name=""/>
        <dsp:cNvSpPr/>
      </dsp:nvSpPr>
      <dsp:spPr>
        <a:xfrm rot="740580">
          <a:off x="4502835" y="1830162"/>
          <a:ext cx="757887" cy="2445124"/>
        </a:xfrm>
        <a:prstGeom prst="chevron">
          <a:avLst>
            <a:gd name="adj" fmla="val 62310"/>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5F682FE-59D7-4EE5-B00C-8855A36ECB12}">
      <dsp:nvSpPr>
        <dsp:cNvPr id="0" name=""/>
        <dsp:cNvSpPr/>
      </dsp:nvSpPr>
      <dsp:spPr>
        <a:xfrm>
          <a:off x="5436607" y="0"/>
          <a:ext cx="3359971" cy="6333128"/>
        </a:xfrm>
        <a:prstGeom prst="ellipse">
          <a:avLst/>
        </a:prstGeom>
        <a:gradFill rotWithShape="0">
          <a:gsLst>
            <a:gs pos="0">
              <a:schemeClr val="accent4">
                <a:lumMod val="20000"/>
                <a:lumOff val="80000"/>
              </a:schemeClr>
            </a:gs>
            <a:gs pos="46000">
              <a:schemeClr val="accent4">
                <a:lumMod val="20000"/>
                <a:lumOff val="80000"/>
              </a:schemeClr>
            </a:gs>
            <a:gs pos="100000">
              <a:srgbClr val="A7C0FF"/>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s-PE" sz="2200" b="1" kern="1200" dirty="0" smtClean="0">
              <a:solidFill>
                <a:schemeClr val="accent6">
                  <a:lumMod val="50000"/>
                </a:schemeClr>
              </a:solidFill>
              <a:latin typeface="Arial" pitchFamily="34" charset="0"/>
              <a:ea typeface="+mn-ea"/>
              <a:cs typeface="Arial" pitchFamily="34" charset="0"/>
            </a:rPr>
            <a:t>La investigación es de tipo aplicada, ya que en este caso las teorías y aportes existentes de Control Interno y Gestión, se aplica para buscar una probable solución de este problema en beneficio de las empresas ferreteras de Huánuco.</a:t>
          </a:r>
          <a:endParaRPr lang="es-PE" sz="2200" b="1" kern="1200" dirty="0">
            <a:solidFill>
              <a:schemeClr val="accent6">
                <a:lumMod val="50000"/>
              </a:schemeClr>
            </a:solidFill>
            <a:latin typeface="Arial" pitchFamily="34" charset="0"/>
            <a:ea typeface="+mn-ea"/>
            <a:cs typeface="Arial" pitchFamily="34" charset="0"/>
          </a:endParaRPr>
        </a:p>
      </dsp:txBody>
      <dsp:txXfrm>
        <a:off x="5928663" y="927465"/>
        <a:ext cx="2375859" cy="44781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12DE1-452E-47F3-88CC-24BCBD86D277}">
      <dsp:nvSpPr>
        <dsp:cNvPr id="0" name=""/>
        <dsp:cNvSpPr/>
      </dsp:nvSpPr>
      <dsp:spPr>
        <a:xfrm rot="16200000">
          <a:off x="808672" y="1720763"/>
          <a:ext cx="4073867" cy="2895811"/>
        </a:xfrm>
        <a:prstGeom prst="round2SameRect">
          <a:avLst>
            <a:gd name="adj1" fmla="val 16670"/>
            <a:gd name="adj2" fmla="val 0"/>
          </a:avLst>
        </a:prstGeom>
        <a:gradFill flip="none" rotWithShape="1">
          <a:gsLst>
            <a:gs pos="0">
              <a:schemeClr val="bg1"/>
            </a:gs>
            <a:gs pos="46000">
              <a:srgbClr val="CCFFFF"/>
            </a:gs>
            <a:gs pos="100000">
              <a:srgbClr val="00FFCC"/>
            </a:gs>
          </a:gsLst>
          <a:path path="circle">
            <a:fillToRect l="50000" t="50000" r="50000" b="50000"/>
          </a:path>
          <a:tileRect/>
        </a:gra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14300" rIns="102870" bIns="114300" numCol="1" spcCol="1270" anchor="t" anchorCtr="0">
          <a:noAutofit/>
        </a:bodyPr>
        <a:lstStyle/>
        <a:p>
          <a:pPr lvl="0" algn="ctr" defTabSz="800100">
            <a:lnSpc>
              <a:spcPct val="90000"/>
            </a:lnSpc>
            <a:spcBef>
              <a:spcPct val="0"/>
            </a:spcBef>
            <a:spcAft>
              <a:spcPct val="35000"/>
            </a:spcAft>
          </a:pPr>
          <a:r>
            <a:rPr lang="es-PE" sz="1800" b="1" kern="1200" dirty="0" smtClean="0">
              <a:solidFill>
                <a:schemeClr val="accent6">
                  <a:lumMod val="50000"/>
                </a:schemeClr>
              </a:solidFill>
              <a:latin typeface="Arial" pitchFamily="34" charset="0"/>
              <a:ea typeface="+mn-ea"/>
              <a:cs typeface="Arial" pitchFamily="34" charset="0"/>
            </a:rPr>
            <a:t>La población está conformada por 46 Empresas Ferreteras formalizadas, con la condición de habido y estado activo, cuya actividad es la venta minorista de  artículos de ferretería y venta mayorista de materiales de construcción domiciliados en Huánuco. </a:t>
          </a:r>
          <a:endParaRPr lang="es-PE" sz="1800" b="1" kern="1200" dirty="0">
            <a:solidFill>
              <a:schemeClr val="accent6">
                <a:lumMod val="50000"/>
              </a:schemeClr>
            </a:solidFill>
            <a:latin typeface="Arial" pitchFamily="34" charset="0"/>
            <a:ea typeface="+mn-ea"/>
            <a:cs typeface="Arial" pitchFamily="34" charset="0"/>
          </a:endParaRPr>
        </a:p>
      </dsp:txBody>
      <dsp:txXfrm rot="5400000">
        <a:off x="1539087" y="1273123"/>
        <a:ext cx="2754424" cy="3791093"/>
      </dsp:txXfrm>
    </dsp:sp>
    <dsp:sp modelId="{BA927667-24C9-4A10-9524-EA5833498172}">
      <dsp:nvSpPr>
        <dsp:cNvPr id="0" name=""/>
        <dsp:cNvSpPr/>
      </dsp:nvSpPr>
      <dsp:spPr>
        <a:xfrm rot="5400000">
          <a:off x="4294605" y="1250019"/>
          <a:ext cx="4073867" cy="3878119"/>
        </a:xfrm>
        <a:prstGeom prst="round2SameRect">
          <a:avLst>
            <a:gd name="adj1" fmla="val 16670"/>
            <a:gd name="adj2" fmla="val 0"/>
          </a:avLst>
        </a:prstGeom>
        <a:gradFill flip="none" rotWithShape="1">
          <a:gsLst>
            <a:gs pos="0">
              <a:schemeClr val="bg1"/>
            </a:gs>
            <a:gs pos="46000">
              <a:srgbClr val="CCFFFF"/>
            </a:gs>
            <a:gs pos="100000">
              <a:srgbClr val="00FFCC"/>
            </a:gs>
          </a:gsLst>
          <a:path path="circle">
            <a:fillToRect l="50000" t="50000" r="50000" b="50000"/>
          </a:path>
          <a:tileRect/>
        </a:gra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14300" rIns="68580" bIns="114300" numCol="1" spcCol="1270" anchor="t" anchorCtr="0">
          <a:noAutofit/>
        </a:bodyPr>
        <a:lstStyle/>
        <a:p>
          <a:pPr lvl="0" algn="ctr" defTabSz="800100">
            <a:lnSpc>
              <a:spcPct val="90000"/>
            </a:lnSpc>
            <a:spcBef>
              <a:spcPct val="0"/>
            </a:spcBef>
            <a:spcAft>
              <a:spcPct val="35000"/>
            </a:spcAft>
          </a:pPr>
          <a:r>
            <a:rPr lang="es-PE" sz="1800" b="1" kern="1200" dirty="0" smtClean="0">
              <a:solidFill>
                <a:schemeClr val="accent6">
                  <a:lumMod val="50000"/>
                </a:schemeClr>
              </a:solidFill>
              <a:latin typeface="Arial" pitchFamily="34" charset="0"/>
              <a:ea typeface="+mn-ea"/>
              <a:cs typeface="Arial" pitchFamily="34" charset="0"/>
            </a:rPr>
            <a:t>La selección de muestra se realizó mediante el muestreo censal al 100% a las 46 Pequeñas Empresas Ferreteras domiciliados en la ciudad de Huánuco, en medida de tratar de que la muestra sea representativa para nuestra investigación. Debido a que no existe la certeza que en el posible caso que  se extraída la muestra  esta sea suficiente para realiza el estudio de la investigación. </a:t>
          </a:r>
          <a:endParaRPr lang="es-PE" sz="1800" b="1" kern="1200" dirty="0">
            <a:solidFill>
              <a:schemeClr val="accent6">
                <a:lumMod val="50000"/>
              </a:schemeClr>
            </a:solidFill>
            <a:latin typeface="Arial" pitchFamily="34" charset="0"/>
            <a:ea typeface="+mn-ea"/>
            <a:cs typeface="Arial" pitchFamily="34" charset="0"/>
          </a:endParaRPr>
        </a:p>
      </dsp:txBody>
      <dsp:txXfrm rot="-5400000">
        <a:off x="4392479" y="1341493"/>
        <a:ext cx="3688771" cy="3695171"/>
      </dsp:txXfrm>
    </dsp:sp>
    <dsp:sp modelId="{790B65E4-B3CF-4ADA-8437-203E3B5A053D}">
      <dsp:nvSpPr>
        <dsp:cNvPr id="0" name=""/>
        <dsp:cNvSpPr/>
      </dsp:nvSpPr>
      <dsp:spPr>
        <a:xfrm>
          <a:off x="2676688" y="0"/>
          <a:ext cx="2939935" cy="2602484"/>
        </a:xfrm>
        <a:prstGeom prst="circularArrow">
          <a:avLst>
            <a:gd name="adj1" fmla="val 12500"/>
            <a:gd name="adj2" fmla="val 1142322"/>
            <a:gd name="adj3" fmla="val 20457678"/>
            <a:gd name="adj4" fmla="val 10800000"/>
            <a:gd name="adj5" fmla="val 12500"/>
          </a:avLst>
        </a:prstGeom>
        <a:pattFill prst="dashVert">
          <a:fgClr>
            <a:schemeClr val="accent3">
              <a:hueOff val="0"/>
              <a:satOff val="0"/>
              <a:lumOff val="0"/>
            </a:schemeClr>
          </a:fgClr>
          <a:bgClr>
            <a:schemeClr val="bg1"/>
          </a:bgClr>
        </a:patt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22A83552-8AAA-45C7-ABB9-3BD620B70BCC}">
      <dsp:nvSpPr>
        <dsp:cNvPr id="0" name=""/>
        <dsp:cNvSpPr/>
      </dsp:nvSpPr>
      <dsp:spPr>
        <a:xfrm rot="10800000">
          <a:off x="2604674" y="3734219"/>
          <a:ext cx="3083963" cy="2602484"/>
        </a:xfrm>
        <a:prstGeom prst="circularArrow">
          <a:avLst>
            <a:gd name="adj1" fmla="val 12500"/>
            <a:gd name="adj2" fmla="val 1142322"/>
            <a:gd name="adj3" fmla="val 20457678"/>
            <a:gd name="adj4" fmla="val 10800000"/>
            <a:gd name="adj5" fmla="val 12500"/>
          </a:avLst>
        </a:prstGeom>
        <a:pattFill prst="dashVert">
          <a:fgClr>
            <a:schemeClr val="accent3">
              <a:hueOff val="0"/>
              <a:satOff val="0"/>
              <a:lumOff val="0"/>
            </a:schemeClr>
          </a:fgClr>
          <a:bgClr>
            <a:schemeClr val="bg1"/>
          </a:bgClr>
        </a:patt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442D0-018E-44E4-9C7B-7660BE44F839}">
      <dsp:nvSpPr>
        <dsp:cNvPr id="0" name=""/>
        <dsp:cNvSpPr/>
      </dsp:nvSpPr>
      <dsp:spPr>
        <a:xfrm>
          <a:off x="3208" y="1009874"/>
          <a:ext cx="2697781" cy="3551942"/>
        </a:xfrm>
        <a:prstGeom prst="roundRect">
          <a:avLst>
            <a:gd name="adj" fmla="val 10000"/>
          </a:avLst>
        </a:prstGeom>
        <a:pattFill prst="pct5">
          <a:fgClr>
            <a:schemeClr val="accent2">
              <a:lumMod val="40000"/>
              <a:lumOff val="60000"/>
            </a:schemeClr>
          </a:fgClr>
          <a:bgClr>
            <a:schemeClr val="bg1"/>
          </a:bgClr>
        </a:patt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ctr" defTabSz="711200">
            <a:lnSpc>
              <a:spcPct val="90000"/>
            </a:lnSpc>
            <a:spcBef>
              <a:spcPct val="0"/>
            </a:spcBef>
            <a:spcAft>
              <a:spcPct val="15000"/>
            </a:spcAft>
            <a:buChar char="••"/>
          </a:pPr>
          <a:r>
            <a:rPr lang="es-PE" sz="1600" b="1" kern="1200" dirty="0" smtClean="0">
              <a:solidFill>
                <a:schemeClr val="accent6">
                  <a:lumMod val="50000"/>
                </a:schemeClr>
              </a:solidFill>
              <a:latin typeface="Arial" pitchFamily="34" charset="0"/>
              <a:ea typeface="+mn-ea"/>
              <a:cs typeface="Arial" pitchFamily="34" charset="0"/>
            </a:rPr>
            <a:t>Esta técnica se aplicó a los propietarios y/o gerentes de las Empresas Ferreteras de Huánuco, con el fin de obtener información sobre todos los aspectos relacionados con la investigación, conocer la opinión del tema en estudio en la realidad de la investigación. </a:t>
          </a:r>
          <a:endParaRPr lang="es-PE" sz="1600" b="1" kern="1200" dirty="0">
            <a:solidFill>
              <a:schemeClr val="accent6">
                <a:lumMod val="50000"/>
              </a:schemeClr>
            </a:solidFill>
            <a:latin typeface="Arial" pitchFamily="34" charset="0"/>
            <a:ea typeface="+mn-ea"/>
            <a:cs typeface="Arial" pitchFamily="34" charset="0"/>
          </a:endParaRPr>
        </a:p>
      </dsp:txBody>
      <dsp:txXfrm>
        <a:off x="82223" y="1088889"/>
        <a:ext cx="2539751" cy="2632782"/>
      </dsp:txXfrm>
    </dsp:sp>
    <dsp:sp modelId="{2AA3FE50-A899-480E-8E49-5EED9DE0A09B}">
      <dsp:nvSpPr>
        <dsp:cNvPr id="0" name=""/>
        <dsp:cNvSpPr/>
      </dsp:nvSpPr>
      <dsp:spPr>
        <a:xfrm rot="2236620">
          <a:off x="1556807" y="3408866"/>
          <a:ext cx="2448264" cy="2448264"/>
        </a:xfrm>
        <a:prstGeom prst="leftCircularArrow">
          <a:avLst>
            <a:gd name="adj1" fmla="val 2246"/>
            <a:gd name="adj2" fmla="val 270617"/>
            <a:gd name="adj3" fmla="val 1002350"/>
            <a:gd name="adj4" fmla="val 7980712"/>
            <a:gd name="adj5" fmla="val 262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678AE7-5795-4876-8948-CF334F1C6E4F}">
      <dsp:nvSpPr>
        <dsp:cNvPr id="0" name=""/>
        <dsp:cNvSpPr/>
      </dsp:nvSpPr>
      <dsp:spPr>
        <a:xfrm>
          <a:off x="864087" y="4287441"/>
          <a:ext cx="1980433" cy="7875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PE" sz="2500" b="1" kern="1200" dirty="0" smtClean="0">
              <a:latin typeface="Cambria" pitchFamily="18" charset="0"/>
            </a:rPr>
            <a:t>Encuesta</a:t>
          </a:r>
          <a:endParaRPr lang="es-PE" sz="2500" kern="1200" dirty="0">
            <a:latin typeface="Cambria" pitchFamily="18" charset="0"/>
          </a:endParaRPr>
        </a:p>
      </dsp:txBody>
      <dsp:txXfrm>
        <a:off x="887154" y="4310508"/>
        <a:ext cx="1934299" cy="741419"/>
      </dsp:txXfrm>
    </dsp:sp>
    <dsp:sp modelId="{C575DCB2-75DE-4870-8502-B9D8AF974963}">
      <dsp:nvSpPr>
        <dsp:cNvPr id="0" name=""/>
        <dsp:cNvSpPr/>
      </dsp:nvSpPr>
      <dsp:spPr>
        <a:xfrm>
          <a:off x="2880323" y="1047076"/>
          <a:ext cx="2778790" cy="4186051"/>
        </a:xfrm>
        <a:prstGeom prst="roundRect">
          <a:avLst>
            <a:gd name="adj" fmla="val 10000"/>
          </a:avLst>
        </a:prstGeom>
        <a:pattFill prst="pct5">
          <a:fgClr>
            <a:schemeClr val="accent4">
              <a:lumMod val="60000"/>
              <a:lumOff val="40000"/>
            </a:schemeClr>
          </a:fgClr>
          <a:bgClr>
            <a:schemeClr val="bg1"/>
          </a:bgClr>
        </a:patt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ctr" defTabSz="711200">
            <a:lnSpc>
              <a:spcPct val="90000"/>
            </a:lnSpc>
            <a:spcBef>
              <a:spcPct val="0"/>
            </a:spcBef>
            <a:spcAft>
              <a:spcPct val="15000"/>
            </a:spcAft>
            <a:buChar char="••"/>
          </a:pPr>
          <a:r>
            <a:rPr lang="es-PE" sz="1600" b="1" kern="1200" dirty="0" smtClean="0">
              <a:solidFill>
                <a:schemeClr val="accent6">
                  <a:lumMod val="50000"/>
                </a:schemeClr>
              </a:solidFill>
              <a:latin typeface="Arial" pitchFamily="34" charset="0"/>
              <a:ea typeface="+mn-ea"/>
              <a:cs typeface="Arial" pitchFamily="34" charset="0"/>
            </a:rPr>
            <a:t>Esta técnica se aplicó directamente a la Gerente general  y el resto del personal representativo de la Empresa “FERRETERIA EL CONSTRUCTOR S.R.L.” con el objeto de obtener información sobre los aspectos relacionados con la investigación.</a:t>
          </a:r>
          <a:endParaRPr lang="es-PE" sz="1600" b="1" kern="1200" dirty="0">
            <a:solidFill>
              <a:schemeClr val="accent6">
                <a:lumMod val="50000"/>
              </a:schemeClr>
            </a:solidFill>
            <a:latin typeface="Arial" pitchFamily="34" charset="0"/>
            <a:ea typeface="+mn-ea"/>
            <a:cs typeface="Arial" pitchFamily="34" charset="0"/>
          </a:endParaRPr>
        </a:p>
      </dsp:txBody>
      <dsp:txXfrm>
        <a:off x="2961711" y="2025475"/>
        <a:ext cx="2616014" cy="3126264"/>
      </dsp:txXfrm>
    </dsp:sp>
    <dsp:sp modelId="{0138FB0D-193F-4F02-ABEB-301AB07875B3}">
      <dsp:nvSpPr>
        <dsp:cNvPr id="0" name=""/>
        <dsp:cNvSpPr/>
      </dsp:nvSpPr>
      <dsp:spPr>
        <a:xfrm rot="18931356">
          <a:off x="5116524" y="509622"/>
          <a:ext cx="2815092" cy="2815092"/>
        </a:xfrm>
        <a:prstGeom prst="circularArrow">
          <a:avLst>
            <a:gd name="adj1" fmla="val 1953"/>
            <a:gd name="adj2" fmla="val 233779"/>
            <a:gd name="adj3" fmla="val 21015338"/>
            <a:gd name="adj4" fmla="val 14000139"/>
            <a:gd name="adj5" fmla="val 227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CE1079-FC16-4E31-99D2-40D6C677F030}">
      <dsp:nvSpPr>
        <dsp:cNvPr id="0" name=""/>
        <dsp:cNvSpPr/>
      </dsp:nvSpPr>
      <dsp:spPr>
        <a:xfrm>
          <a:off x="3852210" y="1047083"/>
          <a:ext cx="1980433" cy="78755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PE" sz="2500" b="1" kern="1200" dirty="0" smtClean="0">
              <a:latin typeface="Cambria" pitchFamily="18" charset="0"/>
            </a:rPr>
            <a:t>Entrevista</a:t>
          </a:r>
          <a:endParaRPr lang="es-PE" sz="2500" b="1" kern="1200" dirty="0">
            <a:latin typeface="Cambria" pitchFamily="18" charset="0"/>
          </a:endParaRPr>
        </a:p>
      </dsp:txBody>
      <dsp:txXfrm>
        <a:off x="3875277" y="1070150"/>
        <a:ext cx="1934299" cy="741419"/>
      </dsp:txXfrm>
    </dsp:sp>
    <dsp:sp modelId="{CFC1CA17-00C6-4C47-90F3-8491C674FA19}">
      <dsp:nvSpPr>
        <dsp:cNvPr id="0" name=""/>
        <dsp:cNvSpPr/>
      </dsp:nvSpPr>
      <dsp:spPr>
        <a:xfrm>
          <a:off x="5860412" y="975078"/>
          <a:ext cx="2726121" cy="4697903"/>
        </a:xfrm>
        <a:prstGeom prst="roundRect">
          <a:avLst>
            <a:gd name="adj" fmla="val 10000"/>
          </a:avLst>
        </a:prstGeom>
        <a:pattFill prst="pct5">
          <a:fgClr>
            <a:schemeClr val="accent4">
              <a:lumMod val="75000"/>
            </a:schemeClr>
          </a:fgClr>
          <a:bgClr>
            <a:schemeClr val="bg1"/>
          </a:bgClr>
        </a:patt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PE" sz="1600" b="1" kern="1200" dirty="0" smtClean="0">
              <a:solidFill>
                <a:schemeClr val="accent6">
                  <a:lumMod val="50000"/>
                </a:schemeClr>
              </a:solidFill>
              <a:latin typeface="Arial" pitchFamily="34" charset="0"/>
              <a:ea typeface="+mn-ea"/>
              <a:cs typeface="Arial" pitchFamily="34" charset="0"/>
            </a:rPr>
            <a:t>Esta técnica se utilizó para analizar la información bibliográfica y otros aspectos relacionados con el control interno y la gestión de las pequeñas empresas ferreteras de Huánuco, para los antecedentes y marco teórico de esta investigación, identificando la descripción física del documento a través de sus elementos formales </a:t>
          </a:r>
          <a:endParaRPr lang="es-PE" sz="1600" b="1" kern="1200" dirty="0">
            <a:solidFill>
              <a:schemeClr val="accent6">
                <a:lumMod val="50000"/>
              </a:schemeClr>
            </a:solidFill>
            <a:latin typeface="Arial" pitchFamily="34" charset="0"/>
            <a:ea typeface="+mn-ea"/>
            <a:cs typeface="Arial" pitchFamily="34" charset="0"/>
          </a:endParaRPr>
        </a:p>
      </dsp:txBody>
      <dsp:txXfrm>
        <a:off x="5940257" y="1054923"/>
        <a:ext cx="2566431" cy="3531519"/>
      </dsp:txXfrm>
    </dsp:sp>
    <dsp:sp modelId="{0EE33458-9A08-4502-BE25-3B538FE9137F}">
      <dsp:nvSpPr>
        <dsp:cNvPr id="0" name=""/>
        <dsp:cNvSpPr/>
      </dsp:nvSpPr>
      <dsp:spPr>
        <a:xfrm>
          <a:off x="6768030" y="5295548"/>
          <a:ext cx="1980433" cy="78755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PE" sz="2500" b="1" kern="1200" dirty="0" smtClean="0">
              <a:latin typeface="Cambria" pitchFamily="18" charset="0"/>
            </a:rPr>
            <a:t>Análisis Documental</a:t>
          </a:r>
          <a:endParaRPr lang="es-PE" sz="2500" b="1" kern="1200" dirty="0">
            <a:latin typeface="Cambria" pitchFamily="18" charset="0"/>
          </a:endParaRPr>
        </a:p>
      </dsp:txBody>
      <dsp:txXfrm>
        <a:off x="6791097" y="5318615"/>
        <a:ext cx="1934299" cy="7414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00BB9-95AE-4E74-BCE3-6557809C2CE7}">
      <dsp:nvSpPr>
        <dsp:cNvPr id="0" name=""/>
        <dsp:cNvSpPr/>
      </dsp:nvSpPr>
      <dsp:spPr>
        <a:xfrm>
          <a:off x="4261" y="2191018"/>
          <a:ext cx="1937804" cy="1136734"/>
        </a:xfrm>
        <a:prstGeom prst="roundRect">
          <a:avLst>
            <a:gd name="adj" fmla="val 1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s-PE" sz="2400" b="1" kern="1200" dirty="0" smtClean="0">
              <a:latin typeface="Cambria" pitchFamily="18" charset="0"/>
            </a:rPr>
            <a:t>Encuesta</a:t>
          </a:r>
          <a:endParaRPr lang="es-PE" sz="2400" b="1" kern="1200" dirty="0">
            <a:latin typeface="Cambria" pitchFamily="18" charset="0"/>
          </a:endParaRPr>
        </a:p>
      </dsp:txBody>
      <dsp:txXfrm>
        <a:off x="4261" y="2191018"/>
        <a:ext cx="1937804" cy="757823"/>
      </dsp:txXfrm>
    </dsp:sp>
    <dsp:sp modelId="{F97893F9-F1ED-4392-B54C-90A72559F6C8}">
      <dsp:nvSpPr>
        <dsp:cNvPr id="0" name=""/>
        <dsp:cNvSpPr/>
      </dsp:nvSpPr>
      <dsp:spPr>
        <a:xfrm>
          <a:off x="401161" y="2948842"/>
          <a:ext cx="1937804" cy="1101600"/>
        </a:xfrm>
        <a:prstGeom prst="roundRect">
          <a:avLst>
            <a:gd name="adj" fmla="val 10000"/>
          </a:avLst>
        </a:prstGeom>
        <a:pattFill prst="pct5">
          <a:fgClr>
            <a:schemeClr val="accent5"/>
          </a:fgClr>
          <a:bgClr>
            <a:schemeClr val="bg1"/>
          </a:bgClr>
        </a:pattFill>
        <a:ln w="9525" cap="flat" cmpd="sng" algn="ctr">
          <a:solidFill>
            <a:schemeClr val="accent5">
              <a:hueOff val="0"/>
              <a:satOff val="0"/>
              <a:lumOff val="0"/>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PE" sz="1800" b="1" kern="1200" dirty="0" smtClean="0">
              <a:solidFill>
                <a:srgbClr val="002060"/>
              </a:solidFill>
            </a:rPr>
            <a:t>Cuestionario de la Encuesta</a:t>
          </a:r>
          <a:endParaRPr lang="es-PE" sz="1800" b="1" kern="1200" dirty="0">
            <a:solidFill>
              <a:srgbClr val="002060"/>
            </a:solidFill>
          </a:endParaRPr>
        </a:p>
      </dsp:txBody>
      <dsp:txXfrm>
        <a:off x="433426" y="2981107"/>
        <a:ext cx="1873274" cy="1037070"/>
      </dsp:txXfrm>
    </dsp:sp>
    <dsp:sp modelId="{C175AD21-A6C5-428C-BDCA-D8FFDF88C609}">
      <dsp:nvSpPr>
        <dsp:cNvPr id="0" name=""/>
        <dsp:cNvSpPr/>
      </dsp:nvSpPr>
      <dsp:spPr>
        <a:xfrm>
          <a:off x="2235830" y="2328701"/>
          <a:ext cx="622780" cy="482457"/>
        </a:xfrm>
        <a:prstGeom prst="rightArrow">
          <a:avLst>
            <a:gd name="adj1" fmla="val 60000"/>
            <a:gd name="adj2" fmla="val 50000"/>
          </a:avLst>
        </a:prstGeom>
        <a:gradFill rotWithShape="0">
          <a:gsLst>
            <a:gs pos="0">
              <a:schemeClr val="accent5">
                <a:tint val="60000"/>
                <a:hueOff val="0"/>
                <a:satOff val="0"/>
                <a:lumOff val="0"/>
                <a:alphaOff val="0"/>
                <a:tint val="60000"/>
                <a:satMod val="160000"/>
              </a:schemeClr>
            </a:gs>
            <a:gs pos="46000">
              <a:schemeClr val="accent5">
                <a:tint val="60000"/>
                <a:hueOff val="0"/>
                <a:satOff val="0"/>
                <a:lumOff val="0"/>
                <a:alphaOff val="0"/>
                <a:tint val="86000"/>
                <a:satMod val="160000"/>
              </a:schemeClr>
            </a:gs>
            <a:gs pos="100000">
              <a:schemeClr val="accent5">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E" sz="1400" kern="1200"/>
        </a:p>
      </dsp:txBody>
      <dsp:txXfrm>
        <a:off x="2235830" y="2425192"/>
        <a:ext cx="478043" cy="289475"/>
      </dsp:txXfrm>
    </dsp:sp>
    <dsp:sp modelId="{0DEE5D8B-C63E-46E8-A065-8109FCA85BD3}">
      <dsp:nvSpPr>
        <dsp:cNvPr id="0" name=""/>
        <dsp:cNvSpPr/>
      </dsp:nvSpPr>
      <dsp:spPr>
        <a:xfrm>
          <a:off x="3117123" y="2191018"/>
          <a:ext cx="1937804" cy="1136734"/>
        </a:xfrm>
        <a:prstGeom prst="roundRect">
          <a:avLst>
            <a:gd name="adj" fmla="val 1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s-PE" sz="2400" b="1" kern="1200" dirty="0" smtClean="0">
              <a:latin typeface="Cambria" pitchFamily="18" charset="0"/>
            </a:rPr>
            <a:t>Entrevista</a:t>
          </a:r>
          <a:endParaRPr lang="es-PE" sz="2800" b="1" kern="1200" dirty="0">
            <a:latin typeface="Cambria" pitchFamily="18" charset="0"/>
          </a:endParaRPr>
        </a:p>
      </dsp:txBody>
      <dsp:txXfrm>
        <a:off x="3117123" y="2191018"/>
        <a:ext cx="1937804" cy="757823"/>
      </dsp:txXfrm>
    </dsp:sp>
    <dsp:sp modelId="{F6986F65-A625-4C9A-BA87-6982839A769B}">
      <dsp:nvSpPr>
        <dsp:cNvPr id="0" name=""/>
        <dsp:cNvSpPr/>
      </dsp:nvSpPr>
      <dsp:spPr>
        <a:xfrm>
          <a:off x="3514023" y="2948842"/>
          <a:ext cx="1937804" cy="1101600"/>
        </a:xfrm>
        <a:prstGeom prst="roundRect">
          <a:avLst>
            <a:gd name="adj" fmla="val 10000"/>
          </a:avLst>
        </a:prstGeom>
        <a:pattFill prst="pct5">
          <a:fgClr>
            <a:srgbClr val="0000CC"/>
          </a:fgClr>
          <a:bgClr>
            <a:schemeClr val="bg1"/>
          </a:bgClr>
        </a:pattFill>
        <a:ln w="9525" cap="flat" cmpd="sng" algn="ctr">
          <a:solidFill>
            <a:schemeClr val="accent5">
              <a:hueOff val="0"/>
              <a:satOff val="0"/>
              <a:lumOff val="0"/>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PE" sz="1800" b="1" kern="1200" dirty="0" smtClean="0">
              <a:solidFill>
                <a:srgbClr val="002060"/>
              </a:solidFill>
            </a:rPr>
            <a:t>Guía de Entrevista  </a:t>
          </a:r>
          <a:endParaRPr lang="es-PE" sz="1800" b="1" kern="1200" dirty="0">
            <a:solidFill>
              <a:srgbClr val="002060"/>
            </a:solidFill>
          </a:endParaRPr>
        </a:p>
      </dsp:txBody>
      <dsp:txXfrm>
        <a:off x="3546288" y="2981107"/>
        <a:ext cx="1873274" cy="1037070"/>
      </dsp:txXfrm>
    </dsp:sp>
    <dsp:sp modelId="{DCA0CCD1-7EFE-4599-9F4E-D065E1248D9A}">
      <dsp:nvSpPr>
        <dsp:cNvPr id="0" name=""/>
        <dsp:cNvSpPr/>
      </dsp:nvSpPr>
      <dsp:spPr>
        <a:xfrm>
          <a:off x="5348692" y="2328701"/>
          <a:ext cx="622780" cy="482457"/>
        </a:xfrm>
        <a:prstGeom prst="rightArrow">
          <a:avLst>
            <a:gd name="adj1" fmla="val 60000"/>
            <a:gd name="adj2" fmla="val 50000"/>
          </a:avLst>
        </a:prstGeom>
        <a:gradFill rotWithShape="0">
          <a:gsLst>
            <a:gs pos="0">
              <a:schemeClr val="accent5">
                <a:tint val="60000"/>
                <a:hueOff val="0"/>
                <a:satOff val="0"/>
                <a:lumOff val="0"/>
                <a:alphaOff val="0"/>
                <a:tint val="60000"/>
                <a:satMod val="160000"/>
              </a:schemeClr>
            </a:gs>
            <a:gs pos="46000">
              <a:schemeClr val="accent5">
                <a:tint val="60000"/>
                <a:hueOff val="0"/>
                <a:satOff val="0"/>
                <a:lumOff val="0"/>
                <a:alphaOff val="0"/>
                <a:tint val="86000"/>
                <a:satMod val="160000"/>
              </a:schemeClr>
            </a:gs>
            <a:gs pos="100000">
              <a:schemeClr val="accent5">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E" sz="1400" kern="1200"/>
        </a:p>
      </dsp:txBody>
      <dsp:txXfrm>
        <a:off x="5348692" y="2425192"/>
        <a:ext cx="478043" cy="289475"/>
      </dsp:txXfrm>
    </dsp:sp>
    <dsp:sp modelId="{C8B6A40C-182F-4C1C-8144-3C6EDEFF746B}">
      <dsp:nvSpPr>
        <dsp:cNvPr id="0" name=""/>
        <dsp:cNvSpPr/>
      </dsp:nvSpPr>
      <dsp:spPr>
        <a:xfrm>
          <a:off x="6229985" y="2191018"/>
          <a:ext cx="1937804" cy="1136734"/>
        </a:xfrm>
        <a:prstGeom prst="roundRect">
          <a:avLst>
            <a:gd name="adj" fmla="val 1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s-PE" sz="2000" b="1" kern="1200" dirty="0" smtClean="0">
              <a:latin typeface="Cambria" pitchFamily="18" charset="0"/>
            </a:rPr>
            <a:t>Análisis Documental</a:t>
          </a:r>
          <a:endParaRPr lang="es-PE" sz="2000" b="1" kern="1200" dirty="0">
            <a:latin typeface="Cambria" pitchFamily="18" charset="0"/>
          </a:endParaRPr>
        </a:p>
      </dsp:txBody>
      <dsp:txXfrm>
        <a:off x="6229985" y="2191018"/>
        <a:ext cx="1937804" cy="757823"/>
      </dsp:txXfrm>
    </dsp:sp>
    <dsp:sp modelId="{66CC928E-1A74-4F40-BD83-110A0676758A}">
      <dsp:nvSpPr>
        <dsp:cNvPr id="0" name=""/>
        <dsp:cNvSpPr/>
      </dsp:nvSpPr>
      <dsp:spPr>
        <a:xfrm>
          <a:off x="6626885" y="2948842"/>
          <a:ext cx="1937804" cy="1101600"/>
        </a:xfrm>
        <a:prstGeom prst="roundRect">
          <a:avLst>
            <a:gd name="adj" fmla="val 10000"/>
          </a:avLst>
        </a:prstGeom>
        <a:pattFill prst="pct5">
          <a:fgClr>
            <a:srgbClr val="0000CC"/>
          </a:fgClr>
          <a:bgClr>
            <a:schemeClr val="bg1"/>
          </a:bgClr>
        </a:pattFill>
        <a:ln w="9525" cap="flat" cmpd="sng" algn="ctr">
          <a:solidFill>
            <a:schemeClr val="accent5">
              <a:hueOff val="0"/>
              <a:satOff val="0"/>
              <a:lumOff val="0"/>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PE" sz="1800" b="1" kern="1200" dirty="0" smtClean="0">
              <a:solidFill>
                <a:srgbClr val="002060"/>
              </a:solidFill>
            </a:rPr>
            <a:t>Guía de análisis documental</a:t>
          </a:r>
          <a:endParaRPr lang="es-PE" sz="1800" b="1" kern="1200" dirty="0">
            <a:solidFill>
              <a:srgbClr val="002060"/>
            </a:solidFill>
          </a:endParaRPr>
        </a:p>
      </dsp:txBody>
      <dsp:txXfrm>
        <a:off x="6659150" y="2981107"/>
        <a:ext cx="1873274" cy="10370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6076C-7B60-4572-A790-36B5C7A228E8}">
      <dsp:nvSpPr>
        <dsp:cNvPr id="0" name=""/>
        <dsp:cNvSpPr/>
      </dsp:nvSpPr>
      <dsp:spPr>
        <a:xfrm>
          <a:off x="2405120" y="1894311"/>
          <a:ext cx="3980912" cy="3980832"/>
        </a:xfrm>
        <a:prstGeom prst="ellipse">
          <a:avLst/>
        </a:prstGeom>
        <a:gradFill rotWithShape="0">
          <a:gsLst>
            <a:gs pos="8000">
              <a:schemeClr val="accent3">
                <a:lumMod val="20000"/>
                <a:lumOff val="80000"/>
              </a:schemeClr>
            </a:gs>
            <a:gs pos="42000">
              <a:schemeClr val="accent2">
                <a:lumMod val="60000"/>
                <a:lumOff val="40000"/>
              </a:schemeClr>
            </a:gs>
          </a:gsLst>
          <a:path path="circle">
            <a:fillToRect l="50000" t="155000" r="50000" b="-55000"/>
          </a:path>
        </a:gra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PE" sz="3200" b="1" kern="1200" dirty="0" smtClean="0">
              <a:solidFill>
                <a:schemeClr val="tx1"/>
              </a:solidFill>
              <a:latin typeface="Cambria" pitchFamily="18" charset="0"/>
            </a:rPr>
            <a:t>CAPITULO IV</a:t>
          </a:r>
        </a:p>
        <a:p>
          <a:pPr lvl="0" algn="ctr" defTabSz="1422400">
            <a:lnSpc>
              <a:spcPct val="90000"/>
            </a:lnSpc>
            <a:spcBef>
              <a:spcPct val="0"/>
            </a:spcBef>
            <a:spcAft>
              <a:spcPct val="35000"/>
            </a:spcAft>
          </a:pPr>
          <a:r>
            <a:rPr lang="es-PE" sz="2600" b="1" kern="1200" dirty="0" smtClean="0">
              <a:solidFill>
                <a:schemeClr val="tx1"/>
              </a:solidFill>
              <a:latin typeface="Cambria" pitchFamily="18" charset="0"/>
            </a:rPr>
            <a:t>RESULTADOS DE LA INVESTIGACIÓN</a:t>
          </a:r>
          <a:endParaRPr lang="es-PE" sz="2600" b="1" kern="1200" dirty="0">
            <a:solidFill>
              <a:schemeClr val="tx1"/>
            </a:solidFill>
            <a:latin typeface="Cambria" pitchFamily="18" charset="0"/>
          </a:endParaRPr>
        </a:p>
      </dsp:txBody>
      <dsp:txXfrm>
        <a:off x="2988111" y="2477290"/>
        <a:ext cx="2814930" cy="2814874"/>
      </dsp:txXfrm>
    </dsp:sp>
    <dsp:sp modelId="{D31EC486-7072-4530-896C-3F84A6834968}">
      <dsp:nvSpPr>
        <dsp:cNvPr id="0" name=""/>
        <dsp:cNvSpPr/>
      </dsp:nvSpPr>
      <dsp:spPr>
        <a:xfrm>
          <a:off x="2619624" y="302723"/>
          <a:ext cx="3587646" cy="1990416"/>
        </a:xfrm>
        <a:prstGeom prst="ellipse">
          <a:avLst/>
        </a:prstGeom>
        <a:gradFill rotWithShape="0">
          <a:gsLst>
            <a:gs pos="8000">
              <a:schemeClr val="accent3">
                <a:lumMod val="20000"/>
                <a:lumOff val="80000"/>
              </a:schemeClr>
            </a:gs>
            <a:gs pos="42000">
              <a:schemeClr val="accent2">
                <a:lumMod val="60000"/>
                <a:lumOff val="40000"/>
              </a:schemeClr>
            </a:gs>
          </a:gsLst>
          <a:path path="circle">
            <a:fillToRect l="50000" t="155000" r="50000" b="-55000"/>
          </a:path>
        </a:gra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PE" sz="2000" b="1" kern="1200" dirty="0" smtClean="0">
              <a:solidFill>
                <a:schemeClr val="tx1"/>
              </a:solidFill>
            </a:rPr>
            <a:t>Contratación de la Hipótesis</a:t>
          </a:r>
          <a:endParaRPr lang="es-PE" sz="2000" b="1" kern="1200" dirty="0">
            <a:solidFill>
              <a:schemeClr val="tx1"/>
            </a:solidFill>
          </a:endParaRPr>
        </a:p>
      </dsp:txBody>
      <dsp:txXfrm>
        <a:off x="3145023" y="594213"/>
        <a:ext cx="2536848" cy="1407436"/>
      </dsp:txXfrm>
    </dsp:sp>
    <dsp:sp modelId="{A8C27F30-1B34-4587-AFB6-02E09B55544D}">
      <dsp:nvSpPr>
        <dsp:cNvPr id="0" name=""/>
        <dsp:cNvSpPr/>
      </dsp:nvSpPr>
      <dsp:spPr>
        <a:xfrm>
          <a:off x="5438249" y="4248491"/>
          <a:ext cx="3346726" cy="1990416"/>
        </a:xfrm>
        <a:prstGeom prst="ellipse">
          <a:avLst/>
        </a:prstGeom>
        <a:gradFill rotWithShape="0">
          <a:gsLst>
            <a:gs pos="8000">
              <a:schemeClr val="accent3">
                <a:lumMod val="20000"/>
                <a:lumOff val="80000"/>
              </a:schemeClr>
            </a:gs>
            <a:gs pos="42000">
              <a:schemeClr val="accent2">
                <a:lumMod val="60000"/>
                <a:lumOff val="40000"/>
              </a:schemeClr>
            </a:gs>
          </a:gsLst>
          <a:path path="circle">
            <a:fillToRect l="50000" t="155000" r="50000" b="-55000"/>
          </a:path>
        </a:gra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PE" sz="2000" b="1" kern="1200" dirty="0" smtClean="0">
              <a:solidFill>
                <a:schemeClr val="tx1"/>
              </a:solidFill>
            </a:rPr>
            <a:t>Prueba de Hipótesis</a:t>
          </a:r>
          <a:endParaRPr lang="es-PE" sz="2000" b="1" kern="1200" dirty="0">
            <a:solidFill>
              <a:schemeClr val="tx1"/>
            </a:solidFill>
          </a:endParaRPr>
        </a:p>
      </dsp:txBody>
      <dsp:txXfrm>
        <a:off x="5928366" y="4539981"/>
        <a:ext cx="2366492" cy="1407436"/>
      </dsp:txXfrm>
    </dsp:sp>
    <dsp:sp modelId="{7642D38B-F1C0-46A7-9CAC-C57676E5E9A5}">
      <dsp:nvSpPr>
        <dsp:cNvPr id="0" name=""/>
        <dsp:cNvSpPr/>
      </dsp:nvSpPr>
      <dsp:spPr>
        <a:xfrm>
          <a:off x="0" y="4248496"/>
          <a:ext cx="3430562" cy="1990416"/>
        </a:xfrm>
        <a:prstGeom prst="ellipse">
          <a:avLst/>
        </a:prstGeom>
        <a:gradFill rotWithShape="0">
          <a:gsLst>
            <a:gs pos="8000">
              <a:schemeClr val="accent3">
                <a:lumMod val="20000"/>
                <a:lumOff val="80000"/>
              </a:schemeClr>
            </a:gs>
            <a:gs pos="42000">
              <a:schemeClr val="accent2">
                <a:lumMod val="60000"/>
                <a:lumOff val="40000"/>
              </a:schemeClr>
            </a:gs>
          </a:gsLst>
          <a:path path="circle">
            <a:fillToRect l="50000" t="155000" r="50000" b="-55000"/>
          </a:path>
        </a:gra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PE" sz="2000" b="1" kern="1200" dirty="0" smtClean="0">
              <a:solidFill>
                <a:schemeClr val="tx1"/>
              </a:solidFill>
            </a:rPr>
            <a:t>PROCESAMIENTO Y PRESENTACIÓN DE DATOS</a:t>
          </a:r>
          <a:endParaRPr lang="es-PE" sz="2000" b="1" kern="1200" dirty="0">
            <a:solidFill>
              <a:schemeClr val="tx1"/>
            </a:solidFill>
          </a:endParaRPr>
        </a:p>
      </dsp:txBody>
      <dsp:txXfrm>
        <a:off x="502394" y="4539986"/>
        <a:ext cx="2425774" cy="140743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059DD-E249-4FF4-BB63-5A976EC67240}">
      <dsp:nvSpPr>
        <dsp:cNvPr id="0" name=""/>
        <dsp:cNvSpPr/>
      </dsp:nvSpPr>
      <dsp:spPr>
        <a:xfrm>
          <a:off x="1" y="0"/>
          <a:ext cx="7416820" cy="5184576"/>
        </a:xfrm>
        <a:prstGeom prst="rightArrow">
          <a:avLst/>
        </a:prstGeom>
        <a:solidFill>
          <a:schemeClr val="accent1">
            <a:tint val="40000"/>
            <a:hueOff val="0"/>
            <a:satOff val="0"/>
            <a:lumOff val="0"/>
            <a:alphaOff val="0"/>
          </a:schemeClr>
        </a:solidFill>
        <a:ln>
          <a:noFill/>
        </a:ln>
        <a:effectLst>
          <a:outerShdw blurRad="50800" dist="38100" dir="14700000" algn="t" rotWithShape="0">
            <a:srgbClr val="000000">
              <a:alpha val="60000"/>
            </a:srgbClr>
          </a:outerShdw>
        </a:effectLst>
      </dsp:spPr>
      <dsp:style>
        <a:lnRef idx="0">
          <a:scrgbClr r="0" g="0" b="0"/>
        </a:lnRef>
        <a:fillRef idx="1">
          <a:scrgbClr r="0" g="0" b="0"/>
        </a:fillRef>
        <a:effectRef idx="2">
          <a:scrgbClr r="0" g="0" b="0"/>
        </a:effectRef>
        <a:fontRef idx="minor"/>
      </dsp:style>
    </dsp:sp>
    <dsp:sp modelId="{E47B7115-27EC-4B32-B0F1-F83A9142CD7C}">
      <dsp:nvSpPr>
        <dsp:cNvPr id="0" name=""/>
        <dsp:cNvSpPr/>
      </dsp:nvSpPr>
      <dsp:spPr>
        <a:xfrm>
          <a:off x="3621" y="1555372"/>
          <a:ext cx="2238084" cy="2073830"/>
        </a:xfrm>
        <a:prstGeom prst="roundRect">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PE" sz="2800" b="1" kern="1200" dirty="0" smtClean="0">
              <a:solidFill>
                <a:srgbClr val="002060"/>
              </a:solidFill>
              <a:latin typeface="Calibri" pitchFamily="34" charset="0"/>
              <a:ea typeface="Verdana" pitchFamily="34" charset="0"/>
              <a:cs typeface="Verdana" pitchFamily="34" charset="0"/>
            </a:rPr>
            <a:t>Revisión y consistencia de la información</a:t>
          </a:r>
          <a:endParaRPr lang="es-PE" sz="2800" b="1" kern="1200" dirty="0">
            <a:solidFill>
              <a:srgbClr val="002060"/>
            </a:solidFill>
            <a:latin typeface="Calibri" pitchFamily="34" charset="0"/>
            <a:ea typeface="Verdana" pitchFamily="34" charset="0"/>
            <a:cs typeface="Verdana" pitchFamily="34" charset="0"/>
          </a:endParaRPr>
        </a:p>
      </dsp:txBody>
      <dsp:txXfrm>
        <a:off x="104857" y="1656608"/>
        <a:ext cx="2035612" cy="1871358"/>
      </dsp:txXfrm>
    </dsp:sp>
    <dsp:sp modelId="{0CC73B9D-E3E2-4029-9ADA-3A18194602BD}">
      <dsp:nvSpPr>
        <dsp:cNvPr id="0" name=""/>
        <dsp:cNvSpPr/>
      </dsp:nvSpPr>
      <dsp:spPr>
        <a:xfrm>
          <a:off x="2589369" y="1555372"/>
          <a:ext cx="2238084" cy="2073830"/>
        </a:xfrm>
        <a:prstGeom prst="roundRect">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PE" sz="2800" b="1" kern="1200" dirty="0" smtClean="0">
              <a:solidFill>
                <a:srgbClr val="002060"/>
              </a:solidFill>
              <a:latin typeface="Calibri" pitchFamily="34" charset="0"/>
              <a:ea typeface="Verdana" pitchFamily="34" charset="0"/>
              <a:cs typeface="Verdana" pitchFamily="34" charset="0"/>
            </a:rPr>
            <a:t>Clasificación de la información</a:t>
          </a:r>
          <a:endParaRPr lang="es-PE" sz="2800" b="1" kern="1200" dirty="0">
            <a:solidFill>
              <a:srgbClr val="002060"/>
            </a:solidFill>
            <a:latin typeface="Calibri" pitchFamily="34" charset="0"/>
            <a:ea typeface="Verdana" pitchFamily="34" charset="0"/>
            <a:cs typeface="Verdana" pitchFamily="34" charset="0"/>
          </a:endParaRPr>
        </a:p>
      </dsp:txBody>
      <dsp:txXfrm>
        <a:off x="2690605" y="1656608"/>
        <a:ext cx="2035612" cy="1871358"/>
      </dsp:txXfrm>
    </dsp:sp>
    <dsp:sp modelId="{DB81782C-072C-4A65-AB4B-2BD75DF1D158}">
      <dsp:nvSpPr>
        <dsp:cNvPr id="0" name=""/>
        <dsp:cNvSpPr/>
      </dsp:nvSpPr>
      <dsp:spPr>
        <a:xfrm>
          <a:off x="5175117" y="1555372"/>
          <a:ext cx="2238084" cy="2073830"/>
        </a:xfrm>
        <a:prstGeom prst="roundRect">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PE" sz="2800" b="1" kern="1200" dirty="0" smtClean="0">
              <a:solidFill>
                <a:srgbClr val="002060"/>
              </a:solidFill>
              <a:latin typeface="Calibri" pitchFamily="34" charset="0"/>
              <a:ea typeface="Verdana" pitchFamily="34" charset="0"/>
              <a:cs typeface="Verdana" pitchFamily="34" charset="0"/>
            </a:rPr>
            <a:t>Codificación y tabulación</a:t>
          </a:r>
          <a:endParaRPr lang="es-PE" sz="2800" b="1" kern="1200" dirty="0">
            <a:solidFill>
              <a:srgbClr val="002060"/>
            </a:solidFill>
            <a:latin typeface="Calibri" pitchFamily="34" charset="0"/>
            <a:ea typeface="Verdana" pitchFamily="34" charset="0"/>
            <a:cs typeface="Verdana" pitchFamily="34" charset="0"/>
          </a:endParaRPr>
        </a:p>
      </dsp:txBody>
      <dsp:txXfrm>
        <a:off x="5276353" y="1656608"/>
        <a:ext cx="2035612" cy="187135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C0936-8642-42DC-B470-432B9FC3FD24}">
      <dsp:nvSpPr>
        <dsp:cNvPr id="0" name=""/>
        <dsp:cNvSpPr/>
      </dsp:nvSpPr>
      <dsp:spPr>
        <a:xfrm>
          <a:off x="966" y="97606"/>
          <a:ext cx="3519531" cy="1759765"/>
        </a:xfrm>
        <a:prstGeom prst="roundRect">
          <a:avLst>
            <a:gd name="adj" fmla="val 10000"/>
          </a:avLst>
        </a:prstGeom>
        <a:pattFill prst="pct5">
          <a:fgClr>
            <a:schemeClr val="accent3">
              <a:lumMod val="75000"/>
            </a:schemeClr>
          </a:fgClr>
          <a:bgClr>
            <a:schemeClr val="bg1"/>
          </a:bgClr>
        </a:patt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PE" sz="3600" b="1" kern="1200" dirty="0" smtClean="0">
              <a:solidFill>
                <a:schemeClr val="accent5">
                  <a:lumMod val="75000"/>
                </a:schemeClr>
              </a:solidFill>
              <a:latin typeface="Cambria" pitchFamily="18" charset="0"/>
            </a:rPr>
            <a:t>Encuesta</a:t>
          </a:r>
          <a:endParaRPr lang="es-PE" sz="3600" b="1" kern="1200" dirty="0">
            <a:solidFill>
              <a:schemeClr val="accent5">
                <a:lumMod val="75000"/>
              </a:schemeClr>
            </a:solidFill>
            <a:latin typeface="Cambria" pitchFamily="18" charset="0"/>
          </a:endParaRPr>
        </a:p>
      </dsp:txBody>
      <dsp:txXfrm>
        <a:off x="52508" y="149148"/>
        <a:ext cx="3416447" cy="1656681"/>
      </dsp:txXfrm>
    </dsp:sp>
    <dsp:sp modelId="{EE2D2326-BD5B-4520-9653-B35EF78C7AA5}">
      <dsp:nvSpPr>
        <dsp:cNvPr id="0" name=""/>
        <dsp:cNvSpPr/>
      </dsp:nvSpPr>
      <dsp:spPr>
        <a:xfrm>
          <a:off x="352920" y="1857372"/>
          <a:ext cx="351953" cy="1734645"/>
        </a:xfrm>
        <a:custGeom>
          <a:avLst/>
          <a:gdLst/>
          <a:ahLst/>
          <a:cxnLst/>
          <a:rect l="0" t="0" r="0" b="0"/>
          <a:pathLst>
            <a:path>
              <a:moveTo>
                <a:pt x="0" y="0"/>
              </a:moveTo>
              <a:lnTo>
                <a:pt x="0" y="1734645"/>
              </a:lnTo>
              <a:lnTo>
                <a:pt x="351953" y="173464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E47A71-03ED-4F6F-ABC7-9A04D110CE2B}">
      <dsp:nvSpPr>
        <dsp:cNvPr id="0" name=""/>
        <dsp:cNvSpPr/>
      </dsp:nvSpPr>
      <dsp:spPr>
        <a:xfrm>
          <a:off x="704873" y="2297313"/>
          <a:ext cx="2815625" cy="2589407"/>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PE" sz="2800" b="1" kern="1200" dirty="0" smtClean="0">
              <a:solidFill>
                <a:srgbClr val="002060"/>
              </a:solidFill>
              <a:latin typeface="Calibri" pitchFamily="34" charset="0"/>
              <a:ea typeface="Verdana" pitchFamily="34" charset="0"/>
              <a:cs typeface="Verdana" pitchFamily="34" charset="0"/>
            </a:rPr>
            <a:t>Se</a:t>
          </a:r>
          <a:r>
            <a:rPr lang="es-PE" sz="2800" kern="1200" dirty="0" smtClean="0"/>
            <a:t>  </a:t>
          </a:r>
          <a:r>
            <a:rPr lang="es-PE" sz="2800" b="1" kern="1200" dirty="0" smtClean="0">
              <a:solidFill>
                <a:srgbClr val="002060"/>
              </a:solidFill>
              <a:latin typeface="Calibri" pitchFamily="34" charset="0"/>
              <a:ea typeface="Verdana" pitchFamily="34" charset="0"/>
              <a:cs typeface="Verdana" pitchFamily="34" charset="0"/>
            </a:rPr>
            <a:t>realizó  a las 46 Empresas Ferreteras domiciliados en Huánuco.</a:t>
          </a:r>
          <a:endParaRPr lang="es-PE" sz="2800" b="1" kern="1200" dirty="0">
            <a:solidFill>
              <a:srgbClr val="002060"/>
            </a:solidFill>
            <a:latin typeface="Calibri" pitchFamily="34" charset="0"/>
            <a:ea typeface="Verdana" pitchFamily="34" charset="0"/>
            <a:cs typeface="Verdana" pitchFamily="34" charset="0"/>
          </a:endParaRPr>
        </a:p>
      </dsp:txBody>
      <dsp:txXfrm>
        <a:off x="780714" y="2373154"/>
        <a:ext cx="2663943" cy="2437725"/>
      </dsp:txXfrm>
    </dsp:sp>
    <dsp:sp modelId="{12FF3CA3-1C73-4B7C-95C1-FF22AEED4195}">
      <dsp:nvSpPr>
        <dsp:cNvPr id="0" name=""/>
        <dsp:cNvSpPr/>
      </dsp:nvSpPr>
      <dsp:spPr>
        <a:xfrm>
          <a:off x="4400381" y="97606"/>
          <a:ext cx="3519531" cy="1759765"/>
        </a:xfrm>
        <a:prstGeom prst="roundRect">
          <a:avLst>
            <a:gd name="adj" fmla="val 10000"/>
          </a:avLst>
        </a:prstGeom>
        <a:pattFill prst="pct5">
          <a:fgClr>
            <a:schemeClr val="accent3">
              <a:lumMod val="75000"/>
            </a:schemeClr>
          </a:fgClr>
          <a:bgClr>
            <a:schemeClr val="bg1"/>
          </a:bgClr>
        </a:patt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PE" sz="3600" b="1" kern="1200" dirty="0" smtClean="0">
              <a:solidFill>
                <a:schemeClr val="accent5">
                  <a:lumMod val="75000"/>
                </a:schemeClr>
              </a:solidFill>
              <a:latin typeface="Cambria" pitchFamily="18" charset="0"/>
            </a:rPr>
            <a:t>Entrevista</a:t>
          </a:r>
          <a:endParaRPr lang="es-PE" sz="2400" b="1" kern="1200" dirty="0">
            <a:solidFill>
              <a:schemeClr val="accent5">
                <a:lumMod val="75000"/>
              </a:schemeClr>
            </a:solidFill>
            <a:latin typeface="Cambria" pitchFamily="18" charset="0"/>
          </a:endParaRPr>
        </a:p>
      </dsp:txBody>
      <dsp:txXfrm>
        <a:off x="4451923" y="149148"/>
        <a:ext cx="3416447" cy="1656681"/>
      </dsp:txXfrm>
    </dsp:sp>
    <dsp:sp modelId="{DF7D7DED-025D-4483-8C06-ACBEB22B6090}">
      <dsp:nvSpPr>
        <dsp:cNvPr id="0" name=""/>
        <dsp:cNvSpPr/>
      </dsp:nvSpPr>
      <dsp:spPr>
        <a:xfrm>
          <a:off x="4752334" y="1857372"/>
          <a:ext cx="351953" cy="1734645"/>
        </a:xfrm>
        <a:custGeom>
          <a:avLst/>
          <a:gdLst/>
          <a:ahLst/>
          <a:cxnLst/>
          <a:rect l="0" t="0" r="0" b="0"/>
          <a:pathLst>
            <a:path>
              <a:moveTo>
                <a:pt x="0" y="0"/>
              </a:moveTo>
              <a:lnTo>
                <a:pt x="0" y="1734645"/>
              </a:lnTo>
              <a:lnTo>
                <a:pt x="351953" y="173464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D442C4-A128-4958-8C30-6E7DB06FA174}">
      <dsp:nvSpPr>
        <dsp:cNvPr id="0" name=""/>
        <dsp:cNvSpPr/>
      </dsp:nvSpPr>
      <dsp:spPr>
        <a:xfrm>
          <a:off x="5104287" y="2297313"/>
          <a:ext cx="2815625" cy="2589407"/>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PE" sz="2800" b="1" kern="1200" dirty="0" smtClean="0">
              <a:solidFill>
                <a:srgbClr val="002060"/>
              </a:solidFill>
              <a:latin typeface="Calibri" pitchFamily="34" charset="0"/>
              <a:ea typeface="Verdana" pitchFamily="34" charset="0"/>
              <a:cs typeface="Verdana" pitchFamily="34" charset="0"/>
            </a:rPr>
            <a:t>Se  realizó en la Empresa “FERRETERIA EL CONSTRUCTOR S.R.L.”</a:t>
          </a:r>
          <a:endParaRPr lang="es-PE" sz="2800" b="1" kern="1200" dirty="0">
            <a:solidFill>
              <a:srgbClr val="002060"/>
            </a:solidFill>
            <a:latin typeface="Calibri" pitchFamily="34" charset="0"/>
            <a:ea typeface="Verdana" pitchFamily="34" charset="0"/>
            <a:cs typeface="Verdana" pitchFamily="34" charset="0"/>
          </a:endParaRPr>
        </a:p>
      </dsp:txBody>
      <dsp:txXfrm>
        <a:off x="5180128" y="2373154"/>
        <a:ext cx="2663943" cy="243772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12DE1-452E-47F3-88CC-24BCBD86D277}">
      <dsp:nvSpPr>
        <dsp:cNvPr id="0" name=""/>
        <dsp:cNvSpPr/>
      </dsp:nvSpPr>
      <dsp:spPr>
        <a:xfrm rot="16200000">
          <a:off x="549951" y="1390980"/>
          <a:ext cx="3979462" cy="3361165"/>
        </a:xfrm>
        <a:prstGeom prst="round2SameRect">
          <a:avLst>
            <a:gd name="adj1" fmla="val 16670"/>
            <a:gd name="adj2" fmla="val 0"/>
          </a:avLst>
        </a:prstGeom>
        <a:solidFill>
          <a:srgbClr val="FFCCFF"/>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6200" tIns="127000" rIns="114300" bIns="127000" numCol="1" spcCol="1270" anchor="t" anchorCtr="0">
          <a:noAutofit/>
        </a:bodyPr>
        <a:lstStyle/>
        <a:p>
          <a:pPr lvl="0" algn="ctr" defTabSz="889000">
            <a:lnSpc>
              <a:spcPct val="90000"/>
            </a:lnSpc>
            <a:spcBef>
              <a:spcPct val="0"/>
            </a:spcBef>
            <a:spcAft>
              <a:spcPct val="35000"/>
            </a:spcAft>
          </a:pPr>
          <a:endParaRPr lang="es-PE" sz="2000" b="1" kern="1200" dirty="0" smtClean="0">
            <a:solidFill>
              <a:schemeClr val="accent6">
                <a:lumMod val="50000"/>
              </a:schemeClr>
            </a:solidFill>
            <a:latin typeface="Arial" pitchFamily="34" charset="0"/>
            <a:ea typeface="+mn-ea"/>
            <a:cs typeface="Arial" pitchFamily="34" charset="0"/>
          </a:endParaRPr>
        </a:p>
        <a:p>
          <a:pPr lvl="0" algn="ctr" defTabSz="889000">
            <a:lnSpc>
              <a:spcPct val="90000"/>
            </a:lnSpc>
            <a:spcBef>
              <a:spcPct val="0"/>
            </a:spcBef>
            <a:spcAft>
              <a:spcPct val="35000"/>
            </a:spcAft>
          </a:pPr>
          <a:r>
            <a:rPr lang="es-PE" sz="2000" b="1" kern="1200" dirty="0" smtClean="0">
              <a:solidFill>
                <a:schemeClr val="accent6">
                  <a:lumMod val="50000"/>
                </a:schemeClr>
              </a:solidFill>
              <a:latin typeface="Arial" pitchFamily="34" charset="0"/>
              <a:ea typeface="+mn-ea"/>
              <a:cs typeface="Arial" pitchFamily="34" charset="0"/>
            </a:rPr>
            <a:t>Para comprobar y verificar la hipótesis planteada en la presente investigación (General y Especificas), se aplicó</a:t>
          </a:r>
          <a:r>
            <a:rPr lang="es-MX" sz="2000" b="1" kern="1200" dirty="0" smtClean="0">
              <a:solidFill>
                <a:schemeClr val="accent6">
                  <a:lumMod val="50000"/>
                </a:schemeClr>
              </a:solidFill>
              <a:latin typeface="Arial" pitchFamily="34" charset="0"/>
              <a:ea typeface="+mn-ea"/>
              <a:cs typeface="Arial" pitchFamily="34" charset="0"/>
            </a:rPr>
            <a:t>a</a:t>
          </a:r>
          <a:r>
            <a:rPr lang="es-PE" sz="2000" b="1" kern="1200" dirty="0" smtClean="0">
              <a:solidFill>
                <a:schemeClr val="accent6">
                  <a:lumMod val="50000"/>
                </a:schemeClr>
              </a:solidFill>
              <a:latin typeface="Arial" pitchFamily="34" charset="0"/>
              <a:ea typeface="+mn-ea"/>
              <a:cs typeface="Arial" pitchFamily="34" charset="0"/>
            </a:rPr>
            <a:t>do los modelos estadísticos paramétricos a través de la Prueba del Chi Cuadrado.</a:t>
          </a:r>
          <a:endParaRPr lang="es-PE" sz="2000" b="1" kern="1200" dirty="0">
            <a:solidFill>
              <a:schemeClr val="accent6">
                <a:lumMod val="50000"/>
              </a:schemeClr>
            </a:solidFill>
            <a:latin typeface="Arial" pitchFamily="34" charset="0"/>
            <a:ea typeface="+mn-ea"/>
            <a:cs typeface="Arial" pitchFamily="34" charset="0"/>
          </a:endParaRPr>
        </a:p>
      </dsp:txBody>
      <dsp:txXfrm rot="5400000">
        <a:off x="1023207" y="1245940"/>
        <a:ext cx="3197057" cy="3651246"/>
      </dsp:txXfrm>
    </dsp:sp>
    <dsp:sp modelId="{BA927667-24C9-4A10-9524-EA5833498172}">
      <dsp:nvSpPr>
        <dsp:cNvPr id="0" name=""/>
        <dsp:cNvSpPr/>
      </dsp:nvSpPr>
      <dsp:spPr>
        <a:xfrm rot="5400000">
          <a:off x="4299653" y="1274335"/>
          <a:ext cx="3979462" cy="3594455"/>
        </a:xfrm>
        <a:prstGeom prst="round2SameRect">
          <a:avLst>
            <a:gd name="adj1" fmla="val 16670"/>
            <a:gd name="adj2" fmla="val 0"/>
          </a:avLst>
        </a:prstGeom>
        <a:solidFill>
          <a:srgbClr val="FFCCFF"/>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2870" tIns="114300" rIns="68580" bIns="114300" numCol="1" spcCol="1270" anchor="t" anchorCtr="0">
          <a:noAutofit/>
        </a:bodyPr>
        <a:lstStyle/>
        <a:p>
          <a:pPr lvl="0" algn="ctr" defTabSz="800100">
            <a:lnSpc>
              <a:spcPct val="90000"/>
            </a:lnSpc>
            <a:spcBef>
              <a:spcPct val="0"/>
            </a:spcBef>
            <a:spcAft>
              <a:spcPct val="35000"/>
            </a:spcAft>
          </a:pPr>
          <a:endParaRPr lang="es-PE" sz="1800" b="1" kern="1200" dirty="0" smtClean="0">
            <a:solidFill>
              <a:schemeClr val="accent6">
                <a:lumMod val="50000"/>
              </a:schemeClr>
            </a:solidFill>
            <a:latin typeface="Arial" pitchFamily="34" charset="0"/>
            <a:ea typeface="+mn-ea"/>
            <a:cs typeface="Arial" pitchFamily="34" charset="0"/>
          </a:endParaRPr>
        </a:p>
        <a:p>
          <a:pPr lvl="0" algn="ctr" defTabSz="800100">
            <a:lnSpc>
              <a:spcPct val="90000"/>
            </a:lnSpc>
            <a:spcBef>
              <a:spcPct val="0"/>
            </a:spcBef>
            <a:spcAft>
              <a:spcPct val="35000"/>
            </a:spcAft>
          </a:pPr>
          <a:endParaRPr lang="es-PE" sz="1800" b="1" kern="1200" dirty="0" smtClean="0">
            <a:solidFill>
              <a:schemeClr val="accent6">
                <a:lumMod val="50000"/>
              </a:schemeClr>
            </a:solidFill>
            <a:latin typeface="Arial" pitchFamily="34" charset="0"/>
            <a:ea typeface="+mn-ea"/>
            <a:cs typeface="Arial" pitchFamily="34" charset="0"/>
          </a:endParaRPr>
        </a:p>
        <a:p>
          <a:pPr lvl="0" algn="ctr" defTabSz="800100">
            <a:lnSpc>
              <a:spcPct val="90000"/>
            </a:lnSpc>
            <a:spcBef>
              <a:spcPct val="0"/>
            </a:spcBef>
            <a:spcAft>
              <a:spcPct val="35000"/>
            </a:spcAft>
          </a:pPr>
          <a:r>
            <a:rPr lang="es-PE" sz="1800" b="1" kern="1200" dirty="0" smtClean="0">
              <a:solidFill>
                <a:schemeClr val="accent6">
                  <a:lumMod val="50000"/>
                </a:schemeClr>
              </a:solidFill>
              <a:latin typeface="Arial" pitchFamily="34" charset="0"/>
              <a:ea typeface="+mn-ea"/>
              <a:cs typeface="Arial" pitchFamily="34" charset="0"/>
            </a:rPr>
            <a:t>PRUEBA DEL CHI CUADRADO: Para probar la hipótesis de investigación se utilizó la siguiente formula. </a:t>
          </a:r>
          <a:endParaRPr lang="es-PE" sz="1800" kern="1200" dirty="0" smtClean="0"/>
        </a:p>
        <a:p>
          <a:pPr lvl="0" algn="ctr" defTabSz="800100">
            <a:lnSpc>
              <a:spcPct val="90000"/>
            </a:lnSpc>
            <a:spcBef>
              <a:spcPct val="0"/>
            </a:spcBef>
            <a:spcAft>
              <a:spcPct val="35000"/>
            </a:spcAft>
          </a:pPr>
          <a:endParaRPr lang="es-PE" sz="1800" kern="1200" dirty="0" smtClean="0"/>
        </a:p>
        <a:p>
          <a:pPr lvl="0" algn="ctr" defTabSz="8001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p>
                  <m:sSupPr>
                    <m:ctrlPr>
                      <a:rPr lang="es-PE" sz="1800" b="1" i="1" kern="1200" smtClean="0">
                        <a:latin typeface="Cambria Math"/>
                      </a:rPr>
                    </m:ctrlPr>
                  </m:sSupPr>
                  <m:e>
                    <m:r>
                      <a:rPr lang="es-PE" sz="1800" b="1" i="1" kern="1200">
                        <a:latin typeface="Cambria Math"/>
                      </a:rPr>
                      <m:t>𝑿</m:t>
                    </m:r>
                  </m:e>
                  <m:sup>
                    <m:r>
                      <a:rPr lang="es-PE" sz="1800" b="1" i="1" kern="1200">
                        <a:latin typeface="Cambria Math"/>
                      </a:rPr>
                      <m:t>𝟐</m:t>
                    </m:r>
                  </m:sup>
                </m:sSup>
                <m:r>
                  <a:rPr lang="es-PE" sz="1800" b="1" i="1" kern="1200">
                    <a:latin typeface="Cambria Math"/>
                  </a:rPr>
                  <m:t>=</m:t>
                </m:r>
                <m:nary>
                  <m:naryPr>
                    <m:chr m:val="∑"/>
                    <m:limLoc m:val="undOvr"/>
                    <m:ctrlPr>
                      <a:rPr lang="es-PE" sz="1800" b="1" i="1" kern="1200">
                        <a:latin typeface="Cambria Math"/>
                      </a:rPr>
                    </m:ctrlPr>
                  </m:naryPr>
                  <m:sub>
                    <m:r>
                      <a:rPr lang="es-PE" sz="1800" b="1" i="1" kern="1200">
                        <a:latin typeface="Cambria Math"/>
                      </a:rPr>
                      <m:t>𝒊</m:t>
                    </m:r>
                    <m:r>
                      <a:rPr lang="es-PE" sz="1800" b="1" i="1" kern="1200">
                        <a:latin typeface="Cambria Math"/>
                      </a:rPr>
                      <m:t>=</m:t>
                    </m:r>
                    <m:r>
                      <a:rPr lang="es-PE" sz="1800" b="1" i="1" kern="1200">
                        <a:latin typeface="Cambria Math"/>
                      </a:rPr>
                      <m:t>𝟏</m:t>
                    </m:r>
                  </m:sub>
                  <m:sup>
                    <m:r>
                      <a:rPr lang="es-PE" sz="1800" b="1" i="1" kern="1200">
                        <a:latin typeface="Cambria Math"/>
                      </a:rPr>
                      <m:t>𝒌</m:t>
                    </m:r>
                  </m:sup>
                  <m:e>
                    <m:r>
                      <a:rPr lang="es-PE" sz="1800" b="1" i="1" kern="1200">
                        <a:latin typeface="Cambria Math"/>
                      </a:rPr>
                      <m:t>=</m:t>
                    </m:r>
                    <m:f>
                      <m:fPr>
                        <m:ctrlPr>
                          <a:rPr lang="es-PE" sz="1800" b="1" i="1" kern="1200">
                            <a:latin typeface="Cambria Math"/>
                          </a:rPr>
                        </m:ctrlPr>
                      </m:fPr>
                      <m:num>
                        <m:r>
                          <a:rPr lang="es-PE" sz="1800" b="1" i="1" kern="1200">
                            <a:latin typeface="Cambria Math"/>
                          </a:rPr>
                          <m:t>(</m:t>
                        </m:r>
                        <m:r>
                          <a:rPr lang="es-PE" sz="1800" b="1" i="1" kern="1200">
                            <a:latin typeface="Cambria Math"/>
                          </a:rPr>
                          <m:t>𝑶𝒊</m:t>
                        </m:r>
                        <m:r>
                          <a:rPr lang="es-PE" sz="1800" b="1" i="1" kern="1200">
                            <a:latin typeface="Cambria Math"/>
                          </a:rPr>
                          <m:t>−</m:t>
                        </m:r>
                        <m:r>
                          <a:rPr lang="es-PE" sz="1800" b="1" i="1" kern="1200">
                            <a:latin typeface="Cambria Math"/>
                          </a:rPr>
                          <m:t>𝑬𝒊</m:t>
                        </m:r>
                      </m:num>
                      <m:den>
                        <m:r>
                          <a:rPr lang="es-PE" sz="1800" b="1" i="1" kern="1200">
                            <a:latin typeface="Cambria Math"/>
                          </a:rPr>
                          <m:t>𝑬𝒊</m:t>
                        </m:r>
                      </m:den>
                    </m:f>
                  </m:e>
                </m:nary>
              </m:oMath>
            </m:oMathPara>
          </a14:m>
          <a:endParaRPr lang="es-PE" sz="1800" kern="1200" dirty="0"/>
        </a:p>
      </dsp:txBody>
      <dsp:txXfrm rot="-5400000">
        <a:off x="4492156" y="1257330"/>
        <a:ext cx="3418957" cy="3628466"/>
      </dsp:txXfrm>
    </dsp:sp>
    <dsp:sp modelId="{790B65E4-B3CF-4ADA-8437-203E3B5A053D}">
      <dsp:nvSpPr>
        <dsp:cNvPr id="0" name=""/>
        <dsp:cNvSpPr/>
      </dsp:nvSpPr>
      <dsp:spPr>
        <a:xfrm>
          <a:off x="2807748" y="0"/>
          <a:ext cx="2871807" cy="2542176"/>
        </a:xfrm>
        <a:prstGeom prst="circularArrow">
          <a:avLst>
            <a:gd name="adj1" fmla="val 12500"/>
            <a:gd name="adj2" fmla="val 1142322"/>
            <a:gd name="adj3" fmla="val 20457678"/>
            <a:gd name="adj4" fmla="val 10800000"/>
            <a:gd name="adj5" fmla="val 12500"/>
          </a:avLst>
        </a:prstGeom>
        <a:pattFill prst="dashVert">
          <a:fgClr>
            <a:schemeClr val="accent3">
              <a:hueOff val="0"/>
              <a:satOff val="0"/>
              <a:lumOff val="0"/>
            </a:schemeClr>
          </a:fgClr>
          <a:bgClr>
            <a:schemeClr val="bg1"/>
          </a:bgClr>
        </a:patt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22A83552-8AAA-45C7-ABB9-3BD620B70BCC}">
      <dsp:nvSpPr>
        <dsp:cNvPr id="0" name=""/>
        <dsp:cNvSpPr/>
      </dsp:nvSpPr>
      <dsp:spPr>
        <a:xfrm rot="10800000">
          <a:off x="2737403" y="3647686"/>
          <a:ext cx="3012498" cy="2542176"/>
        </a:xfrm>
        <a:prstGeom prst="circularArrow">
          <a:avLst>
            <a:gd name="adj1" fmla="val 12500"/>
            <a:gd name="adj2" fmla="val 1142322"/>
            <a:gd name="adj3" fmla="val 20457678"/>
            <a:gd name="adj4" fmla="val 10800000"/>
            <a:gd name="adj5" fmla="val 12500"/>
          </a:avLst>
        </a:prstGeom>
        <a:pattFill prst="dashVert">
          <a:fgClr>
            <a:schemeClr val="accent3">
              <a:hueOff val="0"/>
              <a:satOff val="0"/>
              <a:lumOff val="0"/>
            </a:schemeClr>
          </a:fgClr>
          <a:bgClr>
            <a:schemeClr val="bg1"/>
          </a:bgClr>
        </a:patt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19E16-14FA-43A5-B4F3-03D31BDB3F26}">
      <dsp:nvSpPr>
        <dsp:cNvPr id="0" name=""/>
        <dsp:cNvSpPr/>
      </dsp:nvSpPr>
      <dsp:spPr>
        <a:xfrm>
          <a:off x="8" y="0"/>
          <a:ext cx="4591538" cy="5144120"/>
        </a:xfrm>
        <a:prstGeom prst="triangle">
          <a:avLst/>
        </a:prstGeom>
        <a:pattFill prst="shingle">
          <a:fgClr>
            <a:srgbClr val="FB1A15"/>
          </a:fgClr>
          <a:bgClr>
            <a:schemeClr val="bg1"/>
          </a:bgClr>
        </a:patt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4EEBCC-702A-4E40-91DD-46927EBCF3A8}">
      <dsp:nvSpPr>
        <dsp:cNvPr id="0" name=""/>
        <dsp:cNvSpPr/>
      </dsp:nvSpPr>
      <dsp:spPr>
        <a:xfrm>
          <a:off x="2616454" y="438592"/>
          <a:ext cx="6024505" cy="1372512"/>
        </a:xfrm>
        <a:prstGeom prst="roundRect">
          <a:avLst/>
        </a:prstGeom>
        <a:gradFill flip="none" rotWithShape="1">
          <a:gsLst>
            <a:gs pos="50000">
              <a:schemeClr val="bg1"/>
            </a:gs>
            <a:gs pos="100000">
              <a:srgbClr val="FFFF66"/>
            </a:gs>
          </a:gsLst>
          <a:path path="circle">
            <a:fillToRect l="50000" t="50000" r="50000" b="50000"/>
          </a:path>
          <a:tileRect/>
        </a:gradFill>
        <a:ln w="25400" cap="flat" cmpd="sng" algn="ctr">
          <a:solidFill>
            <a:srgbClr val="FB1A15"/>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b="1" kern="1200" dirty="0" smtClean="0">
              <a:solidFill>
                <a:srgbClr val="003399"/>
              </a:solidFill>
              <a:latin typeface="Calibri" pitchFamily="34" charset="0"/>
              <a:ea typeface="Microsoft YaHei" pitchFamily="34" charset="-122"/>
              <a:cs typeface="Estrangelo Edessa" pitchFamily="66" charset="0"/>
            </a:rPr>
            <a:t>Actualmente, la mayoría de Pequeñas Empresas Ferreteras de Huánuco, enfrentan muchas dificultades para lograr una gestión eficiente y efectiva en su funcionamiento.</a:t>
          </a:r>
          <a:endParaRPr lang="es-PE" sz="2400" b="1" kern="1200" dirty="0">
            <a:solidFill>
              <a:srgbClr val="003399"/>
            </a:solidFill>
            <a:latin typeface="Calibri" pitchFamily="34" charset="0"/>
            <a:ea typeface="Microsoft YaHei" pitchFamily="34" charset="-122"/>
            <a:cs typeface="Estrangelo Edessa" pitchFamily="66" charset="0"/>
          </a:endParaRPr>
        </a:p>
      </dsp:txBody>
      <dsp:txXfrm>
        <a:off x="2683455" y="505593"/>
        <a:ext cx="5890503" cy="1238510"/>
      </dsp:txXfrm>
    </dsp:sp>
    <dsp:sp modelId="{89F19CB2-65C0-435C-A2EB-B8B4277ED11B}">
      <dsp:nvSpPr>
        <dsp:cNvPr id="0" name=""/>
        <dsp:cNvSpPr/>
      </dsp:nvSpPr>
      <dsp:spPr>
        <a:xfrm>
          <a:off x="2120620" y="2041522"/>
          <a:ext cx="6520339" cy="1410351"/>
        </a:xfrm>
        <a:prstGeom prst="roundRect">
          <a:avLst/>
        </a:prstGeom>
        <a:gradFill flip="none" rotWithShape="1">
          <a:gsLst>
            <a:gs pos="50000">
              <a:schemeClr val="bg1"/>
            </a:gs>
            <a:gs pos="100000">
              <a:srgbClr val="CC99FF"/>
            </a:gs>
          </a:gsLst>
          <a:path path="shape">
            <a:fillToRect l="50000" t="50000" r="50000" b="50000"/>
          </a:path>
          <a:tileRect/>
        </a:gradFill>
        <a:ln w="25400" cap="flat" cmpd="sng" algn="ctr">
          <a:solidFill>
            <a:srgbClr val="FB1A15"/>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b="1" kern="1200" dirty="0" smtClean="0">
              <a:solidFill>
                <a:srgbClr val="003399"/>
              </a:solidFill>
              <a:latin typeface="Calibri" pitchFamily="34" charset="0"/>
              <a:ea typeface="Microsoft YaHei" pitchFamily="34" charset="-122"/>
              <a:cs typeface="Estrangelo Edessa" pitchFamily="66" charset="0"/>
            </a:rPr>
            <a:t>Estos  obstáculos surgen debido a una serie de factores, internos y externos, debido a las características propias de su actividad, causa por las que existen pérdidas para la empresa.</a:t>
          </a:r>
          <a:endParaRPr lang="es-PE" sz="2400" b="1" kern="1200" dirty="0">
            <a:solidFill>
              <a:srgbClr val="003399"/>
            </a:solidFill>
            <a:latin typeface="Calibri" pitchFamily="34" charset="0"/>
            <a:ea typeface="Microsoft YaHei" pitchFamily="34" charset="-122"/>
            <a:cs typeface="Estrangelo Edessa" pitchFamily="66" charset="0"/>
          </a:endParaRPr>
        </a:p>
      </dsp:txBody>
      <dsp:txXfrm>
        <a:off x="2189468" y="2110370"/>
        <a:ext cx="6382643" cy="1272655"/>
      </dsp:txXfrm>
    </dsp:sp>
    <dsp:sp modelId="{6D52D177-424E-4764-9931-ED6BBC1ACDA7}">
      <dsp:nvSpPr>
        <dsp:cNvPr id="0" name=""/>
        <dsp:cNvSpPr/>
      </dsp:nvSpPr>
      <dsp:spPr>
        <a:xfrm>
          <a:off x="1615524" y="3594304"/>
          <a:ext cx="7025435" cy="1295166"/>
        </a:xfrm>
        <a:prstGeom prst="roundRect">
          <a:avLst/>
        </a:prstGeom>
        <a:gradFill rotWithShape="0">
          <a:gsLst>
            <a:gs pos="50000">
              <a:schemeClr val="bg1"/>
            </a:gs>
            <a:gs pos="100000">
              <a:srgbClr val="99FFCC"/>
            </a:gs>
          </a:gsLst>
          <a:path path="circle">
            <a:fillToRect l="50000" t="50000" r="50000" b="50000"/>
          </a:path>
        </a:gradFill>
        <a:ln w="25400" cap="flat" cmpd="sng" algn="ctr">
          <a:solidFill>
            <a:srgbClr val="FB1A15"/>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b="1" kern="1200" dirty="0" smtClean="0">
              <a:solidFill>
                <a:srgbClr val="003399"/>
              </a:solidFill>
              <a:latin typeface="Calibri" pitchFamily="34" charset="0"/>
              <a:ea typeface="Microsoft YaHei" pitchFamily="34" charset="-122"/>
              <a:cs typeface="Estrangelo Edessa" pitchFamily="66" charset="0"/>
            </a:rPr>
            <a:t>He ahí la necesidad e importancia de saber cuáles son los efectos (positivos o negativos) que se conseguiría gracias a la aplicación de un adecuado control interno para el beneficio de la empresa.  </a:t>
          </a:r>
          <a:endParaRPr lang="es-PE" sz="2400" b="1" kern="1200" dirty="0">
            <a:solidFill>
              <a:srgbClr val="003399"/>
            </a:solidFill>
            <a:latin typeface="Calibri" pitchFamily="34" charset="0"/>
            <a:ea typeface="Microsoft YaHei" pitchFamily="34" charset="-122"/>
            <a:cs typeface="Estrangelo Edessa" pitchFamily="66" charset="0"/>
          </a:endParaRPr>
        </a:p>
      </dsp:txBody>
      <dsp:txXfrm>
        <a:off x="1678749" y="3657529"/>
        <a:ext cx="6898985" cy="11687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34374-3413-437C-B41E-853564582BEE}">
      <dsp:nvSpPr>
        <dsp:cNvPr id="0" name=""/>
        <dsp:cNvSpPr/>
      </dsp:nvSpPr>
      <dsp:spPr>
        <a:xfrm>
          <a:off x="325163" y="-71996"/>
          <a:ext cx="5399865" cy="1199244"/>
        </a:xfrm>
        <a:prstGeom prst="roundRect">
          <a:avLst>
            <a:gd name="adj" fmla="val 10000"/>
          </a:avLst>
        </a:prstGeom>
        <a:pattFill prst="pct90">
          <a:fgClr>
            <a:srgbClr val="00FF99"/>
          </a:fgClr>
          <a:bgClr>
            <a:schemeClr val="bg1"/>
          </a:bgClr>
        </a:patt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261938" lvl="0" indent="-261938" algn="just" defTabSz="1030288" rtl="0" eaLnBrk="1" latinLnBrk="0" hangingPunct="1">
            <a:lnSpc>
              <a:spcPct val="90000"/>
            </a:lnSpc>
            <a:spcBef>
              <a:spcPct val="0"/>
            </a:spcBef>
            <a:spcAft>
              <a:spcPct val="35000"/>
            </a:spcAft>
            <a:tabLst/>
          </a:pPr>
          <a:r>
            <a:rPr lang="es-PE" sz="1800" b="1" kern="1200" dirty="0" smtClean="0">
              <a:solidFill>
                <a:schemeClr val="accent5">
                  <a:lumMod val="50000"/>
                </a:schemeClr>
              </a:solidFill>
              <a:latin typeface="Arial"/>
              <a:ea typeface="Calibri"/>
              <a:cs typeface="Times New Roman"/>
            </a:rPr>
            <a:t>1. Conocer la importancia que tiene la aplicación  del control interno en  el proceso contable de las pequeñas empresas Ferreteras de Huánuco.</a:t>
          </a:r>
          <a:endParaRPr lang="es-PE" sz="1800" b="1" kern="1200" dirty="0">
            <a:solidFill>
              <a:schemeClr val="accent5">
                <a:lumMod val="50000"/>
              </a:schemeClr>
            </a:solidFill>
            <a:latin typeface="Arial"/>
            <a:ea typeface="Calibri"/>
            <a:cs typeface="Times New Roman"/>
          </a:endParaRPr>
        </a:p>
      </dsp:txBody>
      <dsp:txXfrm>
        <a:off x="360288" y="-36871"/>
        <a:ext cx="4071887" cy="1128994"/>
      </dsp:txXfrm>
    </dsp:sp>
    <dsp:sp modelId="{0F0356C0-A8C1-4CF4-A790-1BB72352AEC8}">
      <dsp:nvSpPr>
        <dsp:cNvPr id="0" name=""/>
        <dsp:cNvSpPr/>
      </dsp:nvSpPr>
      <dsp:spPr>
        <a:xfrm>
          <a:off x="601463" y="1217876"/>
          <a:ext cx="5398394" cy="1247753"/>
        </a:xfrm>
        <a:prstGeom prst="roundRect">
          <a:avLst>
            <a:gd name="adj" fmla="val 10000"/>
          </a:avLst>
        </a:prstGeom>
        <a:pattFill prst="pct90">
          <a:fgClr>
            <a:srgbClr val="00FF99"/>
          </a:fgClr>
          <a:bgClr>
            <a:schemeClr val="bg1"/>
          </a:bgClr>
        </a:patt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261938" lvl="0" indent="-261938" algn="just" defTabSz="800100">
            <a:lnSpc>
              <a:spcPct val="90000"/>
            </a:lnSpc>
            <a:spcBef>
              <a:spcPct val="0"/>
            </a:spcBef>
            <a:spcAft>
              <a:spcPct val="35000"/>
            </a:spcAft>
          </a:pPr>
          <a:r>
            <a:rPr lang="es-PE" sz="1800" b="1" kern="1200" dirty="0" smtClean="0">
              <a:solidFill>
                <a:schemeClr val="accent5">
                  <a:lumMod val="50000"/>
                </a:schemeClr>
              </a:solidFill>
              <a:latin typeface="Arial"/>
              <a:ea typeface="Calibri"/>
              <a:cs typeface="Times New Roman"/>
            </a:rPr>
            <a:t>2. Identificar  la implicancia que tiene el control interno en  la toma de decisiones para una gestión efectiva  de las pequeñas empresas ferreteras de Huánuco.</a:t>
          </a:r>
          <a:endParaRPr lang="es-PE" sz="1800" b="1" kern="1200" dirty="0">
            <a:solidFill>
              <a:schemeClr val="accent5">
                <a:lumMod val="50000"/>
              </a:schemeClr>
            </a:solidFill>
            <a:latin typeface="Arial"/>
            <a:ea typeface="Calibri"/>
            <a:cs typeface="Times New Roman"/>
          </a:endParaRPr>
        </a:p>
      </dsp:txBody>
      <dsp:txXfrm>
        <a:off x="638008" y="1254421"/>
        <a:ext cx="4048092" cy="1174663"/>
      </dsp:txXfrm>
    </dsp:sp>
    <dsp:sp modelId="{83E8D083-5DE8-4FA1-BF08-78E8E178BA80}">
      <dsp:nvSpPr>
        <dsp:cNvPr id="0" name=""/>
        <dsp:cNvSpPr/>
      </dsp:nvSpPr>
      <dsp:spPr>
        <a:xfrm>
          <a:off x="927259" y="2536566"/>
          <a:ext cx="5254320" cy="1487230"/>
        </a:xfrm>
        <a:prstGeom prst="roundRect">
          <a:avLst>
            <a:gd name="adj" fmla="val 10000"/>
          </a:avLst>
        </a:prstGeom>
        <a:pattFill prst="pct90">
          <a:fgClr>
            <a:srgbClr val="00FF99"/>
          </a:fgClr>
          <a:bgClr>
            <a:schemeClr val="bg1"/>
          </a:bgClr>
        </a:patt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363538" lvl="0" indent="-363538" algn="just" defTabSz="800100">
            <a:lnSpc>
              <a:spcPct val="90000"/>
            </a:lnSpc>
            <a:spcBef>
              <a:spcPct val="0"/>
            </a:spcBef>
            <a:spcAft>
              <a:spcPct val="35000"/>
            </a:spcAft>
          </a:pPr>
          <a:r>
            <a:rPr lang="es-PE" sz="1800" b="1" kern="1200" dirty="0" smtClean="0">
              <a:solidFill>
                <a:schemeClr val="accent5">
                  <a:lumMod val="50000"/>
                </a:schemeClr>
              </a:solidFill>
              <a:latin typeface="Arial"/>
              <a:ea typeface="Calibri"/>
              <a:cs typeface="Times New Roman"/>
            </a:rPr>
            <a:t>3. Difundir la aplicación  de un  sistema de control interno  para el manejo de recursos y bienes  de las pequeñas empresas ferreteras de Huánuco.</a:t>
          </a:r>
          <a:endParaRPr lang="es-PE" sz="1800" b="1" kern="1200" dirty="0">
            <a:solidFill>
              <a:schemeClr val="accent5">
                <a:lumMod val="50000"/>
              </a:schemeClr>
            </a:solidFill>
            <a:latin typeface="Arial"/>
            <a:ea typeface="Calibri"/>
            <a:cs typeface="Times New Roman"/>
          </a:endParaRPr>
        </a:p>
      </dsp:txBody>
      <dsp:txXfrm>
        <a:off x="970818" y="2580125"/>
        <a:ext cx="3924077" cy="1400112"/>
      </dsp:txXfrm>
    </dsp:sp>
    <dsp:sp modelId="{2DFC1C69-88B8-483D-B784-34B27AAA92EA}">
      <dsp:nvSpPr>
        <dsp:cNvPr id="0" name=""/>
        <dsp:cNvSpPr/>
      </dsp:nvSpPr>
      <dsp:spPr>
        <a:xfrm>
          <a:off x="5007831" y="783223"/>
          <a:ext cx="620005" cy="779508"/>
        </a:xfrm>
        <a:prstGeom prst="downArrow">
          <a:avLst>
            <a:gd name="adj1" fmla="val 55000"/>
            <a:gd name="adj2" fmla="val 45000"/>
          </a:avLst>
        </a:prstGeom>
        <a:pattFill prst="wdDnDiag">
          <a:fgClr>
            <a:srgbClr val="00B050"/>
          </a:fgClr>
          <a:bgClr>
            <a:schemeClr val="bg1"/>
          </a:bgClr>
        </a:patt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PE" sz="3500" kern="1200"/>
        </a:p>
      </dsp:txBody>
      <dsp:txXfrm>
        <a:off x="5147332" y="783223"/>
        <a:ext cx="341003" cy="626057"/>
      </dsp:txXfrm>
    </dsp:sp>
    <dsp:sp modelId="{13E463EE-CFA0-418C-8306-0B2A729CE54A}">
      <dsp:nvSpPr>
        <dsp:cNvPr id="0" name=""/>
        <dsp:cNvSpPr/>
      </dsp:nvSpPr>
      <dsp:spPr>
        <a:xfrm>
          <a:off x="5277030" y="2192913"/>
          <a:ext cx="651825" cy="779508"/>
        </a:xfrm>
        <a:prstGeom prst="downArrow">
          <a:avLst>
            <a:gd name="adj1" fmla="val 55000"/>
            <a:gd name="adj2" fmla="val 45000"/>
          </a:avLst>
        </a:prstGeom>
        <a:pattFill prst="wdUpDiag">
          <a:fgClr>
            <a:srgbClr val="339966"/>
          </a:fgClr>
          <a:bgClr>
            <a:schemeClr val="bg1"/>
          </a:bgClr>
        </a:patt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PE" sz="3500" kern="1200"/>
        </a:p>
      </dsp:txBody>
      <dsp:txXfrm>
        <a:off x="5423691" y="2192913"/>
        <a:ext cx="358503" cy="6181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96DBD-1534-4509-A4D8-F4DC5C46DB91}">
      <dsp:nvSpPr>
        <dsp:cNvPr id="0" name=""/>
        <dsp:cNvSpPr/>
      </dsp:nvSpPr>
      <dsp:spPr>
        <a:xfrm>
          <a:off x="1224140" y="188635"/>
          <a:ext cx="5038852" cy="699502"/>
        </a:xfrm>
        <a:prstGeom prst="roundRect">
          <a:avLst>
            <a:gd name="adj" fmla="val 10000"/>
          </a:avLst>
        </a:prstGeom>
        <a:solidFill>
          <a:srgbClr val="00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PE" sz="3600" b="1" kern="1200" spc="300" dirty="0" smtClean="0">
              <a:solidFill>
                <a:schemeClr val="accent5">
                  <a:lumMod val="50000"/>
                </a:schemeClr>
              </a:solidFill>
              <a:latin typeface="Cambria" pitchFamily="18" charset="0"/>
              <a:ea typeface="+mn-ea"/>
              <a:cs typeface="+mn-cs"/>
            </a:rPr>
            <a:t>OBJETIVOS</a:t>
          </a:r>
          <a:r>
            <a:rPr lang="es-PE" sz="3000" b="1" kern="1200" dirty="0" smtClean="0"/>
            <a:t> </a:t>
          </a:r>
          <a:endParaRPr lang="es-PE" sz="3000" kern="1200" dirty="0"/>
        </a:p>
      </dsp:txBody>
      <dsp:txXfrm>
        <a:off x="1244628" y="209123"/>
        <a:ext cx="4997876" cy="658526"/>
      </dsp:txXfrm>
    </dsp:sp>
    <dsp:sp modelId="{16603300-95B1-44A0-80C8-0DFA561C64A2}">
      <dsp:nvSpPr>
        <dsp:cNvPr id="0" name=""/>
        <dsp:cNvSpPr/>
      </dsp:nvSpPr>
      <dsp:spPr>
        <a:xfrm rot="2078905">
          <a:off x="4261532" y="1059068"/>
          <a:ext cx="839539" cy="254778"/>
        </a:xfrm>
        <a:prstGeom prst="leftRightArrow">
          <a:avLst>
            <a:gd name="adj1" fmla="val 60000"/>
            <a:gd name="adj2" fmla="val 50000"/>
          </a:avLst>
        </a:prstGeom>
        <a:solidFill>
          <a:srgbClr val="FFFF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PE" sz="1000" kern="1200"/>
        </a:p>
      </dsp:txBody>
      <dsp:txXfrm>
        <a:off x="4337965" y="1110024"/>
        <a:ext cx="686673" cy="152866"/>
      </dsp:txXfrm>
    </dsp:sp>
    <dsp:sp modelId="{A2C96CEB-C006-488D-A014-ED16E80803CA}">
      <dsp:nvSpPr>
        <dsp:cNvPr id="0" name=""/>
        <dsp:cNvSpPr/>
      </dsp:nvSpPr>
      <dsp:spPr>
        <a:xfrm>
          <a:off x="4464502" y="1484777"/>
          <a:ext cx="2160235" cy="596641"/>
        </a:xfrm>
        <a:prstGeom prst="roundRect">
          <a:avLst>
            <a:gd name="adj" fmla="val 10000"/>
          </a:avLst>
        </a:prstGeom>
        <a:pattFill prst="pct90">
          <a:fgClr>
            <a:srgbClr val="00FF99"/>
          </a:fgClr>
          <a:bgClr>
            <a:schemeClr val="bg1"/>
          </a:bgClr>
        </a:patt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1" kern="1200" dirty="0" smtClean="0">
              <a:solidFill>
                <a:schemeClr val="accent5">
                  <a:lumMod val="75000"/>
                </a:schemeClr>
              </a:solidFill>
              <a:latin typeface="Cambria" pitchFamily="18" charset="0"/>
              <a:ea typeface="+mn-ea"/>
              <a:cs typeface="+mn-cs"/>
            </a:rPr>
            <a:t>OBJETIVOS </a:t>
          </a:r>
          <a:r>
            <a:rPr lang="es-MX" sz="2000" b="1" kern="1200" dirty="0" smtClean="0">
              <a:solidFill>
                <a:schemeClr val="accent5">
                  <a:lumMod val="75000"/>
                </a:schemeClr>
              </a:solidFill>
              <a:latin typeface="Cambria" pitchFamily="18" charset="0"/>
              <a:ea typeface="+mn-ea"/>
              <a:cs typeface="+mn-cs"/>
            </a:rPr>
            <a:t>ESPECÍFICOS</a:t>
          </a:r>
          <a:endParaRPr lang="es-PE" sz="2000" b="1" kern="1200" dirty="0">
            <a:solidFill>
              <a:schemeClr val="accent5">
                <a:lumMod val="75000"/>
              </a:schemeClr>
            </a:solidFill>
            <a:latin typeface="Cambria" pitchFamily="18" charset="0"/>
            <a:ea typeface="+mn-ea"/>
            <a:cs typeface="+mn-cs"/>
          </a:endParaRPr>
        </a:p>
      </dsp:txBody>
      <dsp:txXfrm>
        <a:off x="4481977" y="1502252"/>
        <a:ext cx="2125285" cy="561691"/>
      </dsp:txXfrm>
    </dsp:sp>
    <dsp:sp modelId="{D5B32BB7-B491-4485-B978-DB9E3BDC194C}">
      <dsp:nvSpPr>
        <dsp:cNvPr id="0" name=""/>
        <dsp:cNvSpPr/>
      </dsp:nvSpPr>
      <dsp:spPr>
        <a:xfrm rot="10799996">
          <a:off x="3095442" y="1628799"/>
          <a:ext cx="839539" cy="308602"/>
        </a:xfrm>
        <a:prstGeom prst="leftRightArrow">
          <a:avLst>
            <a:gd name="adj1" fmla="val 60000"/>
            <a:gd name="adj2" fmla="val 50000"/>
          </a:avLst>
        </a:prstGeom>
        <a:solidFill>
          <a:srgbClr val="FFFF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PE" sz="1300" kern="1200"/>
        </a:p>
      </dsp:txBody>
      <dsp:txXfrm rot="10800000">
        <a:off x="3188023" y="1690519"/>
        <a:ext cx="654377" cy="185162"/>
      </dsp:txXfrm>
    </dsp:sp>
    <dsp:sp modelId="{25CDC303-C721-4237-8F53-20776BE6820E}">
      <dsp:nvSpPr>
        <dsp:cNvPr id="0" name=""/>
        <dsp:cNvSpPr/>
      </dsp:nvSpPr>
      <dsp:spPr>
        <a:xfrm>
          <a:off x="594821" y="1484782"/>
          <a:ext cx="1971100" cy="596641"/>
        </a:xfrm>
        <a:prstGeom prst="roundRect">
          <a:avLst>
            <a:gd name="adj" fmla="val 10000"/>
          </a:avLst>
        </a:prstGeom>
        <a:pattFill prst="pct90">
          <a:fgClr>
            <a:srgbClr val="00FF99"/>
          </a:fgClr>
          <a:bgClr>
            <a:schemeClr val="bg1"/>
          </a:bgClr>
        </a:patt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1" kern="1200" dirty="0" smtClean="0">
              <a:solidFill>
                <a:schemeClr val="accent5">
                  <a:lumMod val="75000"/>
                </a:schemeClr>
              </a:solidFill>
              <a:latin typeface="Cambria" pitchFamily="18" charset="0"/>
              <a:ea typeface="+mn-ea"/>
              <a:cs typeface="+mn-cs"/>
            </a:rPr>
            <a:t>OBJETIVO</a:t>
          </a:r>
          <a:r>
            <a:rPr lang="es-PE" sz="1400" b="1" kern="1200" dirty="0" smtClean="0">
              <a:latin typeface="Cambria" pitchFamily="18" charset="0"/>
            </a:rPr>
            <a:t> </a:t>
          </a:r>
          <a:r>
            <a:rPr lang="es-MX" sz="2000" b="1" kern="1200" dirty="0" smtClean="0">
              <a:solidFill>
                <a:schemeClr val="accent5">
                  <a:lumMod val="75000"/>
                </a:schemeClr>
              </a:solidFill>
              <a:latin typeface="Cambria" pitchFamily="18" charset="0"/>
              <a:ea typeface="+mn-ea"/>
              <a:cs typeface="+mn-cs"/>
            </a:rPr>
            <a:t>GENERAL</a:t>
          </a:r>
          <a:endParaRPr lang="es-PE" sz="2000" b="1" kern="1200" dirty="0">
            <a:solidFill>
              <a:schemeClr val="accent5">
                <a:lumMod val="75000"/>
              </a:schemeClr>
            </a:solidFill>
            <a:latin typeface="Cambria" pitchFamily="18" charset="0"/>
            <a:ea typeface="+mn-ea"/>
            <a:cs typeface="+mn-cs"/>
          </a:endParaRPr>
        </a:p>
      </dsp:txBody>
      <dsp:txXfrm>
        <a:off x="612296" y="1502257"/>
        <a:ext cx="1936150" cy="561691"/>
      </dsp:txXfrm>
    </dsp:sp>
    <dsp:sp modelId="{C8BBA9FD-ED81-4511-9D3F-43190CF88A5E}">
      <dsp:nvSpPr>
        <dsp:cNvPr id="0" name=""/>
        <dsp:cNvSpPr/>
      </dsp:nvSpPr>
      <dsp:spPr>
        <a:xfrm rot="19805016">
          <a:off x="2197508" y="1047204"/>
          <a:ext cx="839539" cy="278511"/>
        </a:xfrm>
        <a:prstGeom prst="leftRightArrow">
          <a:avLst>
            <a:gd name="adj1" fmla="val 60000"/>
            <a:gd name="adj2" fmla="val 50000"/>
          </a:avLst>
        </a:prstGeom>
        <a:solidFill>
          <a:srgbClr val="FFFF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PE" sz="1100" kern="1200"/>
        </a:p>
      </dsp:txBody>
      <dsp:txXfrm>
        <a:off x="2281061" y="1102906"/>
        <a:ext cx="672433" cy="167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B811B-8232-4BBA-8D88-15B0F618294A}">
      <dsp:nvSpPr>
        <dsp:cNvPr id="0" name=""/>
        <dsp:cNvSpPr/>
      </dsp:nvSpPr>
      <dsp:spPr>
        <a:xfrm>
          <a:off x="72003" y="397056"/>
          <a:ext cx="1180387" cy="3779406"/>
        </a:xfrm>
        <a:prstGeom prst="roundRect">
          <a:avLst>
            <a:gd name="adj" fmla="val 10000"/>
          </a:avLst>
        </a:prstGeom>
        <a:gradFill rotWithShape="0">
          <a:gsLst>
            <a:gs pos="48000">
              <a:srgbClr val="FBE098"/>
            </a:gs>
            <a:gs pos="69000">
              <a:schemeClr val="accent4">
                <a:tint val="10000"/>
                <a:satMod val="300000"/>
              </a:schemeClr>
            </a:gs>
            <a:gs pos="100000">
              <a:srgbClr val="FFD13F"/>
            </a:gs>
          </a:gsLst>
          <a:path path="circle">
            <a:fillToRect l="50000" t="155000" r="50000" b="-55000"/>
          </a:path>
        </a:gradFill>
        <a:ln w="25400" cap="flat" cmpd="sng" algn="ctr">
          <a:solidFill>
            <a:schemeClr val="accent4">
              <a:lumMod val="75000"/>
            </a:schemeClr>
          </a:solidFill>
          <a:prstDash val="solid"/>
        </a:ln>
        <a:effectLst>
          <a:outerShdw blurRad="63500" dist="25400" dir="14700000" algn="t" rotWithShape="0">
            <a:srgbClr val="000000">
              <a:alpha val="5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vert270" wrap="square" lIns="22860" tIns="22860" rIns="22860" bIns="22860" numCol="1" spcCol="1270" anchor="ctr" anchorCtr="0">
          <a:noAutofit/>
        </a:bodyPr>
        <a:lstStyle/>
        <a:p>
          <a:pPr lvl="0" algn="ctr" defTabSz="1600200">
            <a:lnSpc>
              <a:spcPct val="90000"/>
            </a:lnSpc>
            <a:spcBef>
              <a:spcPct val="0"/>
            </a:spcBef>
            <a:spcAft>
              <a:spcPct val="35000"/>
            </a:spcAft>
          </a:pPr>
          <a:r>
            <a:rPr lang="es-PE" sz="3600" b="1" kern="1200" spc="300" dirty="0" smtClean="0">
              <a:solidFill>
                <a:schemeClr val="accent5">
                  <a:lumMod val="50000"/>
                </a:schemeClr>
              </a:solidFill>
              <a:latin typeface="Cambria" pitchFamily="18" charset="0"/>
              <a:ea typeface="+mn-ea"/>
              <a:cs typeface="+mn-cs"/>
            </a:rPr>
            <a:t>HIPÓTESIS</a:t>
          </a:r>
          <a:endParaRPr lang="es-PE" sz="3600" b="1" kern="1200" spc="300" dirty="0">
            <a:solidFill>
              <a:schemeClr val="accent5">
                <a:lumMod val="50000"/>
              </a:schemeClr>
            </a:solidFill>
            <a:latin typeface="Cambria" pitchFamily="18" charset="0"/>
            <a:ea typeface="+mn-ea"/>
            <a:cs typeface="+mn-cs"/>
          </a:endParaRPr>
        </a:p>
      </dsp:txBody>
      <dsp:txXfrm>
        <a:off x="106575" y="431628"/>
        <a:ext cx="1111243" cy="3710262"/>
      </dsp:txXfrm>
    </dsp:sp>
    <dsp:sp modelId="{705290A8-D816-48FF-ADBB-2EF46B2C45C9}">
      <dsp:nvSpPr>
        <dsp:cNvPr id="0" name=""/>
        <dsp:cNvSpPr/>
      </dsp:nvSpPr>
      <dsp:spPr>
        <a:xfrm rot="17243207">
          <a:off x="694153" y="1515558"/>
          <a:ext cx="1592281" cy="22873"/>
        </a:xfrm>
        <a:custGeom>
          <a:avLst/>
          <a:gdLst/>
          <a:ahLst/>
          <a:cxnLst/>
          <a:rect l="0" t="0" r="0" b="0"/>
          <a:pathLst>
            <a:path>
              <a:moveTo>
                <a:pt x="0" y="11436"/>
              </a:moveTo>
              <a:lnTo>
                <a:pt x="1592281" y="11436"/>
              </a:lnTo>
            </a:path>
          </a:pathLst>
        </a:custGeom>
        <a:noFill/>
        <a:ln w="25400" cap="flat" cmpd="sng" algn="ctr">
          <a:solidFill>
            <a:schemeClr val="accent4">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1450487" y="1487187"/>
        <a:ext cx="79614" cy="79614"/>
      </dsp:txXfrm>
    </dsp:sp>
    <dsp:sp modelId="{D28E30AC-34A7-4FC8-8C3C-FAD8B3DD58C6}">
      <dsp:nvSpPr>
        <dsp:cNvPr id="0" name=""/>
        <dsp:cNvSpPr/>
      </dsp:nvSpPr>
      <dsp:spPr>
        <a:xfrm>
          <a:off x="1728197" y="360042"/>
          <a:ext cx="1628749" cy="814374"/>
        </a:xfrm>
        <a:prstGeom prst="roundRect">
          <a:avLst>
            <a:gd name="adj" fmla="val 10000"/>
          </a:avLst>
        </a:prstGeom>
        <a:pattFill prst="pct40">
          <a:fgClr>
            <a:srgbClr val="FFC000"/>
          </a:fgClr>
          <a:bgClr>
            <a:schemeClr val="bg1"/>
          </a:bgClr>
        </a:patt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PE" sz="2000" b="1" kern="1200" dirty="0" smtClean="0">
              <a:solidFill>
                <a:schemeClr val="accent5">
                  <a:lumMod val="75000"/>
                </a:schemeClr>
              </a:solidFill>
              <a:latin typeface="Cambria" pitchFamily="18" charset="0"/>
              <a:ea typeface="+mn-ea"/>
              <a:cs typeface="+mn-cs"/>
            </a:rPr>
            <a:t>HIPÓTESIS</a:t>
          </a:r>
          <a:r>
            <a:rPr lang="es-PE" sz="700" b="1" kern="1200" dirty="0" smtClean="0"/>
            <a:t> </a:t>
          </a:r>
          <a:r>
            <a:rPr lang="es-PE" sz="2000" b="1" kern="1200" dirty="0" smtClean="0">
              <a:solidFill>
                <a:schemeClr val="accent5">
                  <a:lumMod val="75000"/>
                </a:schemeClr>
              </a:solidFill>
              <a:latin typeface="Cambria" pitchFamily="18" charset="0"/>
              <a:ea typeface="+mn-ea"/>
              <a:cs typeface="+mn-cs"/>
            </a:rPr>
            <a:t>GENERAL</a:t>
          </a:r>
          <a:endParaRPr lang="es-PE" sz="2000" b="1" kern="1200" dirty="0">
            <a:solidFill>
              <a:schemeClr val="accent5">
                <a:lumMod val="75000"/>
              </a:schemeClr>
            </a:solidFill>
            <a:latin typeface="Cambria" pitchFamily="18" charset="0"/>
            <a:ea typeface="+mn-ea"/>
            <a:cs typeface="+mn-cs"/>
          </a:endParaRPr>
        </a:p>
      </dsp:txBody>
      <dsp:txXfrm>
        <a:off x="1752049" y="383894"/>
        <a:ext cx="1581045" cy="766670"/>
      </dsp:txXfrm>
    </dsp:sp>
    <dsp:sp modelId="{017FB007-34D3-4AE2-84AD-52546F766877}">
      <dsp:nvSpPr>
        <dsp:cNvPr id="0" name=""/>
        <dsp:cNvSpPr/>
      </dsp:nvSpPr>
      <dsp:spPr>
        <a:xfrm rot="118596">
          <a:off x="3356702" y="769935"/>
          <a:ext cx="820009" cy="22873"/>
        </a:xfrm>
        <a:custGeom>
          <a:avLst/>
          <a:gdLst/>
          <a:ahLst/>
          <a:cxnLst/>
          <a:rect l="0" t="0" r="0" b="0"/>
          <a:pathLst>
            <a:path>
              <a:moveTo>
                <a:pt x="0" y="11436"/>
              </a:moveTo>
              <a:lnTo>
                <a:pt x="820009" y="11436"/>
              </a:lnTo>
            </a:path>
          </a:pathLst>
        </a:custGeom>
        <a:noFill/>
        <a:ln w="25400" cap="flat" cmpd="sng" algn="ctr">
          <a:solidFill>
            <a:schemeClr val="accent4">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3746207" y="760871"/>
        <a:ext cx="41000" cy="41000"/>
      </dsp:txXfrm>
    </dsp:sp>
    <dsp:sp modelId="{F595AB40-6BB0-4354-A044-0240563015B8}">
      <dsp:nvSpPr>
        <dsp:cNvPr id="0" name=""/>
        <dsp:cNvSpPr/>
      </dsp:nvSpPr>
      <dsp:spPr>
        <a:xfrm>
          <a:off x="4176467" y="72010"/>
          <a:ext cx="4751387" cy="1447005"/>
        </a:xfrm>
        <a:prstGeom prst="roundRect">
          <a:avLst>
            <a:gd name="adj" fmla="val 10000"/>
          </a:avLst>
        </a:prstGeom>
        <a:gradFill flip="none" rotWithShape="1">
          <a:gsLst>
            <a:gs pos="4000">
              <a:schemeClr val="accent4">
                <a:tint val="10000"/>
                <a:satMod val="300000"/>
              </a:schemeClr>
            </a:gs>
            <a:gs pos="100000">
              <a:srgbClr val="FBE19C"/>
            </a:gs>
            <a:gs pos="89000">
              <a:srgbClr val="FFE38B"/>
            </a:gs>
          </a:gsLst>
          <a:path path="shape">
            <a:fillToRect l="50000" t="50000" r="50000" b="50000"/>
          </a:path>
          <a:tileRect/>
        </a:gra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accent5">
                  <a:lumMod val="50000"/>
                </a:schemeClr>
              </a:solidFill>
              <a:latin typeface="Arial"/>
              <a:ea typeface="Calibri"/>
              <a:cs typeface="Times New Roman"/>
            </a:rPr>
            <a:t>La </a:t>
          </a:r>
          <a:r>
            <a:rPr lang="es-PE" sz="1800" b="1" kern="1200" dirty="0" smtClean="0">
              <a:solidFill>
                <a:schemeClr val="accent5">
                  <a:lumMod val="50000"/>
                </a:schemeClr>
              </a:solidFill>
              <a:latin typeface="Arial"/>
              <a:ea typeface="Calibri"/>
              <a:cs typeface="Times New Roman"/>
            </a:rPr>
            <a:t>aplicación</a:t>
          </a:r>
          <a:r>
            <a:rPr lang="es-MX" sz="1800" b="1" kern="1200" dirty="0" smtClean="0">
              <a:solidFill>
                <a:schemeClr val="accent5">
                  <a:lumMod val="50000"/>
                </a:schemeClr>
              </a:solidFill>
              <a:latin typeface="Arial"/>
              <a:ea typeface="Calibri"/>
              <a:cs typeface="Times New Roman"/>
            </a:rPr>
            <a:t> del  Control Interno, incide favorablemente para la  mejora de la  gestión en  las pequeñas empresas ferreteras de Huánuco.</a:t>
          </a:r>
          <a:endParaRPr lang="es-PE" sz="1800" b="1" kern="1200" dirty="0">
            <a:solidFill>
              <a:schemeClr val="accent5">
                <a:lumMod val="50000"/>
              </a:schemeClr>
            </a:solidFill>
            <a:latin typeface="Arial"/>
            <a:ea typeface="Calibri"/>
            <a:cs typeface="Times New Roman"/>
          </a:endParaRPr>
        </a:p>
      </dsp:txBody>
      <dsp:txXfrm>
        <a:off x="4218848" y="114391"/>
        <a:ext cx="4666625" cy="1362243"/>
      </dsp:txXfrm>
    </dsp:sp>
    <dsp:sp modelId="{5808D939-3B82-4E9E-9D11-5A8635B300C3}">
      <dsp:nvSpPr>
        <dsp:cNvPr id="0" name=""/>
        <dsp:cNvSpPr/>
      </dsp:nvSpPr>
      <dsp:spPr>
        <a:xfrm rot="4250510">
          <a:off x="691666" y="3063729"/>
          <a:ext cx="1669262" cy="22873"/>
        </a:xfrm>
        <a:custGeom>
          <a:avLst/>
          <a:gdLst/>
          <a:ahLst/>
          <a:cxnLst/>
          <a:rect l="0" t="0" r="0" b="0"/>
          <a:pathLst>
            <a:path>
              <a:moveTo>
                <a:pt x="0" y="11436"/>
              </a:moveTo>
              <a:lnTo>
                <a:pt x="1669262" y="11436"/>
              </a:lnTo>
            </a:path>
          </a:pathLst>
        </a:custGeom>
        <a:noFill/>
        <a:ln w="25400" cap="flat" cmpd="sng" algn="ctr">
          <a:solidFill>
            <a:schemeClr val="accent4">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1484566" y="3033434"/>
        <a:ext cx="83463" cy="83463"/>
      </dsp:txXfrm>
    </dsp:sp>
    <dsp:sp modelId="{2AF53335-52C8-4AD8-B93F-9A8C2FAEA6CF}">
      <dsp:nvSpPr>
        <dsp:cNvPr id="0" name=""/>
        <dsp:cNvSpPr/>
      </dsp:nvSpPr>
      <dsp:spPr>
        <a:xfrm>
          <a:off x="1800204" y="3456384"/>
          <a:ext cx="1628749" cy="814374"/>
        </a:xfrm>
        <a:prstGeom prst="roundRect">
          <a:avLst>
            <a:gd name="adj" fmla="val 10000"/>
          </a:avLst>
        </a:prstGeom>
        <a:pattFill prst="pct40">
          <a:fgClr>
            <a:srgbClr val="FFC000"/>
          </a:fgClr>
          <a:bgClr>
            <a:schemeClr val="bg1"/>
          </a:bgClr>
        </a:patt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PE" sz="2000" b="1" kern="1200" dirty="0" smtClean="0">
              <a:solidFill>
                <a:schemeClr val="accent5">
                  <a:lumMod val="75000"/>
                </a:schemeClr>
              </a:solidFill>
              <a:latin typeface="Cambria" pitchFamily="18" charset="0"/>
              <a:ea typeface="+mn-ea"/>
              <a:cs typeface="+mn-cs"/>
            </a:rPr>
            <a:t>HIPÓTESIS</a:t>
          </a:r>
          <a:r>
            <a:rPr lang="es-PE" sz="700" b="1" kern="1200" dirty="0" smtClean="0"/>
            <a:t> </a:t>
          </a:r>
          <a:r>
            <a:rPr lang="es-PE" sz="2000" b="1" kern="1200" dirty="0" smtClean="0">
              <a:solidFill>
                <a:schemeClr val="accent5">
                  <a:lumMod val="75000"/>
                </a:schemeClr>
              </a:solidFill>
              <a:latin typeface="Cambria" pitchFamily="18" charset="0"/>
              <a:ea typeface="+mn-ea"/>
              <a:cs typeface="+mn-cs"/>
            </a:rPr>
            <a:t>ESPECÍFICAS</a:t>
          </a:r>
          <a:r>
            <a:rPr lang="es-PE" sz="700" b="1" kern="1200" dirty="0" smtClean="0"/>
            <a:t>	</a:t>
          </a:r>
          <a:endParaRPr lang="es-PE" sz="700" kern="1200" dirty="0"/>
        </a:p>
      </dsp:txBody>
      <dsp:txXfrm>
        <a:off x="1824056" y="3480236"/>
        <a:ext cx="1581045" cy="766670"/>
      </dsp:txXfrm>
    </dsp:sp>
    <dsp:sp modelId="{CD74EDDC-8BC6-4595-B921-B9FCC7F9F7EB}">
      <dsp:nvSpPr>
        <dsp:cNvPr id="0" name=""/>
        <dsp:cNvSpPr/>
      </dsp:nvSpPr>
      <dsp:spPr>
        <a:xfrm rot="17697707">
          <a:off x="2949250" y="3099706"/>
          <a:ext cx="1659911" cy="22873"/>
        </a:xfrm>
        <a:custGeom>
          <a:avLst/>
          <a:gdLst/>
          <a:ahLst/>
          <a:cxnLst/>
          <a:rect l="0" t="0" r="0" b="0"/>
          <a:pathLst>
            <a:path>
              <a:moveTo>
                <a:pt x="0" y="11436"/>
              </a:moveTo>
              <a:lnTo>
                <a:pt x="1659911" y="11436"/>
              </a:lnTo>
            </a:path>
          </a:pathLst>
        </a:custGeom>
        <a:noFill/>
        <a:ln w="25400" cap="flat" cmpd="sng" algn="ctr">
          <a:solidFill>
            <a:schemeClr val="accent4">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3737708" y="3069644"/>
        <a:ext cx="82995" cy="82995"/>
      </dsp:txXfrm>
    </dsp:sp>
    <dsp:sp modelId="{834DB21D-2A1B-4086-A286-E371679CF01E}">
      <dsp:nvSpPr>
        <dsp:cNvPr id="0" name=""/>
        <dsp:cNvSpPr/>
      </dsp:nvSpPr>
      <dsp:spPr>
        <a:xfrm>
          <a:off x="4129459" y="1728196"/>
          <a:ext cx="4799532" cy="1261034"/>
        </a:xfrm>
        <a:prstGeom prst="roundRect">
          <a:avLst>
            <a:gd name="adj" fmla="val 10000"/>
          </a:avLst>
        </a:prstGeom>
        <a:gradFill rotWithShape="0">
          <a:gsLst>
            <a:gs pos="4000">
              <a:schemeClr val="accent4">
                <a:tint val="10000"/>
                <a:satMod val="300000"/>
              </a:schemeClr>
            </a:gs>
            <a:gs pos="100000">
              <a:srgbClr val="FBE19C"/>
            </a:gs>
            <a:gs pos="89000">
              <a:srgbClr val="FFE38B"/>
            </a:gs>
          </a:gsLst>
          <a:path path="shape">
            <a:fillToRect l="50000" t="50000" r="50000" b="50000"/>
          </a:path>
        </a:gra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449263" lvl="0" indent="-274638" algn="just" defTabSz="800100">
            <a:lnSpc>
              <a:spcPct val="90000"/>
            </a:lnSpc>
            <a:spcBef>
              <a:spcPct val="0"/>
            </a:spcBef>
            <a:spcAft>
              <a:spcPct val="35000"/>
            </a:spcAft>
          </a:pPr>
          <a:r>
            <a:rPr lang="es-MX" sz="1800" b="1" kern="1200" dirty="0" smtClean="0">
              <a:solidFill>
                <a:schemeClr val="accent5">
                  <a:lumMod val="50000"/>
                </a:schemeClr>
              </a:solidFill>
              <a:latin typeface="Arial"/>
              <a:ea typeface="Calibri"/>
              <a:cs typeface="Times New Roman"/>
            </a:rPr>
            <a:t>1. Es importante la aplicación del control interno para lograr un proceso contable eficiente de las  pequeñas empresas Ferreteras de Huánuco.</a:t>
          </a:r>
          <a:endParaRPr lang="es-PE" sz="1800" b="1" kern="1200" dirty="0">
            <a:solidFill>
              <a:schemeClr val="accent5">
                <a:lumMod val="50000"/>
              </a:schemeClr>
            </a:solidFill>
            <a:latin typeface="Arial"/>
            <a:ea typeface="Calibri"/>
            <a:cs typeface="Times New Roman"/>
          </a:endParaRPr>
        </a:p>
      </dsp:txBody>
      <dsp:txXfrm>
        <a:off x="4166393" y="1765130"/>
        <a:ext cx="4725664" cy="1187166"/>
      </dsp:txXfrm>
    </dsp:sp>
    <dsp:sp modelId="{4364F338-9C02-4619-8D1F-572AC7ADA5DB}">
      <dsp:nvSpPr>
        <dsp:cNvPr id="0" name=""/>
        <dsp:cNvSpPr/>
      </dsp:nvSpPr>
      <dsp:spPr>
        <a:xfrm rot="21497255">
          <a:off x="3428802" y="3841996"/>
          <a:ext cx="678579" cy="22873"/>
        </a:xfrm>
        <a:custGeom>
          <a:avLst/>
          <a:gdLst/>
          <a:ahLst/>
          <a:cxnLst/>
          <a:rect l="0" t="0" r="0" b="0"/>
          <a:pathLst>
            <a:path>
              <a:moveTo>
                <a:pt x="0" y="11436"/>
              </a:moveTo>
              <a:lnTo>
                <a:pt x="678579" y="11436"/>
              </a:lnTo>
            </a:path>
          </a:pathLst>
        </a:custGeom>
        <a:noFill/>
        <a:ln w="25400" cap="flat" cmpd="sng" algn="ctr">
          <a:solidFill>
            <a:schemeClr val="accent4">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3751127" y="3836468"/>
        <a:ext cx="33928" cy="33928"/>
      </dsp:txXfrm>
    </dsp:sp>
    <dsp:sp modelId="{E37C1A2E-47A5-407F-A7DE-95987E01DB9E}">
      <dsp:nvSpPr>
        <dsp:cNvPr id="0" name=""/>
        <dsp:cNvSpPr/>
      </dsp:nvSpPr>
      <dsp:spPr>
        <a:xfrm>
          <a:off x="4107229" y="3168279"/>
          <a:ext cx="4801813" cy="1350029"/>
        </a:xfrm>
        <a:prstGeom prst="roundRect">
          <a:avLst>
            <a:gd name="adj" fmla="val 10000"/>
          </a:avLst>
        </a:prstGeom>
        <a:gradFill rotWithShape="0">
          <a:gsLst>
            <a:gs pos="4000">
              <a:schemeClr val="accent4">
                <a:tint val="10000"/>
                <a:satMod val="300000"/>
              </a:schemeClr>
            </a:gs>
            <a:gs pos="100000">
              <a:srgbClr val="FBE19C"/>
            </a:gs>
            <a:gs pos="89000">
              <a:srgbClr val="FFE38B"/>
            </a:gs>
          </a:gsLst>
          <a:path path="shape">
            <a:fillToRect l="50000" t="50000" r="50000" b="50000"/>
          </a:path>
        </a:gra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363538" lvl="0" indent="-276225" algn="just" defTabSz="800100">
            <a:lnSpc>
              <a:spcPct val="90000"/>
            </a:lnSpc>
            <a:spcBef>
              <a:spcPct val="0"/>
            </a:spcBef>
            <a:spcAft>
              <a:spcPct val="35000"/>
            </a:spcAft>
            <a:tabLst>
              <a:tab pos="363538" algn="l"/>
              <a:tab pos="449263" algn="l"/>
            </a:tabLst>
          </a:pPr>
          <a:r>
            <a:rPr lang="es-MX" sz="1800" b="1" kern="1200" dirty="0" smtClean="0">
              <a:solidFill>
                <a:schemeClr val="accent5">
                  <a:lumMod val="50000"/>
                </a:schemeClr>
              </a:solidFill>
              <a:latin typeface="Arial"/>
              <a:ea typeface="Calibri"/>
              <a:cs typeface="Times New Roman"/>
            </a:rPr>
            <a:t>2. El control interno implica en la toma de decisiones para una gestión efectiva de las pequeñas empresas ferreteras de Huánuco.</a:t>
          </a:r>
          <a:endParaRPr lang="es-PE" sz="1800" b="1" kern="1200" dirty="0">
            <a:solidFill>
              <a:schemeClr val="accent5">
                <a:lumMod val="50000"/>
              </a:schemeClr>
            </a:solidFill>
            <a:latin typeface="Arial"/>
            <a:ea typeface="Calibri"/>
            <a:cs typeface="Times New Roman"/>
          </a:endParaRPr>
        </a:p>
      </dsp:txBody>
      <dsp:txXfrm>
        <a:off x="4146770" y="3207820"/>
        <a:ext cx="4722731" cy="1270947"/>
      </dsp:txXfrm>
    </dsp:sp>
    <dsp:sp modelId="{EF868DD6-AEA3-4D27-9B17-CEE4B9649F31}">
      <dsp:nvSpPr>
        <dsp:cNvPr id="0" name=""/>
        <dsp:cNvSpPr/>
      </dsp:nvSpPr>
      <dsp:spPr>
        <a:xfrm rot="3961404">
          <a:off x="2924445" y="4628661"/>
          <a:ext cx="1699719" cy="22873"/>
        </a:xfrm>
        <a:custGeom>
          <a:avLst/>
          <a:gdLst/>
          <a:ahLst/>
          <a:cxnLst/>
          <a:rect l="0" t="0" r="0" b="0"/>
          <a:pathLst>
            <a:path>
              <a:moveTo>
                <a:pt x="0" y="11436"/>
              </a:moveTo>
              <a:lnTo>
                <a:pt x="1699719" y="11436"/>
              </a:lnTo>
            </a:path>
          </a:pathLst>
        </a:custGeom>
        <a:noFill/>
        <a:ln w="25400" cap="flat" cmpd="sng" algn="ctr">
          <a:solidFill>
            <a:schemeClr val="accent4">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PE" sz="600" kern="1200"/>
        </a:p>
      </dsp:txBody>
      <dsp:txXfrm>
        <a:off x="3731812" y="4597605"/>
        <a:ext cx="84985" cy="84985"/>
      </dsp:txXfrm>
    </dsp:sp>
    <dsp:sp modelId="{034E5A1C-5DF9-408E-A9EB-08A05964AE63}">
      <dsp:nvSpPr>
        <dsp:cNvPr id="0" name=""/>
        <dsp:cNvSpPr/>
      </dsp:nvSpPr>
      <dsp:spPr>
        <a:xfrm>
          <a:off x="4119657" y="4706958"/>
          <a:ext cx="4769221" cy="1419332"/>
        </a:xfrm>
        <a:prstGeom prst="roundRect">
          <a:avLst>
            <a:gd name="adj" fmla="val 10000"/>
          </a:avLst>
        </a:prstGeom>
        <a:gradFill rotWithShape="0">
          <a:gsLst>
            <a:gs pos="4000">
              <a:schemeClr val="accent4">
                <a:tint val="10000"/>
                <a:satMod val="300000"/>
              </a:schemeClr>
            </a:gs>
            <a:gs pos="100000">
              <a:srgbClr val="FBE19C"/>
            </a:gs>
            <a:gs pos="89000">
              <a:srgbClr val="FFE38B"/>
            </a:gs>
          </a:gsLst>
          <a:path path="shape">
            <a:fillToRect l="50000" t="50000" r="50000" b="50000"/>
          </a:path>
        </a:gra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449263" lvl="0" indent="-274638" algn="just" defTabSz="800100">
            <a:lnSpc>
              <a:spcPct val="90000"/>
            </a:lnSpc>
            <a:spcBef>
              <a:spcPct val="0"/>
            </a:spcBef>
            <a:spcAft>
              <a:spcPct val="35000"/>
            </a:spcAft>
          </a:pPr>
          <a:r>
            <a:rPr lang="es-MX" sz="1800" b="1" kern="1200" dirty="0" smtClean="0">
              <a:solidFill>
                <a:schemeClr val="accent5">
                  <a:lumMod val="50000"/>
                </a:schemeClr>
              </a:solidFill>
              <a:latin typeface="Arial"/>
              <a:ea typeface="Calibri"/>
              <a:cs typeface="Times New Roman"/>
            </a:rPr>
            <a:t>3. Si aplicamos un adecuado sistema  de control interno entonces se logra la eficiencia en el manejo de recursos y bienes de las pequeñas empresas ferreteras de Huánuco.</a:t>
          </a:r>
          <a:endParaRPr lang="es-PE" sz="1800" b="1" kern="1200" dirty="0">
            <a:solidFill>
              <a:schemeClr val="accent5">
                <a:lumMod val="50000"/>
              </a:schemeClr>
            </a:solidFill>
            <a:latin typeface="Arial"/>
            <a:ea typeface="Calibri"/>
            <a:cs typeface="Times New Roman"/>
          </a:endParaRPr>
        </a:p>
      </dsp:txBody>
      <dsp:txXfrm>
        <a:off x="4161228" y="4748529"/>
        <a:ext cx="4686079" cy="13361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1A74F-6DAF-4006-AB50-ADBD10F0B04A}">
      <dsp:nvSpPr>
        <dsp:cNvPr id="0" name=""/>
        <dsp:cNvSpPr/>
      </dsp:nvSpPr>
      <dsp:spPr>
        <a:xfrm>
          <a:off x="3886324" y="1273734"/>
          <a:ext cx="4306441" cy="1405070"/>
        </a:xfrm>
        <a:prstGeom prst="ellipse">
          <a:avLst/>
        </a:prstGeom>
        <a:gradFill rotWithShape="0">
          <a:gsLst>
            <a:gs pos="0">
              <a:schemeClr val="accent1">
                <a:tint val="10000"/>
                <a:satMod val="300000"/>
              </a:schemeClr>
            </a:gs>
            <a:gs pos="34000">
              <a:schemeClr val="accent1">
                <a:tint val="13500"/>
                <a:satMod val="250000"/>
              </a:schemeClr>
            </a:gs>
            <a:gs pos="100000">
              <a:srgbClr val="00CC99"/>
            </a:gs>
          </a:gsLst>
          <a:path path="circle">
            <a:fillToRect l="50000" t="155000" r="50000" b="-55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PE" sz="3200" b="1" kern="1200" dirty="0" smtClean="0">
              <a:solidFill>
                <a:schemeClr val="tx1"/>
              </a:solidFill>
            </a:rPr>
            <a:t>Antecedentes</a:t>
          </a:r>
          <a:endParaRPr lang="es-PE" sz="1500" b="1" kern="1200" dirty="0">
            <a:solidFill>
              <a:schemeClr val="tx1"/>
            </a:solidFill>
          </a:endParaRPr>
        </a:p>
      </dsp:txBody>
      <dsp:txXfrm>
        <a:off x="4516988" y="1479502"/>
        <a:ext cx="3045113" cy="993534"/>
      </dsp:txXfrm>
    </dsp:sp>
    <dsp:sp modelId="{F1974933-6C91-4605-8F87-EF966B67C4B3}">
      <dsp:nvSpPr>
        <dsp:cNvPr id="0" name=""/>
        <dsp:cNvSpPr/>
      </dsp:nvSpPr>
      <dsp:spPr>
        <a:xfrm>
          <a:off x="5627148" y="2724422"/>
          <a:ext cx="814940" cy="814940"/>
        </a:xfrm>
        <a:prstGeom prst="mathPlus">
          <a:avLst/>
        </a:prstGeom>
        <a:pattFill prst="pct90">
          <a:fgClr>
            <a:srgbClr val="00B050"/>
          </a:fgClr>
          <a:bgClr>
            <a:schemeClr val="bg1"/>
          </a:bgClr>
        </a:patt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PE" sz="1300" kern="1200"/>
        </a:p>
      </dsp:txBody>
      <dsp:txXfrm>
        <a:off x="5735168" y="3036055"/>
        <a:ext cx="598900" cy="191674"/>
      </dsp:txXfrm>
    </dsp:sp>
    <dsp:sp modelId="{B13789D6-D4E3-4ECD-ADDF-57FCC83E73DF}">
      <dsp:nvSpPr>
        <dsp:cNvPr id="0" name=""/>
        <dsp:cNvSpPr/>
      </dsp:nvSpPr>
      <dsp:spPr>
        <a:xfrm>
          <a:off x="3665122" y="3667369"/>
          <a:ext cx="4687805" cy="1405070"/>
        </a:xfrm>
        <a:prstGeom prst="ellipse">
          <a:avLst/>
        </a:prstGeom>
        <a:gradFill rotWithShape="0">
          <a:gsLst>
            <a:gs pos="0">
              <a:schemeClr val="accent1">
                <a:tint val="10000"/>
                <a:satMod val="300000"/>
              </a:schemeClr>
            </a:gs>
            <a:gs pos="34000">
              <a:schemeClr val="accent1">
                <a:tint val="13500"/>
                <a:satMod val="250000"/>
              </a:schemeClr>
            </a:gs>
            <a:gs pos="100000">
              <a:srgbClr val="00CC99"/>
            </a:gs>
          </a:gsLst>
          <a:path path="circle">
            <a:fillToRect l="50000" t="155000" r="50000" b="-55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PE" sz="3200" b="1" kern="1200" dirty="0" smtClean="0">
              <a:solidFill>
                <a:schemeClr val="tx1"/>
              </a:solidFill>
            </a:rPr>
            <a:t>Bases Teóricas</a:t>
          </a:r>
          <a:endParaRPr lang="es-PE" sz="3200" b="1" kern="1200" dirty="0">
            <a:solidFill>
              <a:schemeClr val="tx1"/>
            </a:solidFill>
          </a:endParaRPr>
        </a:p>
      </dsp:txBody>
      <dsp:txXfrm>
        <a:off x="4351635" y="3873137"/>
        <a:ext cx="3314779" cy="993534"/>
      </dsp:txXfrm>
    </dsp:sp>
    <dsp:sp modelId="{211C038D-D335-4B47-8EE5-40A3F84AFCED}">
      <dsp:nvSpPr>
        <dsp:cNvPr id="0" name=""/>
        <dsp:cNvSpPr/>
      </dsp:nvSpPr>
      <dsp:spPr>
        <a:xfrm rot="21499910">
          <a:off x="2475276" y="2991631"/>
          <a:ext cx="266088" cy="522686"/>
        </a:xfrm>
        <a:prstGeom prst="rightArrow">
          <a:avLst>
            <a:gd name="adj1" fmla="val 60000"/>
            <a:gd name="adj2" fmla="val 50000"/>
          </a:avLst>
        </a:prstGeom>
        <a:pattFill prst="pct90">
          <a:fgClr>
            <a:srgbClr val="00B050"/>
          </a:fgClr>
          <a:bgClr>
            <a:schemeClr val="bg1"/>
          </a:bgClr>
        </a:patt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PE" sz="2200" kern="1200"/>
        </a:p>
      </dsp:txBody>
      <dsp:txXfrm>
        <a:off x="2475293" y="3097330"/>
        <a:ext cx="186262" cy="313612"/>
      </dsp:txXfrm>
    </dsp:sp>
    <dsp:sp modelId="{91A2F220-2AC5-40D7-8404-99AB4E6B7AE6}">
      <dsp:nvSpPr>
        <dsp:cNvPr id="0" name=""/>
        <dsp:cNvSpPr/>
      </dsp:nvSpPr>
      <dsp:spPr>
        <a:xfrm>
          <a:off x="42009" y="1645404"/>
          <a:ext cx="2810140" cy="3282777"/>
        </a:xfrm>
        <a:prstGeom prst="ellipse">
          <a:avLst/>
        </a:prstGeom>
        <a:solidFill>
          <a:srgbClr val="00CC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s-PE" sz="3100" b="1" kern="1200" dirty="0" smtClean="0">
              <a:solidFill>
                <a:schemeClr val="tx1"/>
              </a:solidFill>
              <a:latin typeface="Cambria" pitchFamily="18" charset="0"/>
            </a:rPr>
            <a:t>CAPITULO II</a:t>
          </a:r>
        </a:p>
        <a:p>
          <a:pPr lvl="0" algn="ctr" defTabSz="1377950">
            <a:lnSpc>
              <a:spcPct val="90000"/>
            </a:lnSpc>
            <a:spcBef>
              <a:spcPct val="0"/>
            </a:spcBef>
            <a:spcAft>
              <a:spcPct val="35000"/>
            </a:spcAft>
          </a:pPr>
          <a:r>
            <a:rPr lang="es-PE" sz="3100" b="1" kern="1200" dirty="0" smtClean="0">
              <a:solidFill>
                <a:schemeClr val="tx1"/>
              </a:solidFill>
              <a:latin typeface="Cambria" pitchFamily="18" charset="0"/>
            </a:rPr>
            <a:t>MARCO TEÓRICO</a:t>
          </a:r>
          <a:endParaRPr lang="es-PE" sz="3100" b="1" kern="1200" dirty="0">
            <a:solidFill>
              <a:schemeClr val="tx1"/>
            </a:solidFill>
            <a:latin typeface="Cambria" pitchFamily="18" charset="0"/>
          </a:endParaRPr>
        </a:p>
      </dsp:txBody>
      <dsp:txXfrm>
        <a:off x="453544" y="2126156"/>
        <a:ext cx="1987070" cy="23212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F2695-D9EE-4DCC-B18B-CFDF5402E7C2}">
      <dsp:nvSpPr>
        <dsp:cNvPr id="0" name=""/>
        <dsp:cNvSpPr/>
      </dsp:nvSpPr>
      <dsp:spPr>
        <a:xfrm>
          <a:off x="2304251" y="360009"/>
          <a:ext cx="3754554" cy="2294174"/>
        </a:xfrm>
        <a:prstGeom prst="ellipse">
          <a:avLst/>
        </a:prstGeom>
        <a:solidFill>
          <a:srgbClr val="FF5D37"/>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PE" sz="3200" b="1" kern="1200" dirty="0" smtClean="0">
              <a:solidFill>
                <a:schemeClr val="tx1"/>
              </a:solidFill>
              <a:latin typeface="Cambria" pitchFamily="18" charset="0"/>
            </a:rPr>
            <a:t>CAPITULO III</a:t>
          </a:r>
          <a:endParaRPr lang="es-PE" sz="3200" kern="1200" dirty="0" smtClean="0">
            <a:solidFill>
              <a:schemeClr val="tx1"/>
            </a:solidFill>
            <a:latin typeface="Cambria" pitchFamily="18" charset="0"/>
          </a:endParaRPr>
        </a:p>
        <a:p>
          <a:pPr lvl="0" algn="ctr" defTabSz="1422400">
            <a:lnSpc>
              <a:spcPct val="90000"/>
            </a:lnSpc>
            <a:spcBef>
              <a:spcPct val="0"/>
            </a:spcBef>
            <a:spcAft>
              <a:spcPct val="35000"/>
            </a:spcAft>
          </a:pPr>
          <a:r>
            <a:rPr lang="es-PE" sz="2400" b="1" kern="1200" dirty="0" smtClean="0">
              <a:solidFill>
                <a:schemeClr val="tx1"/>
              </a:solidFill>
              <a:latin typeface="Cambria" pitchFamily="18" charset="0"/>
            </a:rPr>
            <a:t>MARCO METODOLOGICO</a:t>
          </a:r>
          <a:endParaRPr lang="es-PE" sz="2400" kern="1200" dirty="0">
            <a:solidFill>
              <a:schemeClr val="tx1"/>
            </a:solidFill>
            <a:latin typeface="Cambria" pitchFamily="18" charset="0"/>
          </a:endParaRPr>
        </a:p>
      </dsp:txBody>
      <dsp:txXfrm>
        <a:off x="2854093" y="695983"/>
        <a:ext cx="2654870" cy="1622226"/>
      </dsp:txXfrm>
    </dsp:sp>
    <dsp:sp modelId="{5E0DC668-18D8-4E76-BB31-FFE70A54C7D1}">
      <dsp:nvSpPr>
        <dsp:cNvPr id="0" name=""/>
        <dsp:cNvSpPr/>
      </dsp:nvSpPr>
      <dsp:spPr>
        <a:xfrm rot="8976823">
          <a:off x="959017" y="2511786"/>
          <a:ext cx="1903186" cy="653839"/>
        </a:xfrm>
        <a:prstGeom prst="leftArrow">
          <a:avLst>
            <a:gd name="adj1" fmla="val 60000"/>
            <a:gd name="adj2" fmla="val 50000"/>
          </a:avLst>
        </a:prstGeom>
        <a:pattFill prst="dashVert">
          <a:fgClr>
            <a:srgbClr val="FF5D37"/>
          </a:fgClr>
          <a:bgClr>
            <a:schemeClr val="bg1"/>
          </a:bgClr>
        </a:pattFill>
        <a:ln>
          <a:noFill/>
        </a:ln>
        <a:effectLst/>
      </dsp:spPr>
      <dsp:style>
        <a:lnRef idx="0">
          <a:scrgbClr r="0" g="0" b="0"/>
        </a:lnRef>
        <a:fillRef idx="1">
          <a:scrgbClr r="0" g="0" b="0"/>
        </a:fillRef>
        <a:effectRef idx="0">
          <a:scrgbClr r="0" g="0" b="0"/>
        </a:effectRef>
        <a:fontRef idx="minor">
          <a:schemeClr val="lt1"/>
        </a:fontRef>
      </dsp:style>
    </dsp:sp>
    <dsp:sp modelId="{390BB590-D86D-441E-AA99-1AD78530DC98}">
      <dsp:nvSpPr>
        <dsp:cNvPr id="0" name=""/>
        <dsp:cNvSpPr/>
      </dsp:nvSpPr>
      <dsp:spPr>
        <a:xfrm>
          <a:off x="0" y="2448261"/>
          <a:ext cx="2179466" cy="1743572"/>
        </a:xfrm>
        <a:prstGeom prst="roundRect">
          <a:avLst>
            <a:gd name="adj" fmla="val 10000"/>
          </a:avLst>
        </a:prstGeom>
        <a:gradFill rotWithShape="0">
          <a:gsLst>
            <a:gs pos="0">
              <a:srgbClr val="FF5D37"/>
            </a:gs>
            <a:gs pos="50000">
              <a:schemeClr val="accent1">
                <a:tint val="44500"/>
                <a:satMod val="160000"/>
              </a:schemeClr>
            </a:gs>
            <a:gs pos="100000">
              <a:srgbClr val="FF5D37"/>
            </a:gs>
          </a:gsLst>
          <a:lin ang="5400000" scaled="0"/>
        </a:gra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PE" sz="2000" b="1" kern="1200" dirty="0" smtClean="0">
              <a:solidFill>
                <a:schemeClr val="tx1"/>
              </a:solidFill>
            </a:rPr>
            <a:t>TIPO DE INVESTIGACIÓN</a:t>
          </a:r>
          <a:endParaRPr lang="es-PE" sz="2000" b="1" kern="1200" dirty="0">
            <a:solidFill>
              <a:schemeClr val="tx1"/>
            </a:solidFill>
          </a:endParaRPr>
        </a:p>
      </dsp:txBody>
      <dsp:txXfrm>
        <a:off x="51067" y="2499328"/>
        <a:ext cx="2077332" cy="1641438"/>
      </dsp:txXfrm>
    </dsp:sp>
    <dsp:sp modelId="{CDAA0B6F-C4E5-4D72-BEF7-238FA0F1BBE5}">
      <dsp:nvSpPr>
        <dsp:cNvPr id="0" name=""/>
        <dsp:cNvSpPr/>
      </dsp:nvSpPr>
      <dsp:spPr>
        <a:xfrm rot="1760260">
          <a:off x="5536441" y="2503435"/>
          <a:ext cx="1998955" cy="653839"/>
        </a:xfrm>
        <a:prstGeom prst="leftArrow">
          <a:avLst>
            <a:gd name="adj1" fmla="val 60000"/>
            <a:gd name="adj2" fmla="val 50000"/>
          </a:avLst>
        </a:prstGeom>
        <a:pattFill prst="dashVert">
          <a:fgClr>
            <a:srgbClr val="FF5D37"/>
          </a:fgClr>
          <a:bgClr>
            <a:schemeClr val="bg1"/>
          </a:bgClr>
        </a:pattFill>
        <a:ln>
          <a:noFill/>
        </a:ln>
        <a:effectLst/>
      </dsp:spPr>
      <dsp:style>
        <a:lnRef idx="0">
          <a:scrgbClr r="0" g="0" b="0"/>
        </a:lnRef>
        <a:fillRef idx="1">
          <a:scrgbClr r="0" g="0" b="0"/>
        </a:fillRef>
        <a:effectRef idx="0">
          <a:scrgbClr r="0" g="0" b="0"/>
        </a:effectRef>
        <a:fontRef idx="minor">
          <a:schemeClr val="lt1"/>
        </a:fontRef>
      </dsp:style>
    </dsp:sp>
    <dsp:sp modelId="{E03BCAC2-3013-418C-A7FB-B3679F3CD49E}">
      <dsp:nvSpPr>
        <dsp:cNvPr id="0" name=""/>
        <dsp:cNvSpPr/>
      </dsp:nvSpPr>
      <dsp:spPr>
        <a:xfrm>
          <a:off x="6317477" y="2448268"/>
          <a:ext cx="2179466" cy="1743572"/>
        </a:xfrm>
        <a:prstGeom prst="roundRect">
          <a:avLst>
            <a:gd name="adj" fmla="val 10000"/>
          </a:avLst>
        </a:prstGeom>
        <a:gradFill rotWithShape="0">
          <a:gsLst>
            <a:gs pos="0">
              <a:srgbClr val="FF5D37"/>
            </a:gs>
            <a:gs pos="50000">
              <a:schemeClr val="accent1">
                <a:tint val="44500"/>
                <a:satMod val="160000"/>
              </a:schemeClr>
            </a:gs>
            <a:gs pos="100000">
              <a:srgbClr val="FF5D37"/>
            </a:gs>
          </a:gsLst>
          <a:lin ang="5400000" scaled="0"/>
        </a:gra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PE" sz="2000" b="1" kern="1200" dirty="0" smtClean="0">
              <a:solidFill>
                <a:schemeClr val="tx1"/>
              </a:solidFill>
            </a:rPr>
            <a:t>POBLACIÓN Y MUESTRA</a:t>
          </a:r>
          <a:endParaRPr lang="es-PE" sz="2000" b="1" kern="1200" dirty="0">
            <a:solidFill>
              <a:schemeClr val="tx1"/>
            </a:solidFill>
          </a:endParaRPr>
        </a:p>
      </dsp:txBody>
      <dsp:txXfrm>
        <a:off x="6368544" y="2499335"/>
        <a:ext cx="2077332" cy="1641438"/>
      </dsp:txXfrm>
    </dsp:sp>
    <dsp:sp modelId="{6086D21C-E9BC-4A63-A4AE-AEE61036E6D8}">
      <dsp:nvSpPr>
        <dsp:cNvPr id="0" name=""/>
        <dsp:cNvSpPr/>
      </dsp:nvSpPr>
      <dsp:spPr>
        <a:xfrm rot="6654703">
          <a:off x="1887149" y="3689892"/>
          <a:ext cx="2670849" cy="653839"/>
        </a:xfrm>
        <a:prstGeom prst="leftArrow">
          <a:avLst>
            <a:gd name="adj1" fmla="val 60000"/>
            <a:gd name="adj2" fmla="val 50000"/>
          </a:avLst>
        </a:prstGeom>
        <a:pattFill prst="dashVert">
          <a:fgClr>
            <a:srgbClr val="FF5D37"/>
          </a:fgClr>
          <a:bgClr>
            <a:schemeClr val="bg1"/>
          </a:bgClr>
        </a:pattFill>
        <a:ln>
          <a:noFill/>
        </a:ln>
        <a:effectLst/>
      </dsp:spPr>
      <dsp:style>
        <a:lnRef idx="0">
          <a:scrgbClr r="0" g="0" b="0"/>
        </a:lnRef>
        <a:fillRef idx="1">
          <a:scrgbClr r="0" g="0" b="0"/>
        </a:fillRef>
        <a:effectRef idx="0">
          <a:scrgbClr r="0" g="0" b="0"/>
        </a:effectRef>
        <a:fontRef idx="minor">
          <a:schemeClr val="lt1"/>
        </a:fontRef>
      </dsp:style>
    </dsp:sp>
    <dsp:sp modelId="{A405DD66-3193-4845-ACD7-7A33D4E49A7E}">
      <dsp:nvSpPr>
        <dsp:cNvPr id="0" name=""/>
        <dsp:cNvSpPr/>
      </dsp:nvSpPr>
      <dsp:spPr>
        <a:xfrm>
          <a:off x="1656189" y="4392488"/>
          <a:ext cx="2179466" cy="1743572"/>
        </a:xfrm>
        <a:prstGeom prst="roundRect">
          <a:avLst>
            <a:gd name="adj" fmla="val 10000"/>
          </a:avLst>
        </a:prstGeom>
        <a:gradFill rotWithShape="0">
          <a:gsLst>
            <a:gs pos="0">
              <a:srgbClr val="FF5D37"/>
            </a:gs>
            <a:gs pos="50000">
              <a:schemeClr val="accent1">
                <a:tint val="44500"/>
                <a:satMod val="160000"/>
              </a:schemeClr>
            </a:gs>
            <a:gs pos="100000">
              <a:srgbClr val="FF5D37"/>
            </a:gs>
          </a:gsLst>
          <a:lin ang="5400000" scaled="0"/>
        </a:gra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PE" sz="2000" b="1" kern="1200" dirty="0" smtClean="0">
              <a:solidFill>
                <a:schemeClr val="tx1"/>
              </a:solidFill>
            </a:rPr>
            <a:t>TÉCNICAS DE RECOLECCIÓN DE DATOS</a:t>
          </a:r>
          <a:endParaRPr lang="es-PE" sz="2000" b="1" kern="1200" dirty="0">
            <a:solidFill>
              <a:schemeClr val="tx1"/>
            </a:solidFill>
          </a:endParaRPr>
        </a:p>
      </dsp:txBody>
      <dsp:txXfrm>
        <a:off x="1707256" y="4443555"/>
        <a:ext cx="2077332" cy="1641438"/>
      </dsp:txXfrm>
    </dsp:sp>
    <dsp:sp modelId="{CA79F340-07D0-4EA7-9671-58A6EB593622}">
      <dsp:nvSpPr>
        <dsp:cNvPr id="0" name=""/>
        <dsp:cNvSpPr/>
      </dsp:nvSpPr>
      <dsp:spPr>
        <a:xfrm rot="3969233">
          <a:off x="3919976" y="3685336"/>
          <a:ext cx="2737738" cy="653839"/>
        </a:xfrm>
        <a:prstGeom prst="leftArrow">
          <a:avLst>
            <a:gd name="adj1" fmla="val 60000"/>
            <a:gd name="adj2" fmla="val 50000"/>
          </a:avLst>
        </a:prstGeom>
        <a:pattFill prst="dashVert">
          <a:fgClr>
            <a:srgbClr val="FF5D37"/>
          </a:fgClr>
          <a:bgClr>
            <a:schemeClr val="bg1"/>
          </a:bgClr>
        </a:pattFill>
        <a:ln>
          <a:noFill/>
        </a:ln>
        <a:effectLst/>
      </dsp:spPr>
      <dsp:style>
        <a:lnRef idx="0">
          <a:scrgbClr r="0" g="0" b="0"/>
        </a:lnRef>
        <a:fillRef idx="1">
          <a:scrgbClr r="0" g="0" b="0"/>
        </a:fillRef>
        <a:effectRef idx="0">
          <a:scrgbClr r="0" g="0" b="0"/>
        </a:effectRef>
        <a:fontRef idx="minor">
          <a:schemeClr val="lt1"/>
        </a:fontRef>
      </dsp:style>
    </dsp:sp>
    <dsp:sp modelId="{D9807064-3641-4BA8-AA7C-A7DC877F2E96}">
      <dsp:nvSpPr>
        <dsp:cNvPr id="0" name=""/>
        <dsp:cNvSpPr/>
      </dsp:nvSpPr>
      <dsp:spPr>
        <a:xfrm>
          <a:off x="4752521" y="4392484"/>
          <a:ext cx="2179466" cy="1743572"/>
        </a:xfrm>
        <a:prstGeom prst="roundRect">
          <a:avLst>
            <a:gd name="adj" fmla="val 10000"/>
          </a:avLst>
        </a:prstGeom>
        <a:gradFill rotWithShape="0">
          <a:gsLst>
            <a:gs pos="0">
              <a:srgbClr val="FF5D37"/>
            </a:gs>
            <a:gs pos="50000">
              <a:schemeClr val="accent1">
                <a:tint val="44500"/>
                <a:satMod val="160000"/>
              </a:schemeClr>
            </a:gs>
            <a:gs pos="100000">
              <a:srgbClr val="FF5D37"/>
            </a:gs>
          </a:gsLst>
          <a:lin ang="5400000" scaled="0"/>
        </a:gra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PE" sz="2000" b="1" kern="1200" dirty="0" smtClean="0">
              <a:solidFill>
                <a:schemeClr val="tx1"/>
              </a:solidFill>
            </a:rPr>
            <a:t>INSTRUMENTOS DE RECOPILACIÓN DE DATOS</a:t>
          </a:r>
          <a:endParaRPr lang="es-PE" sz="2000" b="1" kern="1200" dirty="0">
            <a:solidFill>
              <a:schemeClr val="tx1"/>
            </a:solidFill>
          </a:endParaRPr>
        </a:p>
      </dsp:txBody>
      <dsp:txXfrm>
        <a:off x="4803588" y="4443551"/>
        <a:ext cx="2077332" cy="16414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9.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6250184C-ADCD-42D5-A292-05A4E1963EC1}" type="datetimeFigureOut">
              <a:rPr lang="es-PE" smtClean="0"/>
              <a:t>20/12/2013</a:t>
            </a:fld>
            <a:endParaRPr lang="es-PE"/>
          </a:p>
        </p:txBody>
      </p:sp>
      <p:sp>
        <p:nvSpPr>
          <p:cNvPr id="4" name="3 Marcador de imagen de diapositiva"/>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8A96AD09-046B-430F-B1F2-922E91460096}" type="slidenum">
              <a:rPr lang="es-PE" smtClean="0"/>
              <a:t>‹Nº›</a:t>
            </a:fld>
            <a:endParaRPr lang="es-PE"/>
          </a:p>
        </p:txBody>
      </p:sp>
    </p:spTree>
    <p:extLst>
      <p:ext uri="{BB962C8B-B14F-4D97-AF65-F5344CB8AC3E}">
        <p14:creationId xmlns:p14="http://schemas.microsoft.com/office/powerpoint/2010/main" val="3334473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8A96AD09-046B-430F-B1F2-922E91460096}" type="slidenum">
              <a:rPr lang="es-PE" smtClean="0"/>
              <a:t>1</a:t>
            </a:fld>
            <a:endParaRPr lang="es-PE"/>
          </a:p>
        </p:txBody>
      </p:sp>
    </p:spTree>
    <p:extLst>
      <p:ext uri="{BB962C8B-B14F-4D97-AF65-F5344CB8AC3E}">
        <p14:creationId xmlns:p14="http://schemas.microsoft.com/office/powerpoint/2010/main" val="48270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8A96AD09-046B-430F-B1F2-922E91460096}" type="slidenum">
              <a:rPr lang="es-PE" smtClean="0"/>
              <a:t>2</a:t>
            </a:fld>
            <a:endParaRPr lang="es-PE"/>
          </a:p>
        </p:txBody>
      </p:sp>
    </p:spTree>
    <p:extLst>
      <p:ext uri="{BB962C8B-B14F-4D97-AF65-F5344CB8AC3E}">
        <p14:creationId xmlns:p14="http://schemas.microsoft.com/office/powerpoint/2010/main" val="3348290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8A96AD09-046B-430F-B1F2-922E91460096}" type="slidenum">
              <a:rPr lang="es-PE" smtClean="0"/>
              <a:t>20</a:t>
            </a:fld>
            <a:endParaRPr lang="es-PE"/>
          </a:p>
        </p:txBody>
      </p:sp>
    </p:spTree>
    <p:extLst>
      <p:ext uri="{BB962C8B-B14F-4D97-AF65-F5344CB8AC3E}">
        <p14:creationId xmlns:p14="http://schemas.microsoft.com/office/powerpoint/2010/main" val="2846688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8A96AD09-046B-430F-B1F2-922E91460096}" type="slidenum">
              <a:rPr lang="es-PE" smtClean="0"/>
              <a:t>21</a:t>
            </a:fld>
            <a:endParaRPr lang="es-PE"/>
          </a:p>
        </p:txBody>
      </p:sp>
    </p:spTree>
    <p:extLst>
      <p:ext uri="{BB962C8B-B14F-4D97-AF65-F5344CB8AC3E}">
        <p14:creationId xmlns:p14="http://schemas.microsoft.com/office/powerpoint/2010/main" val="2846688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8A96AD09-046B-430F-B1F2-922E91460096}" type="slidenum">
              <a:rPr lang="es-PE" smtClean="0"/>
              <a:t>32</a:t>
            </a:fld>
            <a:endParaRPr lang="es-PE"/>
          </a:p>
        </p:txBody>
      </p:sp>
    </p:spTree>
    <p:extLst>
      <p:ext uri="{BB962C8B-B14F-4D97-AF65-F5344CB8AC3E}">
        <p14:creationId xmlns:p14="http://schemas.microsoft.com/office/powerpoint/2010/main" val="2846688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91991C5A-2497-4425-ABD7-B736575F192C}" type="datetimeFigureOut">
              <a:rPr lang="es-PE" smtClean="0"/>
              <a:t>20/12/2013</a:t>
            </a:fld>
            <a:endParaRPr lang="es-PE"/>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PE"/>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72C2309-4672-4C8D-A589-6F166BBF23BA}" type="slidenum">
              <a:rPr lang="es-PE" smtClean="0"/>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1991C5A-2497-4425-ABD7-B736575F192C}" type="datetimeFigureOut">
              <a:rPr lang="es-PE" smtClean="0"/>
              <a:t>20/12/2013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C72C2309-4672-4C8D-A589-6F166BBF23BA}" type="slidenum">
              <a:rPr lang="es-PE" smtClean="0"/>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1991C5A-2497-4425-ABD7-B736575F192C}" type="datetimeFigureOut">
              <a:rPr lang="es-PE" smtClean="0"/>
              <a:t>20/12/2013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C72C2309-4672-4C8D-A589-6F166BBF23BA}" type="slidenum">
              <a:rPr lang="es-PE" smtClean="0"/>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91991C5A-2497-4425-ABD7-B736575F192C}" type="datetimeFigureOut">
              <a:rPr lang="es-PE" smtClean="0"/>
              <a:t>20/12/2013</a:t>
            </a:fld>
            <a:endParaRPr lang="es-PE"/>
          </a:p>
        </p:txBody>
      </p:sp>
      <p:sp>
        <p:nvSpPr>
          <p:cNvPr id="5" name="4 Marcador de pie de página"/>
          <p:cNvSpPr>
            <a:spLocks noGrp="1"/>
          </p:cNvSpPr>
          <p:nvPr>
            <p:ph type="ftr" sz="quarter" idx="11"/>
          </p:nvPr>
        </p:nvSpPr>
        <p:spPr>
          <a:xfrm>
            <a:off x="457200" y="6480969"/>
            <a:ext cx="4260056" cy="300831"/>
          </a:xfrm>
        </p:spPr>
        <p:txBody>
          <a:bodyPr/>
          <a:lstStyle/>
          <a:p>
            <a:endParaRPr lang="es-PE"/>
          </a:p>
        </p:txBody>
      </p:sp>
      <p:sp>
        <p:nvSpPr>
          <p:cNvPr id="6" name="5 Marcador de número de diapositiva"/>
          <p:cNvSpPr>
            <a:spLocks noGrp="1"/>
          </p:cNvSpPr>
          <p:nvPr>
            <p:ph type="sldNum" sz="quarter" idx="12"/>
          </p:nvPr>
        </p:nvSpPr>
        <p:spPr/>
        <p:txBody>
          <a:bodyPr/>
          <a:lstStyle/>
          <a:p>
            <a:fld id="{C72C2309-4672-4C8D-A589-6F166BBF23BA}" type="slidenum">
              <a:rPr lang="es-PE" smtClean="0"/>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91991C5A-2497-4425-ABD7-B736575F192C}" type="datetimeFigureOut">
              <a:rPr lang="es-PE" smtClean="0"/>
              <a:t>20/12/2013</a:t>
            </a:fld>
            <a:endParaRPr lang="es-PE"/>
          </a:p>
        </p:txBody>
      </p:sp>
      <p:sp>
        <p:nvSpPr>
          <p:cNvPr id="5" name="4 Marcador de pie de página"/>
          <p:cNvSpPr>
            <a:spLocks noGrp="1"/>
          </p:cNvSpPr>
          <p:nvPr>
            <p:ph type="ftr" sz="quarter" idx="11"/>
          </p:nvPr>
        </p:nvSpPr>
        <p:spPr>
          <a:xfrm>
            <a:off x="2619376" y="6480969"/>
            <a:ext cx="4260056" cy="300831"/>
          </a:xfrm>
        </p:spPr>
        <p:txBody>
          <a:bodyPr/>
          <a:lstStyle/>
          <a:p>
            <a:endParaRPr lang="es-PE"/>
          </a:p>
        </p:txBody>
      </p:sp>
      <p:sp>
        <p:nvSpPr>
          <p:cNvPr id="6" name="5 Marcador de número de diapositiva"/>
          <p:cNvSpPr>
            <a:spLocks noGrp="1"/>
          </p:cNvSpPr>
          <p:nvPr>
            <p:ph type="sldNum" sz="quarter" idx="12"/>
          </p:nvPr>
        </p:nvSpPr>
        <p:spPr>
          <a:xfrm>
            <a:off x="8451056" y="809624"/>
            <a:ext cx="502920" cy="300831"/>
          </a:xfrm>
        </p:spPr>
        <p:txBody>
          <a:bodyPr/>
          <a:lstStyle/>
          <a:p>
            <a:fld id="{C72C2309-4672-4C8D-A589-6F166BBF23BA}" type="slidenum">
              <a:rPr lang="es-PE" smtClean="0"/>
              <a:t>‹Nº›</a:t>
            </a:fld>
            <a:endParaRPr lang="es-PE"/>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91991C5A-2497-4425-ABD7-B736575F192C}" type="datetimeFigureOut">
              <a:rPr lang="es-PE" smtClean="0"/>
              <a:t>20/12/2013</a:t>
            </a:fld>
            <a:endParaRPr lang="es-PE"/>
          </a:p>
        </p:txBody>
      </p:sp>
      <p:sp>
        <p:nvSpPr>
          <p:cNvPr id="6" name="5 Marcador de pie de página"/>
          <p:cNvSpPr>
            <a:spLocks noGrp="1"/>
          </p:cNvSpPr>
          <p:nvPr>
            <p:ph type="ftr" sz="quarter" idx="11"/>
          </p:nvPr>
        </p:nvSpPr>
        <p:spPr>
          <a:xfrm>
            <a:off x="457200" y="6480969"/>
            <a:ext cx="4260056" cy="301752"/>
          </a:xfrm>
        </p:spPr>
        <p:txBody>
          <a:bodyPr/>
          <a:lstStyle/>
          <a:p>
            <a:endParaRPr lang="es-PE"/>
          </a:p>
        </p:txBody>
      </p:sp>
      <p:sp>
        <p:nvSpPr>
          <p:cNvPr id="7" name="6 Marcador de número de diapositiva"/>
          <p:cNvSpPr>
            <a:spLocks noGrp="1"/>
          </p:cNvSpPr>
          <p:nvPr>
            <p:ph type="sldNum" sz="quarter" idx="12"/>
          </p:nvPr>
        </p:nvSpPr>
        <p:spPr>
          <a:xfrm>
            <a:off x="7589520" y="6480969"/>
            <a:ext cx="502920" cy="301752"/>
          </a:xfrm>
        </p:spPr>
        <p:txBody>
          <a:bodyPr/>
          <a:lstStyle/>
          <a:p>
            <a:fld id="{C72C2309-4672-4C8D-A589-6F166BBF23BA}" type="slidenum">
              <a:rPr lang="es-PE" smtClean="0"/>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91991C5A-2497-4425-ABD7-B736575F192C}" type="datetimeFigureOut">
              <a:rPr lang="es-PE" smtClean="0"/>
              <a:t>20/12/2013</a:t>
            </a:fld>
            <a:endParaRPr lang="es-PE"/>
          </a:p>
        </p:txBody>
      </p:sp>
      <p:sp>
        <p:nvSpPr>
          <p:cNvPr id="8" name="7 Marcador de pie de página"/>
          <p:cNvSpPr>
            <a:spLocks noGrp="1"/>
          </p:cNvSpPr>
          <p:nvPr>
            <p:ph type="ftr" sz="quarter" idx="11"/>
          </p:nvPr>
        </p:nvSpPr>
        <p:spPr>
          <a:xfrm>
            <a:off x="457200" y="6480969"/>
            <a:ext cx="4261104" cy="301752"/>
          </a:xfrm>
        </p:spPr>
        <p:txBody>
          <a:bodyPr/>
          <a:lstStyle/>
          <a:p>
            <a:endParaRPr lang="es-PE"/>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C72C2309-4672-4C8D-A589-6F166BBF23BA}" type="slidenum">
              <a:rPr lang="es-PE" smtClean="0"/>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1991C5A-2497-4425-ABD7-B736575F192C}" type="datetimeFigureOut">
              <a:rPr lang="es-PE" smtClean="0"/>
              <a:t>20/12/2013</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C72C2309-4672-4C8D-A589-6F166BBF23BA}" type="slidenum">
              <a:rPr lang="es-PE" smtClean="0"/>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91991C5A-2497-4425-ABD7-B736575F192C}" type="datetimeFigureOut">
              <a:rPr lang="es-PE" smtClean="0"/>
              <a:t>20/12/2013</a:t>
            </a:fld>
            <a:endParaRPr lang="es-PE"/>
          </a:p>
        </p:txBody>
      </p:sp>
      <p:sp>
        <p:nvSpPr>
          <p:cNvPr id="3" name="2 Marcador de pie de página"/>
          <p:cNvSpPr>
            <a:spLocks noGrp="1"/>
          </p:cNvSpPr>
          <p:nvPr>
            <p:ph type="ftr" sz="quarter" idx="11"/>
          </p:nvPr>
        </p:nvSpPr>
        <p:spPr>
          <a:xfrm>
            <a:off x="457200" y="6481890"/>
            <a:ext cx="4260056" cy="300831"/>
          </a:xfrm>
        </p:spPr>
        <p:txBody>
          <a:bodyPr/>
          <a:lstStyle/>
          <a:p>
            <a:endParaRPr lang="es-PE"/>
          </a:p>
        </p:txBody>
      </p:sp>
      <p:sp>
        <p:nvSpPr>
          <p:cNvPr id="4" name="3 Marcador de número de diapositiva"/>
          <p:cNvSpPr>
            <a:spLocks noGrp="1"/>
          </p:cNvSpPr>
          <p:nvPr>
            <p:ph type="sldNum" sz="quarter" idx="12"/>
          </p:nvPr>
        </p:nvSpPr>
        <p:spPr>
          <a:xfrm>
            <a:off x="7589520" y="6480969"/>
            <a:ext cx="502920" cy="301752"/>
          </a:xfrm>
        </p:spPr>
        <p:txBody>
          <a:bodyPr/>
          <a:lstStyle/>
          <a:p>
            <a:fld id="{C72C2309-4672-4C8D-A589-6F166BBF23BA}" type="slidenum">
              <a:rPr lang="es-PE" smtClean="0"/>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91991C5A-2497-4425-ABD7-B736575F192C}" type="datetimeFigureOut">
              <a:rPr lang="es-PE" smtClean="0"/>
              <a:t>20/12/2013</a:t>
            </a:fld>
            <a:endParaRPr lang="es-PE"/>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PE"/>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C72C2309-4672-4C8D-A589-6F166BBF23BA}" type="slidenum">
              <a:rPr lang="es-PE" smtClean="0"/>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91991C5A-2497-4425-ABD7-B736575F192C}" type="datetimeFigureOut">
              <a:rPr lang="es-PE" smtClean="0"/>
              <a:t>20/12/2013</a:t>
            </a:fld>
            <a:endParaRPr lang="es-PE"/>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PE"/>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C72C2309-4672-4C8D-A589-6F166BBF23BA}" type="slidenum">
              <a:rPr lang="es-PE" smtClean="0"/>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1991C5A-2497-4425-ABD7-B736575F192C}" type="datetimeFigureOut">
              <a:rPr lang="es-PE" smtClean="0"/>
              <a:t>20/12/2013</a:t>
            </a:fld>
            <a:endParaRPr lang="es-PE"/>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PE"/>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72C2309-4672-4C8D-A589-6F166BBF23BA}" type="slidenum">
              <a:rPr lang="es-PE" smtClean="0"/>
              <a:t>‹Nº›</a:t>
            </a:fld>
            <a:endParaRPr lang="es-PE"/>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11.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diagramLayout" Target="../diagrams/layout14.xml"/><Relationship Id="rId7" Type="http://schemas.openxmlformats.org/officeDocument/2006/relationships/image" Target="../media/image12.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12" Type="http://schemas.openxmlformats.org/officeDocument/2006/relationships/diagramData" Target="../diagrams/data22.xml"/><Relationship Id="rId17" Type="http://schemas.openxmlformats.org/officeDocument/2006/relationships/image" Target="../media/image54.jpeg"/><Relationship Id="rId2" Type="http://schemas.openxmlformats.org/officeDocument/2006/relationships/diagramData" Target="../diagrams/data18.xml"/><Relationship Id="rId16" Type="http://schemas.openxmlformats.org/officeDocument/2006/relationships/image" Target="../media/image53.jpeg"/><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5" Type="http://schemas.openxmlformats.org/officeDocument/2006/relationships/diagramColors" Target="../diagrams/colors19.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 Id="rId14" Type="http://schemas.openxmlformats.org/officeDocument/2006/relationships/diagramQuickStyle" Target="../diagrams/quickStyle19.xml"/></Relationships>
</file>

<file path=ppt/slides/_rels/slide4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 Id="rId4" Type="http://schemas.openxmlformats.org/officeDocument/2006/relationships/image" Target="../media/image69.emf"/></Relationships>
</file>

<file path=ppt/slides/_rels/slide53.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2.xml"/><Relationship Id="rId4" Type="http://schemas.openxmlformats.org/officeDocument/2006/relationships/image" Target="../media/image72.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microsoft.com/office/2007/relationships/hdphoto" Target="../media/hdphoto8.wdp"/></Relationships>
</file>

<file path=ppt/slides/_rels/slide57.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13" Type="http://schemas.microsoft.com/office/2007/relationships/hdphoto" Target="../media/hdphoto6.wdp"/><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shade val="48000"/>
                <a:satMod val="230000"/>
                <a:alpha val="45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6" name="5 Rectángulo"/>
          <p:cNvSpPr/>
          <p:nvPr/>
        </p:nvSpPr>
        <p:spPr>
          <a:xfrm>
            <a:off x="820882" y="4830543"/>
            <a:ext cx="7920900" cy="187743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base" hangingPunct="0">
              <a:spcBef>
                <a:spcPct val="0"/>
              </a:spcBef>
              <a:spcAft>
                <a:spcPct val="0"/>
              </a:spcAft>
              <a:tabLst>
                <a:tab pos="173038" algn="l"/>
              </a:tabLst>
            </a:pPr>
            <a:r>
              <a:rPr lang="es-PE"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cs typeface="Arial" pitchFamily="34" charset="0"/>
              </a:rPr>
              <a:t>	</a:t>
            </a:r>
            <a:endParaRPr lang="es-PE"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cs typeface="Arial" pitchFamily="34" charset="0"/>
            </a:endParaRPr>
          </a:p>
          <a:p>
            <a:pPr eaLnBrk="0" fontAlgn="base" hangingPunct="0">
              <a:spcBef>
                <a:spcPct val="0"/>
              </a:spcBef>
              <a:spcAft>
                <a:spcPct val="0"/>
              </a:spcAft>
              <a:tabLst>
                <a:tab pos="173038" algn="l"/>
              </a:tabLst>
            </a:pPr>
            <a:r>
              <a:rPr lang="es-ES" sz="2800" b="1" spc="300" dirty="0" smtClean="0">
                <a:ln w="11430"/>
                <a:solidFill>
                  <a:schemeClr val="tx2"/>
                </a:solidFill>
                <a:effectLst>
                  <a:outerShdw blurRad="50800" dist="39000" dir="5460000" algn="tl">
                    <a:srgbClr val="000000">
                      <a:alpha val="38000"/>
                    </a:srgbClr>
                  </a:outerShdw>
                </a:effectLst>
                <a:latin typeface="Gabriola" pitchFamily="82" charset="0"/>
                <a:cs typeface="Arial" pitchFamily="34" charset="0"/>
              </a:rPr>
              <a:t>TESISTAS:</a:t>
            </a:r>
          </a:p>
          <a:p>
            <a:pPr marL="36000" eaLnBrk="0" fontAlgn="base" hangingPunct="0">
              <a:spcBef>
                <a:spcPct val="0"/>
              </a:spcBef>
              <a:spcAft>
                <a:spcPct val="0"/>
              </a:spcAft>
              <a:tabLst>
                <a:tab pos="173038" algn="l"/>
              </a:tabLst>
            </a:pPr>
            <a:r>
              <a:rPr lang="es-PE"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abriola" pitchFamily="82" charset="0"/>
                <a:cs typeface="Arial" pitchFamily="34" charset="0"/>
              </a:rPr>
              <a:t>		</a:t>
            </a:r>
            <a:r>
              <a:rPr lang="es-PE" sz="3200" b="1" spc="300" dirty="0" smtClean="0">
                <a:ln w="11430"/>
                <a:solidFill>
                  <a:schemeClr val="accent6">
                    <a:lumMod val="75000"/>
                  </a:schemeClr>
                </a:solidFill>
                <a:effectLst>
                  <a:outerShdw blurRad="50800" dist="39000" dir="5460000" algn="tl">
                    <a:srgbClr val="000000">
                      <a:alpha val="38000"/>
                    </a:srgbClr>
                  </a:outerShdw>
                </a:effectLst>
                <a:latin typeface="Gabriola" pitchFamily="82" charset="0"/>
                <a:cs typeface="Arial" pitchFamily="34" charset="0"/>
              </a:rPr>
              <a:t>ELIZABETH  KETTI  BARRUETA  BRAVO</a:t>
            </a:r>
          </a:p>
          <a:p>
            <a:pPr marL="36000" eaLnBrk="0" fontAlgn="base" hangingPunct="0">
              <a:spcBef>
                <a:spcPct val="0"/>
              </a:spcBef>
              <a:spcAft>
                <a:spcPct val="0"/>
              </a:spcAft>
              <a:tabLst>
                <a:tab pos="173038" algn="l"/>
              </a:tabLst>
            </a:pPr>
            <a:r>
              <a:rPr lang="es-PE" sz="3200" b="1" spc="300" dirty="0">
                <a:ln w="11430"/>
                <a:solidFill>
                  <a:schemeClr val="accent6">
                    <a:lumMod val="75000"/>
                  </a:schemeClr>
                </a:solidFill>
                <a:effectLst>
                  <a:outerShdw blurRad="50800" dist="39000" dir="5460000" algn="tl">
                    <a:srgbClr val="000000">
                      <a:alpha val="38000"/>
                    </a:srgbClr>
                  </a:outerShdw>
                </a:effectLst>
                <a:latin typeface="Gabriola" pitchFamily="82" charset="0"/>
                <a:cs typeface="Arial" pitchFamily="34" charset="0"/>
              </a:rPr>
              <a:t>	</a:t>
            </a:r>
            <a:r>
              <a:rPr lang="es-PE" sz="3200" b="1" spc="300" dirty="0" smtClean="0">
                <a:ln w="11430"/>
                <a:solidFill>
                  <a:schemeClr val="accent6">
                    <a:lumMod val="75000"/>
                  </a:schemeClr>
                </a:solidFill>
                <a:effectLst>
                  <a:outerShdw blurRad="50800" dist="39000" dir="5460000" algn="tl">
                    <a:srgbClr val="000000">
                      <a:alpha val="38000"/>
                    </a:srgbClr>
                  </a:outerShdw>
                </a:effectLst>
                <a:latin typeface="Gabriola" pitchFamily="82" charset="0"/>
                <a:cs typeface="Arial" pitchFamily="34" charset="0"/>
              </a:rPr>
              <a:t>	LEINEKER  NILS  RIVERA  ARBILDO </a:t>
            </a:r>
            <a:endParaRPr lang="es-PE" sz="1600" b="1" spc="300" dirty="0">
              <a:ln w="11430"/>
              <a:solidFill>
                <a:schemeClr val="accent6">
                  <a:lumMod val="75000"/>
                </a:schemeClr>
              </a:solidFill>
              <a:effectLst>
                <a:outerShdw blurRad="50800" dist="39000" dir="5460000" algn="tl">
                  <a:srgbClr val="000000">
                    <a:alpha val="38000"/>
                  </a:srgbClr>
                </a:outerShdw>
              </a:effectLst>
              <a:latin typeface="Gabriola" pitchFamily="82" charset="0"/>
              <a:cs typeface="Arial" pitchFamily="34" charset="0"/>
            </a:endParaRPr>
          </a:p>
        </p:txBody>
      </p:sp>
      <p:pic>
        <p:nvPicPr>
          <p:cNvPr id="11" name="10 Imagen"/>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23528" y="74225"/>
            <a:ext cx="1368152" cy="1649005"/>
          </a:xfrm>
          <a:prstGeom prst="ellipse">
            <a:avLst/>
          </a:prstGeom>
          <a:noFill/>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11 Imagen"/>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373360" y="117616"/>
            <a:ext cx="1368152" cy="163269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5" name="Picture 7" descr="C:\Users\Kethy\Desktop\ima ferr\Graduado-Feliz-59779.gif"/>
          <p:cNvPicPr>
            <a:picLocks noChangeAspect="1" noChangeArrowheads="1" noCrop="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24515" y="-99392"/>
            <a:ext cx="2736304" cy="3187279"/>
          </a:xfrm>
          <a:prstGeom prst="rect">
            <a:avLst/>
          </a:prstGeom>
          <a:noFill/>
          <a:extLst>
            <a:ext uri="{909E8E84-426E-40DD-AFC4-6F175D3DCCD1}">
              <a14:hiddenFill xmlns:a14="http://schemas.microsoft.com/office/drawing/2010/main">
                <a:solidFill>
                  <a:srgbClr val="FFFFFF"/>
                </a:solidFill>
              </a14:hiddenFill>
            </a:ext>
          </a:extLst>
        </p:spPr>
      </p:pic>
      <p:sp>
        <p:nvSpPr>
          <p:cNvPr id="10" name="9 Pergamino horizontal"/>
          <p:cNvSpPr/>
          <p:nvPr/>
        </p:nvSpPr>
        <p:spPr>
          <a:xfrm>
            <a:off x="234058" y="1627555"/>
            <a:ext cx="8710416" cy="4141706"/>
          </a:xfrm>
          <a:prstGeom prst="horizontalScroll">
            <a:avLst/>
          </a:prstGeom>
          <a:pattFill prst="pct5">
            <a:fgClr>
              <a:srgbClr val="FFB469"/>
            </a:fgClr>
            <a:bgClr>
              <a:schemeClr val="bg2"/>
            </a:bgClr>
          </a:pattFill>
          <a:ln w="9525">
            <a:gradFill flip="none" rotWithShape="1">
              <a:gsLst>
                <a:gs pos="0">
                  <a:schemeClr val="accent2">
                    <a:lumMod val="75000"/>
                  </a:schemeClr>
                </a:gs>
                <a:gs pos="50000">
                  <a:schemeClr val="accent1">
                    <a:tint val="44500"/>
                    <a:satMod val="160000"/>
                  </a:schemeClr>
                </a:gs>
                <a:gs pos="100000">
                  <a:schemeClr val="accent1">
                    <a:tint val="23500"/>
                    <a:satMod val="160000"/>
                  </a:schemeClr>
                </a:gs>
              </a:gsLst>
              <a:lin ang="2700000" scaled="1"/>
              <a:tileRect/>
            </a:gradFill>
            <a:round/>
            <a:headEnd/>
            <a:tailEnd/>
          </a:ln>
          <a:effectLst>
            <a:glow rad="63500">
              <a:schemeClr val="accent2">
                <a:lumMod val="75000"/>
                <a:alpha val="40000"/>
              </a:schemeClr>
            </a:glow>
            <a:outerShdw dist="107763" dir="2700000" algn="ctr" rotWithShape="0">
              <a:srgbClr val="808080">
                <a:alpha val="50000"/>
              </a:srgbClr>
            </a:outerShdw>
          </a:effectLst>
        </p:spPr>
        <p:txBody>
          <a:bodyPr rot="0" vert="horz" wrap="square" lIns="91440" tIns="45720" rIns="91440" bIns="45720" anchor="t" anchorCtr="0" upright="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4800"/>
              </a:lnSpc>
            </a:pPr>
            <a:r>
              <a:rPr lang="es-PE" sz="2800" b="1" spc="3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crosoft YaHei" pitchFamily="34" charset="-122"/>
                <a:ea typeface="Microsoft YaHei" pitchFamily="34" charset="-122"/>
              </a:rPr>
              <a:t>EFECTOS  DE  APLICACIÓN  DE CONTROL  INTERNO  EN  LA GESTION   DE  LAS  PEQUEÑAS EMPRESAS  FERRETERAS  DE HUANUCO - 2013</a:t>
            </a:r>
            <a:endParaRPr lang="es-PE" sz="4000" b="1" spc="3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crosoft YaHei" pitchFamily="34" charset="-122"/>
              <a:ea typeface="Microsoft YaHei" pitchFamily="34" charset="-122"/>
            </a:endParaRPr>
          </a:p>
        </p:txBody>
      </p:sp>
    </p:spTree>
    <p:extLst>
      <p:ext uri="{BB962C8B-B14F-4D97-AF65-F5344CB8AC3E}">
        <p14:creationId xmlns:p14="http://schemas.microsoft.com/office/powerpoint/2010/main" val="5047998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6" dur="2000" fill="hold"/>
                                        <p:tgtEl>
                                          <p:spTgt spid="205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6" presetClass="emph" presetSubtype="0" fill="hold" grpId="0" nodeType="clickEffect">
                                  <p:stCondLst>
                                    <p:cond delay="0"/>
                                  </p:stCondLst>
                                  <p:iterate type="lt">
                                    <p:tmPct val="4000"/>
                                  </p:iterate>
                                  <p:childTnLst>
                                    <p:set>
                                      <p:cBhvr override="childStyle">
                                        <p:cTn id="10" dur="500" fill="hold"/>
                                        <p:tgtEl>
                                          <p:spTgt spid="6"/>
                                        </p:tgtEl>
                                        <p:attrNameLst>
                                          <p:attrName>style.color</p:attrName>
                                        </p:attrNameLst>
                                      </p:cBhvr>
                                      <p:to>
                                        <p:clrVal>
                                          <a:schemeClr val="accent2"/>
                                        </p:clrVal>
                                      </p:to>
                                    </p:set>
                                    <p:set>
                                      <p:cBhvr>
                                        <p:cTn id="11" dur="500" fill="hold"/>
                                        <p:tgtEl>
                                          <p:spTgt spid="6"/>
                                        </p:tgtEl>
                                        <p:attrNameLst>
                                          <p:attrName>fillcolor</p:attrName>
                                        </p:attrNameLst>
                                      </p:cBhvr>
                                      <p:to>
                                        <p:clrVal>
                                          <a:schemeClr val="accent2"/>
                                        </p:clrVal>
                                      </p:to>
                                    </p:set>
                                    <p:set>
                                      <p:cBhvr>
                                        <p:cTn id="12"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dondear rectángulo de esquina del mismo lado"/>
          <p:cNvSpPr/>
          <p:nvPr/>
        </p:nvSpPr>
        <p:spPr>
          <a:xfrm>
            <a:off x="2051719" y="189587"/>
            <a:ext cx="5400599" cy="576064"/>
          </a:xfrm>
          <a:prstGeom prst="round2Same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PE" sz="3600" b="1" spc="300" dirty="0">
                <a:solidFill>
                  <a:schemeClr val="accent5">
                    <a:lumMod val="50000"/>
                  </a:schemeClr>
                </a:solidFill>
                <a:latin typeface="Cambria" pitchFamily="18" charset="0"/>
              </a:rPr>
              <a:t>ANTECEDENTES</a:t>
            </a:r>
            <a:r>
              <a:rPr lang="es-PE" b="1" dirty="0"/>
              <a:t> </a:t>
            </a:r>
            <a:endParaRPr lang="es-PE" dirty="0"/>
          </a:p>
        </p:txBody>
      </p:sp>
      <p:sp>
        <p:nvSpPr>
          <p:cNvPr id="5" name="4 Rectángulo"/>
          <p:cNvSpPr/>
          <p:nvPr/>
        </p:nvSpPr>
        <p:spPr>
          <a:xfrm>
            <a:off x="957299" y="1124744"/>
            <a:ext cx="8064896" cy="95033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b="1" dirty="0">
                <a:solidFill>
                  <a:schemeClr val="accent5">
                    <a:lumMod val="75000"/>
                  </a:schemeClr>
                </a:solidFill>
                <a:latin typeface="Cambria" pitchFamily="18" charset="0"/>
              </a:rPr>
              <a:t>Ramírez Espinoza, D. Nivel de Control Interno en el Área de Abastecimiento de la UGEL Tocache – San Martin. (Tesis de Pregrado) Huánuco: Universidad Nacional Hermilio Valdizan; 2010.</a:t>
            </a:r>
            <a:endParaRPr lang="es-PE" b="1" dirty="0">
              <a:solidFill>
                <a:schemeClr val="accent5">
                  <a:lumMod val="75000"/>
                </a:schemeClr>
              </a:solidFill>
              <a:latin typeface="Cambria" pitchFamily="18" charset="0"/>
            </a:endParaRPr>
          </a:p>
        </p:txBody>
      </p:sp>
      <p:cxnSp>
        <p:nvCxnSpPr>
          <p:cNvPr id="8" name="7 Conector recto"/>
          <p:cNvCxnSpPr/>
          <p:nvPr/>
        </p:nvCxnSpPr>
        <p:spPr>
          <a:xfrm>
            <a:off x="4717355" y="765651"/>
            <a:ext cx="0" cy="227134"/>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flipH="1">
            <a:off x="395536" y="992785"/>
            <a:ext cx="4321819"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395536" y="992785"/>
            <a:ext cx="0" cy="5112568"/>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957299" y="2204864"/>
            <a:ext cx="8064896" cy="98039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b="1" dirty="0" smtClean="0">
                <a:solidFill>
                  <a:schemeClr val="accent5">
                    <a:lumMod val="75000"/>
                  </a:schemeClr>
                </a:solidFill>
                <a:latin typeface="Cambria" pitchFamily="18" charset="0"/>
              </a:rPr>
              <a:t>Colachagua </a:t>
            </a:r>
            <a:r>
              <a:rPr lang="es-PE" b="1" dirty="0">
                <a:solidFill>
                  <a:schemeClr val="accent5">
                    <a:lumMod val="75000"/>
                  </a:schemeClr>
                </a:solidFill>
                <a:latin typeface="Cambria" pitchFamily="18" charset="0"/>
              </a:rPr>
              <a:t>Cano, W. Propuesta de Mecanismo de Control Interno en la Empresa de Transportes Colachagua – Chanchamayo. (Tesis de Pregrado) Huánuco: Universidad Nacional Hermilio Valdizan; 2010. </a:t>
            </a:r>
          </a:p>
        </p:txBody>
      </p:sp>
      <p:sp>
        <p:nvSpPr>
          <p:cNvPr id="16" name="15 Rectángulo"/>
          <p:cNvSpPr/>
          <p:nvPr/>
        </p:nvSpPr>
        <p:spPr>
          <a:xfrm>
            <a:off x="984368" y="3381761"/>
            <a:ext cx="8064896" cy="108012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b="1" dirty="0" smtClean="0">
                <a:solidFill>
                  <a:schemeClr val="accent5">
                    <a:lumMod val="75000"/>
                  </a:schemeClr>
                </a:solidFill>
                <a:latin typeface="Cambria" pitchFamily="18" charset="0"/>
              </a:rPr>
              <a:t>Miñano </a:t>
            </a:r>
            <a:r>
              <a:rPr lang="es-PE" b="1" dirty="0">
                <a:solidFill>
                  <a:schemeClr val="accent5">
                    <a:lumMod val="75000"/>
                  </a:schemeClr>
                </a:solidFill>
                <a:latin typeface="Cambria" pitchFamily="18" charset="0"/>
              </a:rPr>
              <a:t>Campos, C.  Control Interno y su acción de seguridad en el área de tesorería de la Municipalidad Distrital de Manantay - Ucayali. (Tesis de Pregrado) Huánuco: Universidad Nacional Hermilio Valdizan; 2010</a:t>
            </a:r>
          </a:p>
        </p:txBody>
      </p:sp>
      <p:sp>
        <p:nvSpPr>
          <p:cNvPr id="17" name="16 Rectángulo"/>
          <p:cNvSpPr/>
          <p:nvPr/>
        </p:nvSpPr>
        <p:spPr>
          <a:xfrm>
            <a:off x="984368" y="4581128"/>
            <a:ext cx="8064896" cy="95033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b="1" dirty="0" smtClean="0">
                <a:solidFill>
                  <a:schemeClr val="accent5">
                    <a:lumMod val="75000"/>
                  </a:schemeClr>
                </a:solidFill>
                <a:latin typeface="Cambria" pitchFamily="18" charset="0"/>
              </a:rPr>
              <a:t>Ramírez </a:t>
            </a:r>
            <a:r>
              <a:rPr lang="es-PE" b="1" dirty="0">
                <a:solidFill>
                  <a:schemeClr val="accent5">
                    <a:lumMod val="75000"/>
                  </a:schemeClr>
                </a:solidFill>
                <a:latin typeface="Cambria" pitchFamily="18" charset="0"/>
              </a:rPr>
              <a:t>Amasifuen, A. Deficiencia de Información Contable en el Control Interno del CLAS 9 de Octubre – Pucallpa. (Tesis de Pregrado) Huánuco: Universidad Nacional Hermilio Valdizan; 2009. </a:t>
            </a:r>
          </a:p>
        </p:txBody>
      </p:sp>
      <p:sp>
        <p:nvSpPr>
          <p:cNvPr id="18" name="17 Rectángulo"/>
          <p:cNvSpPr/>
          <p:nvPr/>
        </p:nvSpPr>
        <p:spPr>
          <a:xfrm>
            <a:off x="984368" y="5633864"/>
            <a:ext cx="8064896" cy="103549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b="1" dirty="0" smtClean="0">
                <a:solidFill>
                  <a:schemeClr val="accent5">
                    <a:lumMod val="75000"/>
                  </a:schemeClr>
                </a:solidFill>
                <a:latin typeface="Cambria" pitchFamily="18" charset="0"/>
              </a:rPr>
              <a:t>Doroteo </a:t>
            </a:r>
            <a:r>
              <a:rPr lang="es-PE" b="1" dirty="0">
                <a:solidFill>
                  <a:schemeClr val="accent5">
                    <a:lumMod val="75000"/>
                  </a:schemeClr>
                </a:solidFill>
                <a:latin typeface="Cambria" pitchFamily="18" charset="0"/>
              </a:rPr>
              <a:t>Calixto, C. Propuesta de Control Interno de los Inventarios de la Distribuidora de Gaseosa AJEPER DEL ORIENTE S.A. (Tesis de Pregrado) Huánuco: de la Universidad Nacional Hermilio Valdizan; 2009. </a:t>
            </a:r>
          </a:p>
        </p:txBody>
      </p:sp>
      <p:cxnSp>
        <p:nvCxnSpPr>
          <p:cNvPr id="26" name="25 Conector recto"/>
          <p:cNvCxnSpPr>
            <a:endCxn id="5" idx="1"/>
          </p:cNvCxnSpPr>
          <p:nvPr/>
        </p:nvCxnSpPr>
        <p:spPr>
          <a:xfrm>
            <a:off x="395536" y="1599912"/>
            <a:ext cx="561763"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395535" y="3888876"/>
            <a:ext cx="561763"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395536" y="2695060"/>
            <a:ext cx="561763"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395535" y="5056296"/>
            <a:ext cx="617354"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a:off x="395535" y="6101436"/>
            <a:ext cx="617354"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907704" y="175985"/>
            <a:ext cx="6048672" cy="504056"/>
          </a:xfrm>
          <a:prstGeom prst="roundRect">
            <a:avLst/>
          </a:prstGeom>
          <a:solidFill>
            <a:srgbClr val="CCFFF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PE" sz="3600" b="1" spc="300" dirty="0">
                <a:solidFill>
                  <a:schemeClr val="accent5">
                    <a:lumMod val="50000"/>
                  </a:schemeClr>
                </a:solidFill>
                <a:latin typeface="Cambria" pitchFamily="18" charset="0"/>
              </a:rPr>
              <a:t>BASES TEÓRICAS</a:t>
            </a:r>
          </a:p>
        </p:txBody>
      </p:sp>
      <p:sp>
        <p:nvSpPr>
          <p:cNvPr id="5" name="4 Rectángulo"/>
          <p:cNvSpPr/>
          <p:nvPr/>
        </p:nvSpPr>
        <p:spPr>
          <a:xfrm>
            <a:off x="250798" y="1340768"/>
            <a:ext cx="2304978" cy="316024"/>
          </a:xfrm>
          <a:prstGeom prst="rect">
            <a:avLst/>
          </a:prstGeom>
          <a:pattFill prst="dotDmnd">
            <a:fgClr>
              <a:srgbClr val="33CCFF"/>
            </a:fgClr>
            <a:bgClr>
              <a:schemeClr val="bg1"/>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b="1" dirty="0">
                <a:solidFill>
                  <a:schemeClr val="accent5">
                    <a:lumMod val="75000"/>
                  </a:schemeClr>
                </a:solidFill>
                <a:latin typeface="Arial" pitchFamily="34" charset="0"/>
                <a:cs typeface="Arial" pitchFamily="34" charset="0"/>
              </a:rPr>
              <a:t>Grady , indica que:</a:t>
            </a:r>
          </a:p>
        </p:txBody>
      </p:sp>
      <p:sp>
        <p:nvSpPr>
          <p:cNvPr id="6" name="5 Esquina doblada"/>
          <p:cNvSpPr/>
          <p:nvPr/>
        </p:nvSpPr>
        <p:spPr>
          <a:xfrm>
            <a:off x="250798" y="1844824"/>
            <a:ext cx="8784976" cy="2088232"/>
          </a:xfrm>
          <a:prstGeom prst="foldedCorner">
            <a:avLst>
              <a:gd name="adj" fmla="val 8341"/>
            </a:avLst>
          </a:prstGeom>
          <a:gradFill>
            <a:gsLst>
              <a:gs pos="0">
                <a:srgbClr val="CCFFFF"/>
              </a:gs>
              <a:gs pos="50000">
                <a:srgbClr val="CCFFFF"/>
              </a:gs>
              <a:gs pos="100000">
                <a:srgbClr val="C1E0FF"/>
              </a:gs>
            </a:gsLst>
            <a:lin ang="5400000" scaled="0"/>
          </a:gra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s-PE" b="1" dirty="0">
              <a:solidFill>
                <a:schemeClr val="accent5">
                  <a:lumMod val="75000"/>
                </a:schemeClr>
              </a:solidFill>
              <a:latin typeface="Arial" pitchFamily="34" charset="0"/>
              <a:cs typeface="Arial" pitchFamily="34" charset="0"/>
            </a:endParaRPr>
          </a:p>
          <a:p>
            <a:r>
              <a:rPr lang="es-PE" b="1" dirty="0">
                <a:solidFill>
                  <a:schemeClr val="accent5">
                    <a:lumMod val="75000"/>
                  </a:schemeClr>
                </a:solidFill>
                <a:latin typeface="Arial" pitchFamily="34" charset="0"/>
                <a:cs typeface="Arial" pitchFamily="34" charset="0"/>
              </a:rPr>
              <a:t>“El control interno contable comprende el plan de organización y procedimientos coordinados usados en un negocio para: salvaguardar los activos de perdidas provenientes de fraudes o errores, verificar la exactitud y confianza de los datos contable que la administración usa para la toma de decisiones y promover eficiencia en sus operaciones y fomentar la adhesión a las políticas adoptadas en aquellas áreas, en las cuales la contabilidad y los departamentos financieros tienen responsabilidad directa o indirecta”.</a:t>
            </a:r>
          </a:p>
        </p:txBody>
      </p:sp>
      <p:sp>
        <p:nvSpPr>
          <p:cNvPr id="8" name="7 Proceso alternativo"/>
          <p:cNvSpPr/>
          <p:nvPr/>
        </p:nvSpPr>
        <p:spPr>
          <a:xfrm>
            <a:off x="3204840" y="764704"/>
            <a:ext cx="3454400" cy="432048"/>
          </a:xfrm>
          <a:prstGeom prst="flowChartAlternateProcess">
            <a:avLst/>
          </a:prstGeom>
          <a:pattFill prst="pct90">
            <a:fgClr>
              <a:srgbClr val="33CCFF"/>
            </a:fgClr>
            <a:bgClr>
              <a:schemeClr val="bg1"/>
            </a:bgClr>
          </a:patt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smtClean="0">
                <a:solidFill>
                  <a:schemeClr val="accent5">
                    <a:lumMod val="50000"/>
                  </a:schemeClr>
                </a:solidFill>
                <a:latin typeface="Cambria" pitchFamily="18" charset="0"/>
              </a:rPr>
              <a:t>CONTROL INTERNO</a:t>
            </a:r>
            <a:endParaRPr lang="es-PE" sz="2400" b="1" dirty="0">
              <a:solidFill>
                <a:schemeClr val="accent5">
                  <a:lumMod val="50000"/>
                </a:schemeClr>
              </a:solidFill>
              <a:latin typeface="Cambria" pitchFamily="18" charset="0"/>
            </a:endParaRPr>
          </a:p>
        </p:txBody>
      </p:sp>
      <p:sp>
        <p:nvSpPr>
          <p:cNvPr id="9" name="8 Rectángulo"/>
          <p:cNvSpPr/>
          <p:nvPr/>
        </p:nvSpPr>
        <p:spPr>
          <a:xfrm>
            <a:off x="250798" y="4074413"/>
            <a:ext cx="2953050" cy="316024"/>
          </a:xfrm>
          <a:prstGeom prst="rect">
            <a:avLst/>
          </a:prstGeom>
          <a:pattFill prst="dotDmnd">
            <a:fgClr>
              <a:srgbClr val="33CCFF"/>
            </a:fgClr>
            <a:bgClr>
              <a:schemeClr val="bg1"/>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b="1" dirty="0">
                <a:solidFill>
                  <a:schemeClr val="accent5">
                    <a:lumMod val="75000"/>
                  </a:schemeClr>
                </a:solidFill>
                <a:latin typeface="Arial" pitchFamily="34" charset="0"/>
                <a:cs typeface="Arial" pitchFamily="34" charset="0"/>
              </a:rPr>
              <a:t>Rodríguez , señala que:</a:t>
            </a:r>
          </a:p>
        </p:txBody>
      </p:sp>
      <p:sp>
        <p:nvSpPr>
          <p:cNvPr id="10" name="9 Esquina doblada"/>
          <p:cNvSpPr/>
          <p:nvPr/>
        </p:nvSpPr>
        <p:spPr>
          <a:xfrm>
            <a:off x="264614" y="4509120"/>
            <a:ext cx="8784976" cy="2088232"/>
          </a:xfrm>
          <a:prstGeom prst="foldedCorner">
            <a:avLst>
              <a:gd name="adj" fmla="val 8341"/>
            </a:avLst>
          </a:prstGeom>
          <a:gradFill>
            <a:gsLst>
              <a:gs pos="0">
                <a:schemeClr val="bg2"/>
              </a:gs>
              <a:gs pos="50000">
                <a:srgbClr val="CCFFFF"/>
              </a:gs>
              <a:gs pos="100000">
                <a:srgbClr val="C1E0FF"/>
              </a:gs>
            </a:gsLst>
            <a:lin ang="5400000" scaled="0"/>
          </a:gra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es-PE" sz="1600" b="1" dirty="0">
              <a:solidFill>
                <a:schemeClr val="accent5">
                  <a:lumMod val="75000"/>
                </a:schemeClr>
              </a:solidFill>
              <a:latin typeface="Arial" pitchFamily="34" charset="0"/>
              <a:cs typeface="Arial" pitchFamily="34" charset="0"/>
            </a:endParaRPr>
          </a:p>
          <a:p>
            <a:pPr algn="just"/>
            <a:r>
              <a:rPr lang="es-PE" sz="1600" b="1" dirty="0">
                <a:solidFill>
                  <a:schemeClr val="accent5">
                    <a:lumMod val="75000"/>
                  </a:schemeClr>
                </a:solidFill>
                <a:latin typeface="Arial" pitchFamily="34" charset="0"/>
                <a:cs typeface="Arial" pitchFamily="34" charset="0"/>
              </a:rPr>
              <a:t> “La aplicación de controles internos en sus operaciones, conducirá a conocer la situación real de las mismas, es por eso, la importancia de tener una planificación que sea capaz de verificar que los controles se cumplan para darle una mejor visión sobre su gestión. Comprende el plan de organización en todos los procedimientos coordinados de manera coherente a las necesidades del negocio, para proteger y resguardar sus activos, verificar su exactitud y confiabilidad de los datos contables, así como también llevar la eficiencia, productividad y custodia en las operaciones para estimular la adhesión a las exigencias ordenadas por la gerencia”.</a:t>
            </a:r>
          </a:p>
        </p:txBody>
      </p:sp>
    </p:spTree>
    <p:extLst>
      <p:ext uri="{BB962C8B-B14F-4D97-AF65-F5344CB8AC3E}">
        <p14:creationId xmlns:p14="http://schemas.microsoft.com/office/powerpoint/2010/main" val="404785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907704" y="74385"/>
            <a:ext cx="6048672" cy="504056"/>
          </a:xfrm>
          <a:prstGeom prst="roundRect">
            <a:avLst/>
          </a:prstGeom>
          <a:solidFill>
            <a:srgbClr val="CC99F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PE" sz="3600" b="1" spc="300" dirty="0">
                <a:solidFill>
                  <a:schemeClr val="accent5">
                    <a:lumMod val="50000"/>
                  </a:schemeClr>
                </a:solidFill>
                <a:latin typeface="Cambria" pitchFamily="18" charset="0"/>
              </a:rPr>
              <a:t>BASES TEÓRICAS</a:t>
            </a:r>
          </a:p>
        </p:txBody>
      </p:sp>
      <p:sp>
        <p:nvSpPr>
          <p:cNvPr id="5" name="4 Rectángulo"/>
          <p:cNvSpPr/>
          <p:nvPr/>
        </p:nvSpPr>
        <p:spPr>
          <a:xfrm>
            <a:off x="250798" y="1196752"/>
            <a:ext cx="6841482" cy="316024"/>
          </a:xfrm>
          <a:prstGeom prst="rect">
            <a:avLst/>
          </a:prstGeom>
          <a:pattFill prst="dotDmnd">
            <a:fgClr>
              <a:srgbClr val="CC99FF"/>
            </a:fgClr>
            <a:bgClr>
              <a:schemeClr val="bg1"/>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b="1" dirty="0">
                <a:solidFill>
                  <a:schemeClr val="accent5">
                    <a:lumMod val="75000"/>
                  </a:schemeClr>
                </a:solidFill>
                <a:latin typeface="Arial" pitchFamily="34" charset="0"/>
                <a:cs typeface="Arial" pitchFamily="34" charset="0"/>
              </a:rPr>
              <a:t>Según Instituto de Investigación El Pacífico , establece que:</a:t>
            </a:r>
          </a:p>
        </p:txBody>
      </p:sp>
      <p:sp>
        <p:nvSpPr>
          <p:cNvPr id="6" name="5 Esquina doblada"/>
          <p:cNvSpPr/>
          <p:nvPr/>
        </p:nvSpPr>
        <p:spPr>
          <a:xfrm>
            <a:off x="250798" y="1739732"/>
            <a:ext cx="8784976" cy="2559134"/>
          </a:xfrm>
          <a:prstGeom prst="foldedCorner">
            <a:avLst>
              <a:gd name="adj" fmla="val 8341"/>
            </a:avLst>
          </a:prstGeom>
          <a:gradFill flip="none" rotWithShape="1">
            <a:gsLst>
              <a:gs pos="0">
                <a:schemeClr val="bg1"/>
              </a:gs>
              <a:gs pos="50000">
                <a:srgbClr val="FDF1FC"/>
              </a:gs>
              <a:gs pos="100000">
                <a:srgbClr val="CC99FF"/>
              </a:gs>
            </a:gsLst>
            <a:lin ang="2700000" scaled="1"/>
            <a:tileRect/>
          </a:gra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es-PE" sz="1600" b="1" dirty="0">
              <a:solidFill>
                <a:schemeClr val="accent5">
                  <a:lumMod val="75000"/>
                </a:schemeClr>
              </a:solidFill>
              <a:latin typeface="Arial" pitchFamily="34" charset="0"/>
              <a:cs typeface="Arial" pitchFamily="34" charset="0"/>
            </a:endParaRPr>
          </a:p>
          <a:p>
            <a:pPr algn="just"/>
            <a:r>
              <a:rPr lang="es-PE" sz="1600" b="1" dirty="0">
                <a:solidFill>
                  <a:schemeClr val="accent5">
                    <a:lumMod val="75000"/>
                  </a:schemeClr>
                </a:solidFill>
                <a:latin typeface="Arial" pitchFamily="34" charset="0"/>
                <a:cs typeface="Arial" pitchFamily="34" charset="0"/>
              </a:rPr>
              <a:t>“La gestión empresarial es administrar y proporcionar servicios para el cumplimiento de las metas y objetivos, proveer información para la toma de decisiones, realizar el seguimiento y control de la recaudación de los ingresos, del manejo de las cuentas por cobrar, de las existencias, etc. Dentro de la gestión se incluye la planeación, organización, dirección y control. La planeación, se aplica para aclarar, ampliar y determinar los objetivos y los cursos de acción que deban tomarse; para la previsión; establecer condiciones y suposiciones; seleccionar e indicar las áreas para el logro de los objetivos; establecer un plan de logros; establecer políticas, procedimientos, estándares y métodos de logros; anticipar los problemas futuros posibles; modificar los planes a la luz de los resultados del control”. </a:t>
            </a:r>
          </a:p>
        </p:txBody>
      </p:sp>
      <p:sp>
        <p:nvSpPr>
          <p:cNvPr id="8" name="7 Proceso alternativo"/>
          <p:cNvSpPr/>
          <p:nvPr/>
        </p:nvSpPr>
        <p:spPr>
          <a:xfrm>
            <a:off x="3059832" y="644003"/>
            <a:ext cx="3454400" cy="432048"/>
          </a:xfrm>
          <a:prstGeom prst="flowChartAlternateProcess">
            <a:avLst/>
          </a:prstGeom>
          <a:pattFill prst="pct90">
            <a:fgClr>
              <a:srgbClr val="CC99FF"/>
            </a:fgClr>
            <a:bgClr>
              <a:schemeClr val="bg1"/>
            </a:bgClr>
          </a:patt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smtClean="0">
                <a:solidFill>
                  <a:schemeClr val="accent5">
                    <a:lumMod val="50000"/>
                  </a:schemeClr>
                </a:solidFill>
                <a:latin typeface="Cambria" pitchFamily="18" charset="0"/>
              </a:rPr>
              <a:t>GESTIÓN</a:t>
            </a:r>
            <a:endParaRPr lang="es-PE" sz="2400" b="1" dirty="0">
              <a:solidFill>
                <a:schemeClr val="accent5">
                  <a:lumMod val="50000"/>
                </a:schemeClr>
              </a:solidFill>
              <a:latin typeface="Cambria" pitchFamily="18" charset="0"/>
            </a:endParaRPr>
          </a:p>
        </p:txBody>
      </p:sp>
      <p:sp>
        <p:nvSpPr>
          <p:cNvPr id="9" name="8 Esquina doblada"/>
          <p:cNvSpPr/>
          <p:nvPr/>
        </p:nvSpPr>
        <p:spPr>
          <a:xfrm>
            <a:off x="250798" y="4941168"/>
            <a:ext cx="8784976" cy="1481584"/>
          </a:xfrm>
          <a:prstGeom prst="foldedCorner">
            <a:avLst>
              <a:gd name="adj" fmla="val 8341"/>
            </a:avLst>
          </a:prstGeom>
          <a:gradFill>
            <a:gsLst>
              <a:gs pos="0">
                <a:schemeClr val="bg2"/>
              </a:gs>
              <a:gs pos="50000">
                <a:srgbClr val="FDF1FC"/>
              </a:gs>
              <a:gs pos="100000">
                <a:srgbClr val="CC99FF"/>
              </a:gs>
            </a:gsLst>
            <a:lin ang="5400000" scaled="0"/>
          </a:gra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PE" sz="1600" b="1" dirty="0">
                <a:solidFill>
                  <a:schemeClr val="accent5">
                    <a:lumMod val="75000"/>
                  </a:schemeClr>
                </a:solidFill>
                <a:latin typeface="Arial" pitchFamily="34" charset="0"/>
                <a:cs typeface="Arial" pitchFamily="34" charset="0"/>
              </a:rPr>
              <a:t>“Es un conjunto de etapas unidas en un proceso continuo que permite trabajar ordenadamente una idea hasta lograr mejoras y su continuidad. Se establecen cuatro etapas en este proceso, que hacen de este sistema, un proceso circular virtuoso, pues en la medida que el ciclo se repita recurrente y recursivamente, se logrará en cada ciclo, obtener una mejora”.</a:t>
            </a:r>
          </a:p>
        </p:txBody>
      </p:sp>
      <p:sp>
        <p:nvSpPr>
          <p:cNvPr id="10" name="9 Rectángulo"/>
          <p:cNvSpPr/>
          <p:nvPr/>
        </p:nvSpPr>
        <p:spPr>
          <a:xfrm>
            <a:off x="264884" y="4506642"/>
            <a:ext cx="3025058" cy="316024"/>
          </a:xfrm>
          <a:prstGeom prst="rect">
            <a:avLst/>
          </a:prstGeom>
          <a:pattFill prst="dotDmnd">
            <a:fgClr>
              <a:srgbClr val="CC99FF"/>
            </a:fgClr>
            <a:bgClr>
              <a:schemeClr val="bg1"/>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b="1" dirty="0">
                <a:solidFill>
                  <a:schemeClr val="accent5">
                    <a:lumMod val="75000"/>
                  </a:schemeClr>
                </a:solidFill>
                <a:latin typeface="Arial" pitchFamily="34" charset="0"/>
                <a:cs typeface="Arial" pitchFamily="34" charset="0"/>
              </a:rPr>
              <a:t>Vergara , sostiene que:</a:t>
            </a:r>
          </a:p>
        </p:txBody>
      </p:sp>
    </p:spTree>
    <p:extLst>
      <p:ext uri="{BB962C8B-B14F-4D97-AF65-F5344CB8AC3E}">
        <p14:creationId xmlns:p14="http://schemas.microsoft.com/office/powerpoint/2010/main" val="2757273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851794544"/>
              </p:ext>
            </p:extLst>
          </p:nvPr>
        </p:nvGraphicFramePr>
        <p:xfrm>
          <a:off x="827584" y="404664"/>
          <a:ext cx="7704856" cy="56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1 Diagrama"/>
          <p:cNvGraphicFramePr/>
          <p:nvPr>
            <p:extLst>
              <p:ext uri="{D42A27DB-BD31-4B8C-83A1-F6EECF244321}">
                <p14:modId xmlns:p14="http://schemas.microsoft.com/office/powerpoint/2010/main" val="1496739304"/>
              </p:ext>
            </p:extLst>
          </p:nvPr>
        </p:nvGraphicFramePr>
        <p:xfrm>
          <a:off x="467544" y="332656"/>
          <a:ext cx="8496944" cy="6264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4785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851794544"/>
              </p:ext>
            </p:extLst>
          </p:nvPr>
        </p:nvGraphicFramePr>
        <p:xfrm>
          <a:off x="827584" y="404664"/>
          <a:ext cx="7704856" cy="56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1 Diagrama"/>
          <p:cNvGraphicFramePr/>
          <p:nvPr>
            <p:extLst>
              <p:ext uri="{D42A27DB-BD31-4B8C-83A1-F6EECF244321}">
                <p14:modId xmlns:p14="http://schemas.microsoft.com/office/powerpoint/2010/main" val="1868203150"/>
              </p:ext>
            </p:extLst>
          </p:nvPr>
        </p:nvGraphicFramePr>
        <p:xfrm>
          <a:off x="107504" y="260648"/>
          <a:ext cx="8856984" cy="63367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4 Elipse"/>
          <p:cNvSpPr/>
          <p:nvPr/>
        </p:nvSpPr>
        <p:spPr>
          <a:xfrm>
            <a:off x="3854174" y="2564904"/>
            <a:ext cx="600770" cy="600770"/>
          </a:xfrm>
          <a:prstGeom prst="ellipse">
            <a:avLst/>
          </a:prstGeom>
          <a:gradFill>
            <a:gsLst>
              <a:gs pos="0">
                <a:schemeClr val="accent1">
                  <a:lumMod val="20000"/>
                  <a:lumOff val="80000"/>
                </a:schemeClr>
              </a:gs>
              <a:gs pos="46000">
                <a:schemeClr val="accent2">
                  <a:lumMod val="60000"/>
                  <a:lumOff val="40000"/>
                </a:schemeClr>
              </a:gs>
              <a:gs pos="100000">
                <a:srgbClr val="FF0000"/>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pic>
        <p:nvPicPr>
          <p:cNvPr id="6146" name="Picture 2" descr="D:\TESIS\ima ferr\images (5).jf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3567" y="4005064"/>
            <a:ext cx="2232249" cy="271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5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dondear rectángulo de esquina del mismo lado"/>
          <p:cNvSpPr/>
          <p:nvPr/>
        </p:nvSpPr>
        <p:spPr>
          <a:xfrm>
            <a:off x="99830" y="878157"/>
            <a:ext cx="2520280" cy="576064"/>
          </a:xfrm>
          <a:prstGeom prst="round2SameRect">
            <a:avLst/>
          </a:prstGeom>
          <a:pattFill prst="dashVert">
            <a:fgClr>
              <a:srgbClr val="00FFCC"/>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MX" sz="2800" b="1" dirty="0" smtClean="0">
                <a:solidFill>
                  <a:schemeClr val="accent5">
                    <a:lumMod val="50000"/>
                  </a:schemeClr>
                </a:solidFill>
                <a:latin typeface="Cambria" pitchFamily="18" charset="0"/>
              </a:rPr>
              <a:t>POBLACIÓN</a:t>
            </a:r>
            <a:endParaRPr lang="es-PE" sz="2800" dirty="0">
              <a:solidFill>
                <a:schemeClr val="accent5">
                  <a:lumMod val="50000"/>
                </a:schemeClr>
              </a:solidFill>
              <a:latin typeface="Cambria" pitchFamily="18" charset="0"/>
            </a:endParaRPr>
          </a:p>
        </p:txBody>
      </p:sp>
      <p:sp>
        <p:nvSpPr>
          <p:cNvPr id="12" name="11 Redondear rectángulo de esquina del mismo lado"/>
          <p:cNvSpPr/>
          <p:nvPr/>
        </p:nvSpPr>
        <p:spPr>
          <a:xfrm>
            <a:off x="6804248" y="878157"/>
            <a:ext cx="2232248" cy="576064"/>
          </a:xfrm>
          <a:prstGeom prst="round2SameRect">
            <a:avLst/>
          </a:prstGeom>
          <a:pattFill prst="dashVert">
            <a:fgClr>
              <a:srgbClr val="00FFCC"/>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2800" b="1" dirty="0">
                <a:solidFill>
                  <a:schemeClr val="accent5">
                    <a:lumMod val="50000"/>
                  </a:schemeClr>
                </a:solidFill>
                <a:latin typeface="Cambria" pitchFamily="18" charset="0"/>
              </a:rPr>
              <a:t>MUESTRA</a:t>
            </a:r>
            <a:endParaRPr lang="es-PE" sz="2800" b="1" dirty="0">
              <a:solidFill>
                <a:schemeClr val="accent5">
                  <a:lumMod val="50000"/>
                </a:schemeClr>
              </a:solidFill>
              <a:latin typeface="Cambria" pitchFamily="18" charset="0"/>
            </a:endParaRPr>
          </a:p>
        </p:txBody>
      </p:sp>
      <p:graphicFrame>
        <p:nvGraphicFramePr>
          <p:cNvPr id="6" name="5 Diagrama"/>
          <p:cNvGraphicFramePr/>
          <p:nvPr>
            <p:extLst>
              <p:ext uri="{D42A27DB-BD31-4B8C-83A1-F6EECF244321}">
                <p14:modId xmlns:p14="http://schemas.microsoft.com/office/powerpoint/2010/main" val="3851794544"/>
              </p:ext>
            </p:extLst>
          </p:nvPr>
        </p:nvGraphicFramePr>
        <p:xfrm>
          <a:off x="827584" y="404664"/>
          <a:ext cx="7704856" cy="56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Diagrama"/>
          <p:cNvGraphicFramePr/>
          <p:nvPr>
            <p:extLst>
              <p:ext uri="{D42A27DB-BD31-4B8C-83A1-F6EECF244321}">
                <p14:modId xmlns:p14="http://schemas.microsoft.com/office/powerpoint/2010/main" val="89902662"/>
              </p:ext>
            </p:extLst>
          </p:nvPr>
        </p:nvGraphicFramePr>
        <p:xfrm>
          <a:off x="107504" y="188640"/>
          <a:ext cx="8784976" cy="63367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4785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314575583"/>
              </p:ext>
            </p:extLst>
          </p:nvPr>
        </p:nvGraphicFramePr>
        <p:xfrm>
          <a:off x="179512" y="581720"/>
          <a:ext cx="8748464"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redondeado"/>
          <p:cNvSpPr/>
          <p:nvPr/>
        </p:nvSpPr>
        <p:spPr>
          <a:xfrm>
            <a:off x="323528" y="282306"/>
            <a:ext cx="5688632"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PE" sz="3200" b="1" spc="300" dirty="0">
                <a:solidFill>
                  <a:schemeClr val="accent5">
                    <a:lumMod val="50000"/>
                  </a:schemeClr>
                </a:solidFill>
                <a:latin typeface="Cambria" pitchFamily="18" charset="0"/>
              </a:rPr>
              <a:t>TÉCNICAS DE RECOLECCIÓN DE DATOS</a:t>
            </a:r>
          </a:p>
        </p:txBody>
      </p:sp>
    </p:spTree>
    <p:extLst>
      <p:ext uri="{BB962C8B-B14F-4D97-AF65-F5344CB8AC3E}">
        <p14:creationId xmlns:p14="http://schemas.microsoft.com/office/powerpoint/2010/main" val="404785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350335807"/>
              </p:ext>
            </p:extLst>
          </p:nvPr>
        </p:nvGraphicFramePr>
        <p:xfrm>
          <a:off x="323528" y="283882"/>
          <a:ext cx="8568952" cy="6241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redondeado"/>
          <p:cNvSpPr/>
          <p:nvPr/>
        </p:nvSpPr>
        <p:spPr>
          <a:xfrm>
            <a:off x="1187624" y="296594"/>
            <a:ext cx="6552728" cy="972166"/>
          </a:xfrm>
          <a:prstGeom prst="roundRect">
            <a:avLst/>
          </a:prstGeom>
          <a:gradFill>
            <a:gsLst>
              <a:gs pos="8000">
                <a:schemeClr val="accent5">
                  <a:lumMod val="20000"/>
                  <a:lumOff val="80000"/>
                </a:schemeClr>
              </a:gs>
              <a:gs pos="63000">
                <a:srgbClr val="0000FF"/>
              </a:gs>
              <a:gs pos="100000">
                <a:srgbClr val="3333FF"/>
              </a:gs>
            </a:gsLst>
          </a:gra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PE" sz="3200" b="1" spc="300" dirty="0" smtClean="0">
                <a:solidFill>
                  <a:schemeClr val="accent5">
                    <a:lumMod val="50000"/>
                  </a:schemeClr>
                </a:solidFill>
                <a:latin typeface="Cambria" pitchFamily="18" charset="0"/>
              </a:rPr>
              <a:t>INSTRUMENTOS </a:t>
            </a:r>
            <a:r>
              <a:rPr lang="es-PE" sz="3200" b="1" spc="300" dirty="0">
                <a:solidFill>
                  <a:schemeClr val="accent5">
                    <a:lumMod val="50000"/>
                  </a:schemeClr>
                </a:solidFill>
                <a:latin typeface="Cambria" pitchFamily="18" charset="0"/>
              </a:rPr>
              <a:t>DE RECOPILACIÓN DE DATOS</a:t>
            </a:r>
          </a:p>
        </p:txBody>
      </p:sp>
      <p:pic>
        <p:nvPicPr>
          <p:cNvPr id="9218" name="Picture 2" descr="D:\TESIS\ima ferr\images (8).jfif"/>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483768" y="4480451"/>
            <a:ext cx="4680519"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5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891880760"/>
              </p:ext>
            </p:extLst>
          </p:nvPr>
        </p:nvGraphicFramePr>
        <p:xfrm>
          <a:off x="179512" y="260648"/>
          <a:ext cx="8784976"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785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4020654048"/>
              </p:ext>
            </p:extLst>
          </p:nvPr>
        </p:nvGraphicFramePr>
        <p:xfrm>
          <a:off x="971600" y="800708"/>
          <a:ext cx="741682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971600" y="476672"/>
            <a:ext cx="741682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b="1" spc="300" dirty="0">
                <a:solidFill>
                  <a:schemeClr val="accent5">
                    <a:lumMod val="50000"/>
                  </a:schemeClr>
                </a:solidFill>
                <a:latin typeface="Cambria" pitchFamily="18" charset="0"/>
              </a:rPr>
              <a:t>PROCESAMIENTO DE DATOS</a:t>
            </a:r>
          </a:p>
        </p:txBody>
      </p:sp>
    </p:spTree>
    <p:extLst>
      <p:ext uri="{BB962C8B-B14F-4D97-AF65-F5344CB8AC3E}">
        <p14:creationId xmlns:p14="http://schemas.microsoft.com/office/powerpoint/2010/main" val="404785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619672" y="346212"/>
            <a:ext cx="5904656" cy="648072"/>
          </a:xfrm>
          <a:prstGeom prst="rect">
            <a:avLst/>
          </a:prstGeom>
          <a:gradFill flip="none" rotWithShape="1">
            <a:gsLst>
              <a:gs pos="19167">
                <a:srgbClr val="FFCC99"/>
              </a:gs>
              <a:gs pos="59000">
                <a:srgbClr val="FFCC99"/>
              </a:gs>
              <a:gs pos="100000">
                <a:srgbClr val="FF9933"/>
              </a:gs>
            </a:gsLst>
            <a:path path="circle">
              <a:fillToRect l="50000" t="50000" r="50000" b="50000"/>
            </a:path>
            <a:tileRect/>
          </a:gradFill>
          <a:ln>
            <a:solidFill>
              <a:srgbClr val="FF9933"/>
            </a:solidFill>
          </a:ln>
        </p:spPr>
        <p:style>
          <a:lnRef idx="1">
            <a:schemeClr val="accent2"/>
          </a:lnRef>
          <a:fillRef idx="1002">
            <a:schemeClr val="lt1"/>
          </a:fillRef>
          <a:effectRef idx="1">
            <a:schemeClr val="accent2"/>
          </a:effectRef>
          <a:fontRef idx="minor">
            <a:schemeClr val="dk1"/>
          </a:fontRef>
        </p:style>
        <p:txBody>
          <a:bodyPr rtlCol="0" anchor="ctr"/>
          <a:lstStyle/>
          <a:p>
            <a:pPr algn="ctr"/>
            <a:r>
              <a:rPr lang="es-PE" sz="3600" b="1" spc="300" dirty="0" smtClean="0">
                <a:solidFill>
                  <a:srgbClr val="0070C0"/>
                </a:solidFill>
                <a:latin typeface="Cambria" pitchFamily="18" charset="0"/>
              </a:rPr>
              <a:t>CONTENIDO </a:t>
            </a:r>
            <a:endParaRPr lang="es-PE" sz="3600" spc="300" dirty="0">
              <a:solidFill>
                <a:srgbClr val="0070C0"/>
              </a:solidFill>
              <a:latin typeface="Cambria" pitchFamily="18" charset="0"/>
            </a:endParaRPr>
          </a:p>
        </p:txBody>
      </p:sp>
      <p:sp>
        <p:nvSpPr>
          <p:cNvPr id="3" name="2 Redondear rectángulo de esquina del mismo lado"/>
          <p:cNvSpPr/>
          <p:nvPr/>
        </p:nvSpPr>
        <p:spPr>
          <a:xfrm>
            <a:off x="395536" y="1168276"/>
            <a:ext cx="8496944" cy="5357068"/>
          </a:xfrm>
          <a:prstGeom prst="round2SameRect">
            <a:avLst/>
          </a:prstGeom>
          <a:pattFill prst="dotDmnd">
            <a:fgClr>
              <a:srgbClr val="FF6600"/>
            </a:fgClr>
            <a:bgClr>
              <a:schemeClr val="bg1"/>
            </a:bgClr>
          </a:pattFill>
          <a:ln>
            <a:solidFill>
              <a:srgbClr val="FF9933"/>
            </a:solidFill>
          </a:ln>
        </p:spPr>
        <p:style>
          <a:lnRef idx="1">
            <a:schemeClr val="accent2"/>
          </a:lnRef>
          <a:fillRef idx="1002">
            <a:schemeClr val="lt1"/>
          </a:fillRef>
          <a:effectRef idx="1">
            <a:schemeClr val="accent2"/>
          </a:effectRef>
          <a:fontRef idx="minor">
            <a:schemeClr val="dk1"/>
          </a:fontRef>
        </p:style>
        <p:txBody>
          <a:bodyPr numCol="2" rtlCol="0" anchor="ctr"/>
          <a:lstStyle/>
          <a:p>
            <a:pPr algn="just"/>
            <a:r>
              <a:rPr lang="es-PE" sz="2000" b="1" dirty="0" smtClean="0">
                <a:solidFill>
                  <a:srgbClr val="003399"/>
                </a:solidFill>
                <a:latin typeface="Estrangelo Edessa" pitchFamily="66" charset="0"/>
                <a:ea typeface="Microsoft YaHei" pitchFamily="34" charset="-122"/>
                <a:cs typeface="Estrangelo Edessa" pitchFamily="66" charset="0"/>
              </a:rPr>
              <a:t>	CAPITULO </a:t>
            </a:r>
            <a:r>
              <a:rPr lang="es-PE" sz="2000" b="1" dirty="0">
                <a:solidFill>
                  <a:srgbClr val="003399"/>
                </a:solidFill>
                <a:latin typeface="Estrangelo Edessa" pitchFamily="66" charset="0"/>
                <a:ea typeface="Microsoft YaHei" pitchFamily="34" charset="-122"/>
                <a:cs typeface="Estrangelo Edessa" pitchFamily="66" charset="0"/>
              </a:rPr>
              <a:t>I</a:t>
            </a:r>
          </a:p>
          <a:p>
            <a:pPr algn="just"/>
            <a:r>
              <a:rPr lang="es-PE" sz="2000" b="1" dirty="0">
                <a:solidFill>
                  <a:srgbClr val="003399"/>
                </a:solidFill>
                <a:latin typeface="Estrangelo Edessa" pitchFamily="66" charset="0"/>
                <a:ea typeface="Microsoft YaHei" pitchFamily="34" charset="-122"/>
                <a:cs typeface="Estrangelo Edessa" pitchFamily="66" charset="0"/>
              </a:rPr>
              <a:t>PROBLEMA DE INVESTIGACIÓN</a:t>
            </a:r>
          </a:p>
          <a:p>
            <a:pPr algn="just"/>
            <a:r>
              <a:rPr lang="es-PE" sz="2100" dirty="0" smtClean="0">
                <a:solidFill>
                  <a:srgbClr val="003399"/>
                </a:solidFill>
                <a:latin typeface="Estrangelo Edessa" pitchFamily="66" charset="0"/>
                <a:ea typeface="Microsoft YaHei" pitchFamily="34" charset="-122"/>
                <a:cs typeface="Estrangelo Edessa" pitchFamily="66" charset="0"/>
              </a:rPr>
              <a:t>1.1 </a:t>
            </a:r>
            <a:r>
              <a:rPr lang="es-PE" sz="2100" dirty="0">
                <a:solidFill>
                  <a:srgbClr val="003399"/>
                </a:solidFill>
                <a:latin typeface="Estrangelo Edessa" pitchFamily="66" charset="0"/>
                <a:ea typeface="Microsoft YaHei" pitchFamily="34" charset="-122"/>
                <a:cs typeface="Estrangelo Edessa" pitchFamily="66" charset="0"/>
              </a:rPr>
              <a:t>Descripción del Problema</a:t>
            </a:r>
          </a:p>
          <a:p>
            <a:pPr algn="just"/>
            <a:r>
              <a:rPr lang="es-PE" sz="2100" dirty="0">
                <a:solidFill>
                  <a:srgbClr val="003399"/>
                </a:solidFill>
                <a:latin typeface="Estrangelo Edessa" pitchFamily="66" charset="0"/>
                <a:ea typeface="Microsoft YaHei" pitchFamily="34" charset="-122"/>
                <a:cs typeface="Estrangelo Edessa" pitchFamily="66" charset="0"/>
              </a:rPr>
              <a:t>1.2 Formulación del Problema</a:t>
            </a:r>
          </a:p>
          <a:p>
            <a:pPr algn="just"/>
            <a:r>
              <a:rPr lang="es-PE" sz="2100" dirty="0">
                <a:solidFill>
                  <a:srgbClr val="003399"/>
                </a:solidFill>
                <a:latin typeface="Estrangelo Edessa" pitchFamily="66" charset="0"/>
                <a:ea typeface="Microsoft YaHei" pitchFamily="34" charset="-122"/>
                <a:cs typeface="Estrangelo Edessa" pitchFamily="66" charset="0"/>
              </a:rPr>
              <a:t>1.3 Objetivos</a:t>
            </a:r>
          </a:p>
          <a:p>
            <a:pPr algn="just"/>
            <a:r>
              <a:rPr lang="es-PE" sz="2100" dirty="0">
                <a:solidFill>
                  <a:srgbClr val="003399"/>
                </a:solidFill>
                <a:latin typeface="Estrangelo Edessa" pitchFamily="66" charset="0"/>
                <a:ea typeface="Microsoft YaHei" pitchFamily="34" charset="-122"/>
                <a:cs typeface="Estrangelo Edessa" pitchFamily="66" charset="0"/>
              </a:rPr>
              <a:t>1.4 Hipótesis</a:t>
            </a:r>
          </a:p>
          <a:p>
            <a:pPr algn="just"/>
            <a:r>
              <a:rPr lang="es-PE" sz="2100" dirty="0">
                <a:solidFill>
                  <a:srgbClr val="003399"/>
                </a:solidFill>
                <a:latin typeface="Estrangelo Edessa" pitchFamily="66" charset="0"/>
                <a:ea typeface="Microsoft YaHei" pitchFamily="34" charset="-122"/>
                <a:cs typeface="Estrangelo Edessa" pitchFamily="66" charset="0"/>
              </a:rPr>
              <a:t>1.5 Variables</a:t>
            </a:r>
          </a:p>
          <a:p>
            <a:pPr algn="just"/>
            <a:r>
              <a:rPr lang="es-PE" sz="2100" dirty="0">
                <a:solidFill>
                  <a:srgbClr val="003399"/>
                </a:solidFill>
                <a:latin typeface="Estrangelo Edessa" pitchFamily="66" charset="0"/>
                <a:ea typeface="Microsoft YaHei" pitchFamily="34" charset="-122"/>
                <a:cs typeface="Estrangelo Edessa" pitchFamily="66" charset="0"/>
              </a:rPr>
              <a:t>1.6 Justificación e </a:t>
            </a:r>
            <a:r>
              <a:rPr lang="es-PE" sz="2100" dirty="0" smtClean="0">
                <a:solidFill>
                  <a:srgbClr val="003399"/>
                </a:solidFill>
                <a:latin typeface="Estrangelo Edessa" pitchFamily="66" charset="0"/>
                <a:ea typeface="Microsoft YaHei" pitchFamily="34" charset="-122"/>
                <a:cs typeface="Estrangelo Edessa" pitchFamily="66" charset="0"/>
              </a:rPr>
              <a:t>Importancia	</a:t>
            </a:r>
            <a:endParaRPr lang="es-PE" sz="2100" dirty="0">
              <a:solidFill>
                <a:srgbClr val="003399"/>
              </a:solidFill>
              <a:latin typeface="Estrangelo Edessa" pitchFamily="66" charset="0"/>
              <a:ea typeface="Microsoft YaHei" pitchFamily="34" charset="-122"/>
              <a:cs typeface="Estrangelo Edessa" pitchFamily="66" charset="0"/>
            </a:endParaRPr>
          </a:p>
          <a:p>
            <a:pPr algn="just"/>
            <a:r>
              <a:rPr lang="es-PE" sz="2100" dirty="0">
                <a:solidFill>
                  <a:srgbClr val="003399"/>
                </a:solidFill>
                <a:latin typeface="Estrangelo Edessa" pitchFamily="66" charset="0"/>
                <a:ea typeface="Microsoft YaHei" pitchFamily="34" charset="-122"/>
                <a:cs typeface="Estrangelo Edessa" pitchFamily="66" charset="0"/>
              </a:rPr>
              <a:t>1.7 Viabilidad</a:t>
            </a:r>
          </a:p>
          <a:p>
            <a:pPr algn="just"/>
            <a:r>
              <a:rPr lang="es-PE" sz="2100" dirty="0">
                <a:solidFill>
                  <a:srgbClr val="003399"/>
                </a:solidFill>
                <a:latin typeface="Estrangelo Edessa" pitchFamily="66" charset="0"/>
                <a:ea typeface="Microsoft YaHei" pitchFamily="34" charset="-122"/>
                <a:cs typeface="Estrangelo Edessa" pitchFamily="66" charset="0"/>
              </a:rPr>
              <a:t>1.8 Limitaciones </a:t>
            </a:r>
          </a:p>
          <a:p>
            <a:pPr algn="just"/>
            <a:r>
              <a:rPr lang="es-PE" sz="2000" b="1" dirty="0" smtClean="0">
                <a:solidFill>
                  <a:srgbClr val="003399"/>
                </a:solidFill>
                <a:latin typeface="Estrangelo Edessa" pitchFamily="66" charset="0"/>
                <a:ea typeface="Microsoft YaHei" pitchFamily="34" charset="-122"/>
                <a:cs typeface="Estrangelo Edessa" pitchFamily="66" charset="0"/>
              </a:rPr>
              <a:t>	CAPITULO </a:t>
            </a:r>
            <a:r>
              <a:rPr lang="es-PE" sz="2000" b="1" dirty="0">
                <a:solidFill>
                  <a:srgbClr val="003399"/>
                </a:solidFill>
                <a:latin typeface="Estrangelo Edessa" pitchFamily="66" charset="0"/>
                <a:ea typeface="Microsoft YaHei" pitchFamily="34" charset="-122"/>
                <a:cs typeface="Estrangelo Edessa" pitchFamily="66" charset="0"/>
              </a:rPr>
              <a:t>II</a:t>
            </a:r>
          </a:p>
          <a:p>
            <a:pPr algn="just"/>
            <a:r>
              <a:rPr lang="es-PE" sz="2000" b="1" dirty="0">
                <a:solidFill>
                  <a:srgbClr val="003399"/>
                </a:solidFill>
                <a:latin typeface="Estrangelo Edessa" pitchFamily="66" charset="0"/>
                <a:ea typeface="Microsoft YaHei" pitchFamily="34" charset="-122"/>
                <a:cs typeface="Estrangelo Edessa" pitchFamily="66" charset="0"/>
              </a:rPr>
              <a:t>MARCO TEÓRICO</a:t>
            </a:r>
          </a:p>
          <a:p>
            <a:pPr algn="just"/>
            <a:r>
              <a:rPr lang="es-PE" sz="2100" dirty="0">
                <a:solidFill>
                  <a:srgbClr val="003399"/>
                </a:solidFill>
                <a:latin typeface="Estrangelo Edessa" pitchFamily="66" charset="0"/>
                <a:ea typeface="Microsoft YaHei" pitchFamily="34" charset="-122"/>
                <a:cs typeface="Estrangelo Edessa" pitchFamily="66" charset="0"/>
              </a:rPr>
              <a:t>2.1 Antecedentes</a:t>
            </a:r>
          </a:p>
          <a:p>
            <a:pPr algn="just"/>
            <a:r>
              <a:rPr lang="es-PE" sz="2100" dirty="0">
                <a:solidFill>
                  <a:srgbClr val="003399"/>
                </a:solidFill>
                <a:latin typeface="Estrangelo Edessa" pitchFamily="66" charset="0"/>
                <a:ea typeface="Microsoft YaHei" pitchFamily="34" charset="-122"/>
                <a:cs typeface="Estrangelo Edessa" pitchFamily="66" charset="0"/>
              </a:rPr>
              <a:t>2.2 Bases Teóricas</a:t>
            </a:r>
          </a:p>
          <a:p>
            <a:pPr algn="just"/>
            <a:r>
              <a:rPr lang="es-PE" sz="2100" dirty="0">
                <a:solidFill>
                  <a:srgbClr val="003399"/>
                </a:solidFill>
                <a:latin typeface="Estrangelo Edessa" pitchFamily="66" charset="0"/>
                <a:ea typeface="Microsoft YaHei" pitchFamily="34" charset="-122"/>
                <a:cs typeface="Estrangelo Edessa" pitchFamily="66" charset="0"/>
              </a:rPr>
              <a:t>2.3 Definiciones de Términos</a:t>
            </a:r>
          </a:p>
          <a:p>
            <a:pPr algn="just"/>
            <a:r>
              <a:rPr lang="es-PE" sz="2000" b="1" dirty="0" smtClean="0">
                <a:solidFill>
                  <a:srgbClr val="003399"/>
                </a:solidFill>
                <a:latin typeface="Estrangelo Edessa" pitchFamily="66" charset="0"/>
                <a:ea typeface="Microsoft YaHei" pitchFamily="34" charset="-122"/>
                <a:cs typeface="Estrangelo Edessa" pitchFamily="66" charset="0"/>
              </a:rPr>
              <a:t>	CAPITULO </a:t>
            </a:r>
            <a:r>
              <a:rPr lang="es-PE" sz="2000" b="1" dirty="0">
                <a:solidFill>
                  <a:srgbClr val="003399"/>
                </a:solidFill>
                <a:latin typeface="Estrangelo Edessa" pitchFamily="66" charset="0"/>
                <a:ea typeface="Microsoft YaHei" pitchFamily="34" charset="-122"/>
                <a:cs typeface="Estrangelo Edessa" pitchFamily="66" charset="0"/>
              </a:rPr>
              <a:t>III</a:t>
            </a:r>
          </a:p>
          <a:p>
            <a:pPr algn="just"/>
            <a:r>
              <a:rPr lang="es-PE" sz="2000" b="1" dirty="0">
                <a:solidFill>
                  <a:srgbClr val="003399"/>
                </a:solidFill>
                <a:latin typeface="Estrangelo Edessa" pitchFamily="66" charset="0"/>
                <a:ea typeface="Microsoft YaHei" pitchFamily="34" charset="-122"/>
                <a:cs typeface="Estrangelo Edessa" pitchFamily="66" charset="0"/>
              </a:rPr>
              <a:t>MARCO METODOLOGICO</a:t>
            </a:r>
          </a:p>
          <a:p>
            <a:pPr algn="just"/>
            <a:r>
              <a:rPr lang="es-PE" sz="2100" dirty="0">
                <a:solidFill>
                  <a:srgbClr val="003399"/>
                </a:solidFill>
                <a:latin typeface="Estrangelo Edessa" pitchFamily="66" charset="0"/>
                <a:ea typeface="Microsoft YaHei" pitchFamily="34" charset="-122"/>
                <a:cs typeface="Estrangelo Edessa" pitchFamily="66" charset="0"/>
              </a:rPr>
              <a:t>3.1 Tipo de Investigación</a:t>
            </a:r>
          </a:p>
          <a:p>
            <a:pPr algn="just"/>
            <a:r>
              <a:rPr lang="es-PE" sz="2100" dirty="0">
                <a:solidFill>
                  <a:srgbClr val="003399"/>
                </a:solidFill>
                <a:latin typeface="Estrangelo Edessa" pitchFamily="66" charset="0"/>
                <a:ea typeface="Microsoft YaHei" pitchFamily="34" charset="-122"/>
                <a:cs typeface="Estrangelo Edessa" pitchFamily="66" charset="0"/>
              </a:rPr>
              <a:t>3.2 Población y Muestra </a:t>
            </a:r>
          </a:p>
          <a:p>
            <a:pPr algn="just"/>
            <a:r>
              <a:rPr lang="es-PE" sz="2100" dirty="0">
                <a:solidFill>
                  <a:srgbClr val="003399"/>
                </a:solidFill>
                <a:latin typeface="Estrangelo Edessa" pitchFamily="66" charset="0"/>
                <a:ea typeface="Microsoft YaHei" pitchFamily="34" charset="-122"/>
                <a:cs typeface="Estrangelo Edessa" pitchFamily="66" charset="0"/>
              </a:rPr>
              <a:t>3.3 Técnicas de Recojo de Datos </a:t>
            </a:r>
          </a:p>
          <a:p>
            <a:pPr algn="just"/>
            <a:r>
              <a:rPr lang="es-PE" sz="2100" dirty="0">
                <a:solidFill>
                  <a:srgbClr val="003399"/>
                </a:solidFill>
                <a:latin typeface="Estrangelo Edessa" pitchFamily="66" charset="0"/>
                <a:ea typeface="Microsoft YaHei" pitchFamily="34" charset="-122"/>
                <a:cs typeface="Estrangelo Edessa" pitchFamily="66" charset="0"/>
              </a:rPr>
              <a:t>3.4 Instrumentos de Recolección de Datos</a:t>
            </a:r>
          </a:p>
          <a:p>
            <a:pPr algn="just"/>
            <a:r>
              <a:rPr lang="es-PE" sz="2000" b="1" dirty="0" smtClean="0">
                <a:solidFill>
                  <a:srgbClr val="003399"/>
                </a:solidFill>
                <a:latin typeface="Estrangelo Edessa" pitchFamily="66" charset="0"/>
                <a:ea typeface="Microsoft YaHei" pitchFamily="34" charset="-122"/>
                <a:cs typeface="Estrangelo Edessa" pitchFamily="66" charset="0"/>
              </a:rPr>
              <a:t>	CAPITULO </a:t>
            </a:r>
            <a:r>
              <a:rPr lang="es-PE" sz="2000" b="1" dirty="0">
                <a:solidFill>
                  <a:srgbClr val="003399"/>
                </a:solidFill>
                <a:latin typeface="Estrangelo Edessa" pitchFamily="66" charset="0"/>
                <a:ea typeface="Microsoft YaHei" pitchFamily="34" charset="-122"/>
                <a:cs typeface="Estrangelo Edessa" pitchFamily="66" charset="0"/>
              </a:rPr>
              <a:t>IV</a:t>
            </a:r>
          </a:p>
          <a:p>
            <a:pPr algn="just"/>
            <a:r>
              <a:rPr lang="es-PE" sz="2000" b="1" dirty="0">
                <a:solidFill>
                  <a:srgbClr val="003399"/>
                </a:solidFill>
                <a:latin typeface="Estrangelo Edessa" pitchFamily="66" charset="0"/>
                <a:ea typeface="Microsoft YaHei" pitchFamily="34" charset="-122"/>
                <a:cs typeface="Estrangelo Edessa" pitchFamily="66" charset="0"/>
              </a:rPr>
              <a:t>RESULTADOS DE LA INVESTIGACIÓN</a:t>
            </a:r>
          </a:p>
          <a:p>
            <a:pPr algn="just"/>
            <a:r>
              <a:rPr lang="es-PE" sz="2100" dirty="0">
                <a:solidFill>
                  <a:srgbClr val="003399"/>
                </a:solidFill>
                <a:latin typeface="Estrangelo Edessa" pitchFamily="66" charset="0"/>
                <a:ea typeface="Microsoft YaHei" pitchFamily="34" charset="-122"/>
                <a:cs typeface="Estrangelo Edessa" pitchFamily="66" charset="0"/>
              </a:rPr>
              <a:t>4.1 Procesamiento y Presentación de Datos</a:t>
            </a:r>
          </a:p>
          <a:p>
            <a:pPr algn="just"/>
            <a:r>
              <a:rPr lang="es-PE" sz="2100" dirty="0">
                <a:solidFill>
                  <a:srgbClr val="003399"/>
                </a:solidFill>
                <a:latin typeface="Estrangelo Edessa" pitchFamily="66" charset="0"/>
                <a:ea typeface="Microsoft YaHei" pitchFamily="34" charset="-122"/>
                <a:cs typeface="Estrangelo Edessa" pitchFamily="66" charset="0"/>
              </a:rPr>
              <a:t>4.2 Contratación de la Hipótesis</a:t>
            </a:r>
          </a:p>
          <a:p>
            <a:pPr algn="just"/>
            <a:r>
              <a:rPr lang="es-PE" sz="2100" dirty="0">
                <a:solidFill>
                  <a:srgbClr val="003399"/>
                </a:solidFill>
                <a:latin typeface="Estrangelo Edessa" pitchFamily="66" charset="0"/>
                <a:ea typeface="Microsoft YaHei" pitchFamily="34" charset="-122"/>
                <a:cs typeface="Estrangelo Edessa" pitchFamily="66" charset="0"/>
              </a:rPr>
              <a:t>4.3 Prueba de Hipótesis</a:t>
            </a:r>
          </a:p>
          <a:p>
            <a:pPr algn="just"/>
            <a:r>
              <a:rPr lang="es-PE" sz="2100" dirty="0">
                <a:solidFill>
                  <a:srgbClr val="003399"/>
                </a:solidFill>
                <a:latin typeface="Estrangelo Edessa" pitchFamily="66" charset="0"/>
                <a:ea typeface="Microsoft YaHei" pitchFamily="34" charset="-122"/>
                <a:cs typeface="Estrangelo Edessa" pitchFamily="66" charset="0"/>
              </a:rPr>
              <a:t>4.4 Discusión de Resultados</a:t>
            </a:r>
          </a:p>
        </p:txBody>
      </p:sp>
    </p:spTree>
    <p:extLst>
      <p:ext uri="{BB962C8B-B14F-4D97-AF65-F5344CB8AC3E}">
        <p14:creationId xmlns:p14="http://schemas.microsoft.com/office/powerpoint/2010/main" val="919009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562674320"/>
              </p:ext>
            </p:extLst>
          </p:nvPr>
        </p:nvGraphicFramePr>
        <p:xfrm>
          <a:off x="719572" y="1412776"/>
          <a:ext cx="7920880"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redondeado"/>
          <p:cNvSpPr/>
          <p:nvPr/>
        </p:nvSpPr>
        <p:spPr>
          <a:xfrm>
            <a:off x="971600" y="476672"/>
            <a:ext cx="7416824" cy="648072"/>
          </a:xfrm>
          <a:prstGeom prst="roundRect">
            <a:avLst/>
          </a:prstGeom>
          <a:solidFill>
            <a:schemeClr val="accent4">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b="1" spc="300" dirty="0">
                <a:solidFill>
                  <a:schemeClr val="accent5">
                    <a:lumMod val="50000"/>
                  </a:schemeClr>
                </a:solidFill>
                <a:latin typeface="Cambria" pitchFamily="18" charset="0"/>
              </a:rPr>
              <a:t>PRESENTACIÓN DE DATOS</a:t>
            </a:r>
          </a:p>
        </p:txBody>
      </p:sp>
    </p:spTree>
    <p:extLst>
      <p:ext uri="{BB962C8B-B14F-4D97-AF65-F5344CB8AC3E}">
        <p14:creationId xmlns:p14="http://schemas.microsoft.com/office/powerpoint/2010/main" val="1408150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8740" y="188640"/>
            <a:ext cx="8496944" cy="6336704"/>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1500" b="1" dirty="0" smtClean="0">
                <a:solidFill>
                  <a:schemeClr val="accent2">
                    <a:lumMod val="20000"/>
                    <a:lumOff val="80000"/>
                  </a:schemeClr>
                </a:solidFill>
                <a:latin typeface="Comic Sans MS" pitchFamily="66" charset="0"/>
              </a:rPr>
              <a:t>ENCUESTA</a:t>
            </a:r>
            <a:endParaRPr lang="es-PE" sz="11500" b="1" dirty="0">
              <a:solidFill>
                <a:schemeClr val="accent2">
                  <a:lumMod val="20000"/>
                  <a:lumOff val="80000"/>
                </a:schemeClr>
              </a:solidFill>
              <a:latin typeface="Comic Sans MS" pitchFamily="66" charset="0"/>
            </a:endParaRPr>
          </a:p>
        </p:txBody>
      </p:sp>
    </p:spTree>
    <p:extLst>
      <p:ext uri="{BB962C8B-B14F-4D97-AF65-F5344CB8AC3E}">
        <p14:creationId xmlns:p14="http://schemas.microsoft.com/office/powerpoint/2010/main" val="1262067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292223" y="87608"/>
            <a:ext cx="8749480"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sp>
        <p:nvSpPr>
          <p:cNvPr id="8" name="7 Rectángulo"/>
          <p:cNvSpPr/>
          <p:nvPr/>
        </p:nvSpPr>
        <p:spPr>
          <a:xfrm>
            <a:off x="395535" y="260648"/>
            <a:ext cx="8476953" cy="871462"/>
          </a:xfrm>
          <a:prstGeom prst="rect">
            <a:avLst/>
          </a:prstGeom>
          <a:solidFill>
            <a:srgbClr val="FFCAAF"/>
          </a:solidFill>
          <a:ln>
            <a:solidFill>
              <a:srgbClr val="FFAE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Arial" pitchFamily="34" charset="0"/>
                <a:cs typeface="Arial" pitchFamily="34" charset="0"/>
              </a:rPr>
              <a:t>Pregunta 1:</a:t>
            </a:r>
          </a:p>
          <a:p>
            <a:pPr algn="ctr"/>
            <a:r>
              <a:rPr lang="es-PE" b="1" dirty="0">
                <a:solidFill>
                  <a:schemeClr val="tx1"/>
                </a:solidFill>
                <a:latin typeface="Arial" pitchFamily="34" charset="0"/>
                <a:cs typeface="Arial" pitchFamily="34" charset="0"/>
              </a:rPr>
              <a:t>¿Cuenta  la empresa con la aplicación de un control interno que le permita  llevar un control adecuado de todas las operaciones de cada día? </a:t>
            </a:r>
          </a:p>
        </p:txBody>
      </p:sp>
      <p:pic>
        <p:nvPicPr>
          <p:cNvPr id="1030"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57" t="-1" b="12160"/>
          <a:stretch/>
        </p:blipFill>
        <p:spPr bwMode="auto">
          <a:xfrm>
            <a:off x="971600" y="1228117"/>
            <a:ext cx="7200800" cy="189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19" y="3119911"/>
            <a:ext cx="8038458" cy="3441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85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295275" y="87608"/>
            <a:ext cx="8749480"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sp>
        <p:nvSpPr>
          <p:cNvPr id="8" name="7 Rectángulo"/>
          <p:cNvSpPr/>
          <p:nvPr/>
        </p:nvSpPr>
        <p:spPr>
          <a:xfrm>
            <a:off x="460217" y="260644"/>
            <a:ext cx="8404945" cy="871462"/>
          </a:xfrm>
          <a:prstGeom prst="rect">
            <a:avLst/>
          </a:prstGeom>
          <a:solidFill>
            <a:srgbClr val="CC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Arial" pitchFamily="34" charset="0"/>
                <a:cs typeface="Arial" pitchFamily="34" charset="0"/>
              </a:rPr>
              <a:t>Pregunta 2:</a:t>
            </a:r>
          </a:p>
          <a:p>
            <a:pPr algn="ctr"/>
            <a:r>
              <a:rPr lang="es-PE" b="1" dirty="0">
                <a:solidFill>
                  <a:schemeClr val="tx1"/>
                </a:solidFill>
                <a:latin typeface="Arial" pitchFamily="34" charset="0"/>
                <a:cs typeface="Arial" pitchFamily="34" charset="0"/>
              </a:rPr>
              <a:t>¿Cree Usted que la aplicación de un control interno adecuado ayudará a  mejorar la gestión de su Empresa?</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40" b="11958"/>
          <a:stretch/>
        </p:blipFill>
        <p:spPr bwMode="auto">
          <a:xfrm>
            <a:off x="1331640" y="1211086"/>
            <a:ext cx="6768752" cy="185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068960"/>
            <a:ext cx="7632847" cy="358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316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295275" y="87608"/>
            <a:ext cx="8749480"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CUADRO 03                       </a:t>
            </a:r>
          </a:p>
          <a:p>
            <a:pPr algn="ctr"/>
            <a:r>
              <a:rPr lang="es-PE" dirty="0"/>
              <a:t>ALTERNATIVAS	CANTIDAD	PORCENTAJE %</a:t>
            </a:r>
          </a:p>
          <a:p>
            <a:pPr algn="ctr"/>
            <a:r>
              <a:rPr lang="es-PE" dirty="0"/>
              <a:t>a) Sí, es importante   	32	69.56</a:t>
            </a:r>
          </a:p>
          <a:p>
            <a:pPr algn="ctr"/>
            <a:r>
              <a:rPr lang="es-PE" dirty="0"/>
              <a:t>b) No, es importante   	9	19.57</a:t>
            </a:r>
          </a:p>
          <a:p>
            <a:pPr algn="ctr"/>
            <a:r>
              <a:rPr lang="es-PE" dirty="0"/>
              <a:t>c) No sabe - No responde  	5	10.87</a:t>
            </a:r>
          </a:p>
          <a:p>
            <a:pPr algn="ctr"/>
            <a:r>
              <a:rPr lang="es-PE" dirty="0"/>
              <a:t>TOTAL	46	100</a:t>
            </a:r>
          </a:p>
        </p:txBody>
      </p:sp>
      <p:sp>
        <p:nvSpPr>
          <p:cNvPr id="8" name="7 Rectángulo"/>
          <p:cNvSpPr/>
          <p:nvPr/>
        </p:nvSpPr>
        <p:spPr>
          <a:xfrm>
            <a:off x="467543" y="260648"/>
            <a:ext cx="8404945" cy="871462"/>
          </a:xfrm>
          <a:prstGeom prst="rect">
            <a:avLst/>
          </a:prstGeom>
          <a:solidFill>
            <a:srgbClr val="FFFF99"/>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Arial" pitchFamily="34" charset="0"/>
                <a:cs typeface="Arial" pitchFamily="34" charset="0"/>
              </a:rPr>
              <a:t>Pregunta 3:</a:t>
            </a:r>
          </a:p>
          <a:p>
            <a:pPr algn="ctr"/>
            <a:r>
              <a:rPr lang="es-PE" b="1" dirty="0">
                <a:solidFill>
                  <a:schemeClr val="tx1"/>
                </a:solidFill>
                <a:latin typeface="Arial" pitchFamily="34" charset="0"/>
                <a:cs typeface="Arial" pitchFamily="34" charset="0"/>
              </a:rPr>
              <a:t>¿Cree Usted que la aplicación del control interno en la empresa es importante porque ayuda a contar con una información veraz y oportuna?</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80" t="-1456" b="10990"/>
          <a:stretch/>
        </p:blipFill>
        <p:spPr bwMode="auto">
          <a:xfrm>
            <a:off x="1182624" y="1174777"/>
            <a:ext cx="6994773" cy="1966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1" y="3140969"/>
            <a:ext cx="7560841" cy="342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716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209141" y="59954"/>
            <a:ext cx="8749480"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sp>
        <p:nvSpPr>
          <p:cNvPr id="8" name="7 Rectángulo"/>
          <p:cNvSpPr/>
          <p:nvPr/>
        </p:nvSpPr>
        <p:spPr>
          <a:xfrm>
            <a:off x="381409" y="260648"/>
            <a:ext cx="8577212" cy="871462"/>
          </a:xfrm>
          <a:prstGeom prst="rect">
            <a:avLst/>
          </a:prstGeom>
          <a:solidFill>
            <a:srgbClr val="7DFFCA"/>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Arial" pitchFamily="34" charset="0"/>
                <a:cs typeface="Arial" pitchFamily="34" charset="0"/>
              </a:rPr>
              <a:t>Pregunta 4:</a:t>
            </a:r>
          </a:p>
          <a:p>
            <a:pPr algn="ctr"/>
            <a:r>
              <a:rPr lang="es-PE" b="1" dirty="0">
                <a:solidFill>
                  <a:schemeClr val="tx1"/>
                </a:solidFill>
                <a:latin typeface="Arial" pitchFamily="34" charset="0"/>
                <a:cs typeface="Arial" pitchFamily="34" charset="0"/>
              </a:rPr>
              <a:t>¿Cree Usted que es importante  aplicar  el control interno en la empresa, para lograr un control permanente de las actividades desarrolladas a diario?</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591" y="3205517"/>
            <a:ext cx="7632848" cy="335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17" b="14127"/>
          <a:stretch/>
        </p:blipFill>
        <p:spPr bwMode="auto">
          <a:xfrm>
            <a:off x="1115616" y="1154222"/>
            <a:ext cx="7056784" cy="2024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716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385370" y="87608"/>
            <a:ext cx="8749480"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sp>
        <p:nvSpPr>
          <p:cNvPr id="8" name="7 Rectángulo"/>
          <p:cNvSpPr/>
          <p:nvPr/>
        </p:nvSpPr>
        <p:spPr>
          <a:xfrm>
            <a:off x="467543" y="260648"/>
            <a:ext cx="8404945" cy="871462"/>
          </a:xfrm>
          <a:prstGeom prst="rect">
            <a:avLst/>
          </a:prstGeom>
          <a:solidFill>
            <a:srgbClr val="FFFF99"/>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Arial" pitchFamily="34" charset="0"/>
                <a:cs typeface="Arial" pitchFamily="34" charset="0"/>
              </a:rPr>
              <a:t>Pregunta 5:</a:t>
            </a:r>
          </a:p>
          <a:p>
            <a:pPr algn="ctr"/>
            <a:r>
              <a:rPr lang="es-PE" b="1" dirty="0">
                <a:solidFill>
                  <a:schemeClr val="tx1"/>
                </a:solidFill>
                <a:latin typeface="Arial" pitchFamily="34" charset="0"/>
                <a:cs typeface="Arial" pitchFamily="34" charset="0"/>
              </a:rPr>
              <a:t>¿Cree Usted que la aplicación del control interno es importante para promover un eficiente proceso contable en la empresa?</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3409984"/>
            <a:ext cx="7632849" cy="315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1" t="18112" b="10012"/>
          <a:stretch/>
        </p:blipFill>
        <p:spPr bwMode="auto">
          <a:xfrm>
            <a:off x="1187624" y="1234089"/>
            <a:ext cx="6912768" cy="207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716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295275" y="87608"/>
            <a:ext cx="8749480"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sp>
        <p:nvSpPr>
          <p:cNvPr id="8" name="7 Rectángulo"/>
          <p:cNvSpPr/>
          <p:nvPr/>
        </p:nvSpPr>
        <p:spPr>
          <a:xfrm>
            <a:off x="467542" y="260647"/>
            <a:ext cx="8404945" cy="871463"/>
          </a:xfrm>
          <a:prstGeom prst="rect">
            <a:avLst/>
          </a:prstGeom>
          <a:solidFill>
            <a:srgbClr val="FF935D"/>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Arial" pitchFamily="34" charset="0"/>
                <a:cs typeface="Arial" pitchFamily="34" charset="0"/>
              </a:rPr>
              <a:t>Pregunta 6:</a:t>
            </a:r>
          </a:p>
          <a:p>
            <a:pPr algn="ctr"/>
            <a:r>
              <a:rPr lang="es-PE" b="1" dirty="0">
                <a:solidFill>
                  <a:schemeClr val="tx1"/>
                </a:solidFill>
                <a:latin typeface="Arial" pitchFamily="34" charset="0"/>
                <a:cs typeface="Arial" pitchFamily="34" charset="0"/>
              </a:rPr>
              <a:t>¿Cree Usted que la aplicación del  control interno influye en la  toma de decisiones en beneficio de la Empresa?</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20" b="12573"/>
          <a:stretch/>
        </p:blipFill>
        <p:spPr bwMode="auto">
          <a:xfrm>
            <a:off x="1259632" y="1160892"/>
            <a:ext cx="6840760" cy="200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54" y="3166876"/>
            <a:ext cx="7704856" cy="3429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716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295275" y="87608"/>
            <a:ext cx="8749480"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sp>
        <p:nvSpPr>
          <p:cNvPr id="8" name="7 Rectángulo"/>
          <p:cNvSpPr/>
          <p:nvPr/>
        </p:nvSpPr>
        <p:spPr>
          <a:xfrm>
            <a:off x="467543" y="260648"/>
            <a:ext cx="8404945" cy="871462"/>
          </a:xfrm>
          <a:prstGeom prst="rect">
            <a:avLst/>
          </a:prstGeom>
          <a:solidFill>
            <a:srgbClr val="4F96FF"/>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Arial" pitchFamily="34" charset="0"/>
                <a:cs typeface="Arial" pitchFamily="34" charset="0"/>
              </a:rPr>
              <a:t>Pregunta 7:</a:t>
            </a:r>
          </a:p>
          <a:p>
            <a:pPr algn="ctr"/>
            <a:r>
              <a:rPr lang="es-PE" b="1" dirty="0">
                <a:solidFill>
                  <a:schemeClr val="tx1"/>
                </a:solidFill>
                <a:latin typeface="Arial" pitchFamily="34" charset="0"/>
                <a:cs typeface="Arial" pitchFamily="34" charset="0"/>
              </a:rPr>
              <a:t>¿Cree Usted que las funciones de cada empleado deben estar bien definidas, para el logro de una gestión efectiva en la Empresa?</a:t>
            </a: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98" b="11793"/>
          <a:stretch/>
        </p:blipFill>
        <p:spPr bwMode="auto">
          <a:xfrm>
            <a:off x="1331640" y="1152508"/>
            <a:ext cx="6912768" cy="207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28" y="3231932"/>
            <a:ext cx="7614520" cy="334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716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50333" y="0"/>
            <a:ext cx="9036495" cy="6789738"/>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sp>
        <p:nvSpPr>
          <p:cNvPr id="8" name="7 Rectángulo"/>
          <p:cNvSpPr/>
          <p:nvPr/>
        </p:nvSpPr>
        <p:spPr>
          <a:xfrm>
            <a:off x="407806" y="127050"/>
            <a:ext cx="8577212" cy="1221295"/>
          </a:xfrm>
          <a:prstGeom prst="rect">
            <a:avLst/>
          </a:prstGeom>
          <a:solidFill>
            <a:srgbClr val="FFCCFF"/>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Arial" pitchFamily="34" charset="0"/>
                <a:cs typeface="Arial" pitchFamily="34" charset="0"/>
              </a:rPr>
              <a:t>Pregunta 8:</a:t>
            </a:r>
          </a:p>
          <a:p>
            <a:pPr algn="ctr"/>
            <a:r>
              <a:rPr lang="es-PE" b="1" dirty="0">
                <a:solidFill>
                  <a:schemeClr val="tx1"/>
                </a:solidFill>
                <a:latin typeface="Arial" pitchFamily="34" charset="0"/>
                <a:cs typeface="Arial" pitchFamily="34" charset="0"/>
              </a:rPr>
              <a:t>¿Cree Usted qué el personal deben de estar bien capacitados y calificados según  los cargos que ocupan, para el logro de una gestión efectiva en la Empresa?</a:t>
            </a:r>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40" b="11313"/>
          <a:stretch/>
        </p:blipFill>
        <p:spPr bwMode="auto">
          <a:xfrm>
            <a:off x="755576" y="1366055"/>
            <a:ext cx="7632847" cy="210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06" y="3467137"/>
            <a:ext cx="8268651" cy="312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716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655250563"/>
              </p:ext>
            </p:extLst>
          </p:nvPr>
        </p:nvGraphicFramePr>
        <p:xfrm>
          <a:off x="467544" y="332656"/>
          <a:ext cx="8496944"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8258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107504" y="87608"/>
            <a:ext cx="8937251"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sp>
        <p:nvSpPr>
          <p:cNvPr id="8" name="7 Rectángulo"/>
          <p:cNvSpPr/>
          <p:nvPr/>
        </p:nvSpPr>
        <p:spPr>
          <a:xfrm>
            <a:off x="179512" y="87608"/>
            <a:ext cx="8793234" cy="1044502"/>
          </a:xfrm>
          <a:prstGeom prst="rect">
            <a:avLst/>
          </a:prstGeom>
          <a:solidFill>
            <a:srgbClr val="CDDEFF"/>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Arial" pitchFamily="34" charset="0"/>
                <a:cs typeface="Arial" pitchFamily="34" charset="0"/>
              </a:rPr>
              <a:t>Pregunta 9:</a:t>
            </a:r>
          </a:p>
          <a:p>
            <a:pPr algn="ctr"/>
            <a:r>
              <a:rPr lang="es-PE" b="1" dirty="0">
                <a:solidFill>
                  <a:schemeClr val="tx1"/>
                </a:solidFill>
                <a:latin typeface="Arial" pitchFamily="34" charset="0"/>
                <a:cs typeface="Arial" pitchFamily="34" charset="0"/>
              </a:rPr>
              <a:t>¿Cree Usted que la aplicación e implementación de un sistema de control interno adecuado le ayudaría a conseguir la eficiencia en el manejo de recursos y bienes de la empresa?</a:t>
            </a:r>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00" b="12265"/>
          <a:stretch/>
        </p:blipFill>
        <p:spPr bwMode="auto">
          <a:xfrm>
            <a:off x="1187624" y="1163019"/>
            <a:ext cx="7128791" cy="206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231309"/>
            <a:ext cx="7704855" cy="343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7167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295275" y="87608"/>
            <a:ext cx="8749480"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sp>
        <p:nvSpPr>
          <p:cNvPr id="8" name="7 Rectángulo"/>
          <p:cNvSpPr/>
          <p:nvPr/>
        </p:nvSpPr>
        <p:spPr>
          <a:xfrm>
            <a:off x="467543" y="260648"/>
            <a:ext cx="8404945" cy="87146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Arial" pitchFamily="34" charset="0"/>
                <a:cs typeface="Arial" pitchFamily="34" charset="0"/>
              </a:rPr>
              <a:t>Pregunta 10:</a:t>
            </a:r>
          </a:p>
          <a:p>
            <a:pPr algn="ctr"/>
            <a:r>
              <a:rPr lang="es-PE" b="1" dirty="0">
                <a:solidFill>
                  <a:schemeClr val="tx1"/>
                </a:solidFill>
                <a:latin typeface="Arial" pitchFamily="34" charset="0"/>
                <a:cs typeface="Arial" pitchFamily="34" charset="0"/>
              </a:rPr>
              <a:t>¿Cree Usted que la aplicación de un sistema de control interno ayudaría a proteger, salvaguardar y cuidar los recursos y bienes  de su Empresa?</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254275"/>
            <a:ext cx="7560840" cy="33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71" b="12851"/>
          <a:stretch/>
        </p:blipFill>
        <p:spPr bwMode="auto">
          <a:xfrm>
            <a:off x="1259632" y="1199777"/>
            <a:ext cx="6768752" cy="2054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716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8740" y="188640"/>
            <a:ext cx="8496944" cy="6336704"/>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9600" b="1" dirty="0" smtClean="0">
                <a:solidFill>
                  <a:schemeClr val="accent2">
                    <a:lumMod val="20000"/>
                    <a:lumOff val="80000"/>
                  </a:schemeClr>
                </a:solidFill>
                <a:latin typeface="Comic Sans MS" pitchFamily="66" charset="0"/>
              </a:rPr>
              <a:t>ENTREVISTA</a:t>
            </a:r>
            <a:endParaRPr lang="es-PE" sz="9600" b="1" dirty="0">
              <a:solidFill>
                <a:schemeClr val="accent2">
                  <a:lumMod val="20000"/>
                  <a:lumOff val="80000"/>
                </a:schemeClr>
              </a:solidFill>
              <a:latin typeface="Comic Sans MS" pitchFamily="66" charset="0"/>
            </a:endParaRPr>
          </a:p>
        </p:txBody>
      </p:sp>
    </p:spTree>
    <p:extLst>
      <p:ext uri="{BB962C8B-B14F-4D97-AF65-F5344CB8AC3E}">
        <p14:creationId xmlns:p14="http://schemas.microsoft.com/office/powerpoint/2010/main" val="38176830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295275" y="87608"/>
            <a:ext cx="8749480"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sp>
        <p:nvSpPr>
          <p:cNvPr id="8" name="7 Rectángulo"/>
          <p:cNvSpPr/>
          <p:nvPr/>
        </p:nvSpPr>
        <p:spPr>
          <a:xfrm>
            <a:off x="467543" y="260648"/>
            <a:ext cx="8404945" cy="8714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PE" b="1" dirty="0">
                <a:latin typeface="Arial" pitchFamily="34" charset="0"/>
                <a:cs typeface="Arial" pitchFamily="34" charset="0"/>
              </a:rPr>
              <a:t>Pregunta 1:</a:t>
            </a:r>
          </a:p>
          <a:p>
            <a:pPr algn="ctr"/>
            <a:r>
              <a:rPr lang="es-PE" b="1" dirty="0">
                <a:latin typeface="Arial" pitchFamily="34" charset="0"/>
                <a:cs typeface="Arial" pitchFamily="34" charset="0"/>
              </a:rPr>
              <a:t>¿Cree Usted que el control interno aplicado actualmente no ayuda a mejorar la gestión de la empresa?</a:t>
            </a:r>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71" b="12276"/>
          <a:stretch/>
        </p:blipFill>
        <p:spPr bwMode="auto">
          <a:xfrm>
            <a:off x="1547664" y="1163824"/>
            <a:ext cx="6264696" cy="206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231863"/>
            <a:ext cx="7272808" cy="332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716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209141" y="51165"/>
            <a:ext cx="8749480"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sp>
        <p:nvSpPr>
          <p:cNvPr id="8" name="7 Rectángulo"/>
          <p:cNvSpPr/>
          <p:nvPr/>
        </p:nvSpPr>
        <p:spPr>
          <a:xfrm>
            <a:off x="381408" y="260647"/>
            <a:ext cx="8577213" cy="103819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PE" b="1" dirty="0">
                <a:solidFill>
                  <a:schemeClr val="tx1"/>
                </a:solidFill>
                <a:latin typeface="Arial" pitchFamily="34" charset="0"/>
                <a:cs typeface="Arial" pitchFamily="34" charset="0"/>
              </a:rPr>
              <a:t>Pregunta 2:</a:t>
            </a:r>
          </a:p>
          <a:p>
            <a:pPr algn="ctr"/>
            <a:r>
              <a:rPr lang="es-PE" b="1" dirty="0">
                <a:solidFill>
                  <a:schemeClr val="tx1"/>
                </a:solidFill>
                <a:latin typeface="Arial" pitchFamily="34" charset="0"/>
                <a:cs typeface="Arial" pitchFamily="34" charset="0"/>
              </a:rPr>
              <a:t>¿Cree Usted que debería de existir  un personal responsable directo, encargado de la aplicación del control interno de la empresa, mediante un Plan de Aplicación y Evaluación de  Control Interno?</a:t>
            </a:r>
          </a:p>
        </p:txBody>
      </p:sp>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69" b="10447"/>
          <a:stretch/>
        </p:blipFill>
        <p:spPr bwMode="auto">
          <a:xfrm>
            <a:off x="1475656" y="1298840"/>
            <a:ext cx="6264695" cy="211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409986"/>
            <a:ext cx="7272808" cy="312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7167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209141" y="0"/>
            <a:ext cx="8749480"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sp>
        <p:nvSpPr>
          <p:cNvPr id="8" name="7 Rectángulo"/>
          <p:cNvSpPr/>
          <p:nvPr/>
        </p:nvSpPr>
        <p:spPr>
          <a:xfrm>
            <a:off x="381409" y="260648"/>
            <a:ext cx="8577212" cy="8714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PE" b="1" dirty="0">
                <a:solidFill>
                  <a:schemeClr val="tx1"/>
                </a:solidFill>
                <a:latin typeface="Arial" pitchFamily="34" charset="0"/>
                <a:cs typeface="Arial" pitchFamily="34" charset="0"/>
              </a:rPr>
              <a:t>Pregunta 3:</a:t>
            </a:r>
          </a:p>
          <a:p>
            <a:pPr algn="ctr"/>
            <a:r>
              <a:rPr lang="es-PE" b="1" dirty="0">
                <a:solidFill>
                  <a:schemeClr val="tx1"/>
                </a:solidFill>
                <a:latin typeface="Arial" pitchFamily="34" charset="0"/>
                <a:cs typeface="Arial" pitchFamily="34" charset="0"/>
              </a:rPr>
              <a:t>¿Cree Usted que la aplicación del control interno ayudará a corregir las ineficiencias y debilidades existentes para mejorar la gestión de la empresa?</a:t>
            </a:r>
          </a:p>
        </p:txBody>
      </p:sp>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32" t="-564" r="-439" b="14015"/>
          <a:stretch/>
        </p:blipFill>
        <p:spPr bwMode="auto">
          <a:xfrm>
            <a:off x="1115616" y="1235276"/>
            <a:ext cx="6696744" cy="20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322377"/>
            <a:ext cx="7344815" cy="327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7167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295275" y="87608"/>
            <a:ext cx="8749480"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sp>
        <p:nvSpPr>
          <p:cNvPr id="8" name="7 Rectángulo"/>
          <p:cNvSpPr/>
          <p:nvPr/>
        </p:nvSpPr>
        <p:spPr>
          <a:xfrm>
            <a:off x="381409" y="87608"/>
            <a:ext cx="8577212" cy="141524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PE" b="1" dirty="0">
                <a:solidFill>
                  <a:schemeClr val="tx1"/>
                </a:solidFill>
                <a:latin typeface="Arial" pitchFamily="34" charset="0"/>
                <a:cs typeface="Arial" pitchFamily="34" charset="0"/>
              </a:rPr>
              <a:t>Pregunta 4:</a:t>
            </a:r>
          </a:p>
          <a:p>
            <a:pPr algn="ctr"/>
            <a:r>
              <a:rPr lang="es-PE" b="1" dirty="0">
                <a:solidFill>
                  <a:schemeClr val="tx1"/>
                </a:solidFill>
                <a:latin typeface="Arial" pitchFamily="34" charset="0"/>
                <a:cs typeface="Arial" pitchFamily="34" charset="0"/>
              </a:rPr>
              <a:t>¿Considera Usted importante la aplicación del control interno,  para poder acceder a  la información real de los movimientos diarios de la empresa, mediante los libros y registro contables llenados oportunamente en su momento?</a:t>
            </a:r>
          </a:p>
        </p:txBody>
      </p:sp>
      <p:pic>
        <p:nvPicPr>
          <p:cNvPr id="133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22" b="12761"/>
          <a:stretch/>
        </p:blipFill>
        <p:spPr bwMode="auto">
          <a:xfrm>
            <a:off x="1368051" y="1533643"/>
            <a:ext cx="648072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174" y="3538196"/>
            <a:ext cx="7308812" cy="304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7167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295275" y="87608"/>
            <a:ext cx="8749480"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sp>
        <p:nvSpPr>
          <p:cNvPr id="8" name="7 Rectángulo"/>
          <p:cNvSpPr/>
          <p:nvPr/>
        </p:nvSpPr>
        <p:spPr>
          <a:xfrm>
            <a:off x="467543" y="260648"/>
            <a:ext cx="8404945" cy="8714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PE" b="1" dirty="0">
                <a:solidFill>
                  <a:schemeClr val="tx1"/>
                </a:solidFill>
                <a:latin typeface="Arial" pitchFamily="34" charset="0"/>
                <a:cs typeface="Arial" pitchFamily="34" charset="0"/>
              </a:rPr>
              <a:t>Pregunta 5:</a:t>
            </a:r>
          </a:p>
          <a:p>
            <a:pPr algn="ctr"/>
            <a:r>
              <a:rPr lang="es-PE" b="1" dirty="0">
                <a:solidFill>
                  <a:schemeClr val="tx1"/>
                </a:solidFill>
                <a:latin typeface="Arial" pitchFamily="34" charset="0"/>
                <a:cs typeface="Arial" pitchFamily="34" charset="0"/>
              </a:rPr>
              <a:t>¿Piensa Usted  que es importante la aplicación del control interno para mantener un eficiente proceso contable en la empresa?</a:t>
            </a:r>
          </a:p>
        </p:txBody>
      </p:sp>
      <p:pic>
        <p:nvPicPr>
          <p:cNvPr id="143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37" b="11014"/>
          <a:stretch/>
        </p:blipFill>
        <p:spPr bwMode="auto">
          <a:xfrm>
            <a:off x="1187624" y="1225003"/>
            <a:ext cx="6768752" cy="209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5" y="3322790"/>
            <a:ext cx="7704856" cy="323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7167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295275" y="87608"/>
            <a:ext cx="8749480"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sp>
        <p:nvSpPr>
          <p:cNvPr id="8" name="7 Rectángulo"/>
          <p:cNvSpPr/>
          <p:nvPr/>
        </p:nvSpPr>
        <p:spPr>
          <a:xfrm>
            <a:off x="467543" y="260648"/>
            <a:ext cx="8404945" cy="8714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PE" b="1" dirty="0">
                <a:solidFill>
                  <a:schemeClr val="tx1"/>
                </a:solidFill>
                <a:latin typeface="Arial" pitchFamily="34" charset="0"/>
                <a:cs typeface="Arial" pitchFamily="34" charset="0"/>
              </a:rPr>
              <a:t>Pregunta 6:</a:t>
            </a:r>
          </a:p>
          <a:p>
            <a:pPr algn="ctr"/>
            <a:r>
              <a:rPr lang="es-PE" b="1" dirty="0">
                <a:solidFill>
                  <a:schemeClr val="tx1"/>
                </a:solidFill>
                <a:latin typeface="Arial" pitchFamily="34" charset="0"/>
                <a:cs typeface="Arial" pitchFamily="34" charset="0"/>
              </a:rPr>
              <a:t>¿Cree Usted  que el  control interno ayuda a tomar decisiones para el cumplimiento de metas y objetivos de la Empresa?</a:t>
            </a:r>
          </a:p>
        </p:txBody>
      </p:sp>
      <p:pic>
        <p:nvPicPr>
          <p:cNvPr id="1536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38" t="455" b="11321"/>
          <a:stretch/>
        </p:blipFill>
        <p:spPr bwMode="auto">
          <a:xfrm>
            <a:off x="1403648" y="1168104"/>
            <a:ext cx="6552728" cy="207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247952"/>
            <a:ext cx="7560840" cy="333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7167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295275" y="87608"/>
            <a:ext cx="8749480"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sp>
        <p:nvSpPr>
          <p:cNvPr id="8" name="7 Rectángulo"/>
          <p:cNvSpPr/>
          <p:nvPr/>
        </p:nvSpPr>
        <p:spPr>
          <a:xfrm>
            <a:off x="467543" y="260648"/>
            <a:ext cx="8404945" cy="8714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PE" b="1" dirty="0">
                <a:solidFill>
                  <a:schemeClr val="tx1"/>
                </a:solidFill>
                <a:latin typeface="Arial" pitchFamily="34" charset="0"/>
                <a:cs typeface="Arial" pitchFamily="34" charset="0"/>
              </a:rPr>
              <a:t>Pregunta 7:</a:t>
            </a:r>
          </a:p>
          <a:p>
            <a:pPr algn="ctr"/>
            <a:r>
              <a:rPr lang="es-PE" b="1" dirty="0">
                <a:solidFill>
                  <a:schemeClr val="tx1"/>
                </a:solidFill>
                <a:latin typeface="Arial" pitchFamily="34" charset="0"/>
                <a:cs typeface="Arial" pitchFamily="34" charset="0"/>
              </a:rPr>
              <a:t>¿Considera Usted que la empresa requiera de un Organigrama bien estructurado para el logro de una gestión efectiva en su Empresa?</a:t>
            </a:r>
          </a:p>
        </p:txBody>
      </p:sp>
      <p:pic>
        <p:nvPicPr>
          <p:cNvPr id="1638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35" b="11966"/>
          <a:stretch/>
        </p:blipFill>
        <p:spPr bwMode="auto">
          <a:xfrm>
            <a:off x="1475656" y="1184041"/>
            <a:ext cx="6264696" cy="207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259395"/>
            <a:ext cx="7344816" cy="330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716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755058169"/>
              </p:ext>
            </p:extLst>
          </p:nvPr>
        </p:nvGraphicFramePr>
        <p:xfrm>
          <a:off x="179512" y="1597248"/>
          <a:ext cx="8640960" cy="5144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Llamada rectangular"/>
          <p:cNvSpPr/>
          <p:nvPr/>
        </p:nvSpPr>
        <p:spPr>
          <a:xfrm>
            <a:off x="323528" y="288323"/>
            <a:ext cx="7488832" cy="864096"/>
          </a:xfrm>
          <a:prstGeom prst="wedgeRectCallout">
            <a:avLst>
              <a:gd name="adj1" fmla="val -20833"/>
              <a:gd name="adj2" fmla="val 885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PE" sz="3600" b="1" spc="300" dirty="0">
                <a:solidFill>
                  <a:schemeClr val="accent5">
                    <a:lumMod val="50000"/>
                  </a:schemeClr>
                </a:solidFill>
                <a:latin typeface="Cambria" pitchFamily="18" charset="0"/>
              </a:rPr>
              <a:t>DESCRIPCIÓN DEL PROBLEMA </a:t>
            </a:r>
          </a:p>
        </p:txBody>
      </p:sp>
      <p:pic>
        <p:nvPicPr>
          <p:cNvPr id="2050" name="Picture 2" descr="D:\TESIS\ima ferr\20120304012302-multilind-preguntas-y-respuestas.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125" b="90000" l="6800" r="90000"/>
                    </a14:imgEffect>
                  </a14:imgLayer>
                </a14:imgProps>
              </a:ext>
              <a:ext uri="{28A0092B-C50C-407E-A947-70E740481C1C}">
                <a14:useLocalDpi xmlns:a14="http://schemas.microsoft.com/office/drawing/2010/main" val="0"/>
              </a:ext>
            </a:extLst>
          </a:blip>
          <a:srcRect/>
          <a:stretch>
            <a:fillRect/>
          </a:stretch>
        </p:blipFill>
        <p:spPr bwMode="auto">
          <a:xfrm>
            <a:off x="179512" y="1336515"/>
            <a:ext cx="1404159" cy="2050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8033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295275" y="87608"/>
            <a:ext cx="8749480"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sp>
        <p:nvSpPr>
          <p:cNvPr id="8" name="7 Rectángulo"/>
          <p:cNvSpPr/>
          <p:nvPr/>
        </p:nvSpPr>
        <p:spPr>
          <a:xfrm>
            <a:off x="381409" y="153542"/>
            <a:ext cx="8577212" cy="8714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PE" b="1" dirty="0">
                <a:solidFill>
                  <a:schemeClr val="tx1"/>
                </a:solidFill>
                <a:latin typeface="Arial" pitchFamily="34" charset="0"/>
                <a:cs typeface="Arial" pitchFamily="34" charset="0"/>
              </a:rPr>
              <a:t>Pregunta 8:</a:t>
            </a:r>
          </a:p>
          <a:p>
            <a:pPr algn="ctr"/>
            <a:r>
              <a:rPr lang="es-PE" b="1" dirty="0">
                <a:solidFill>
                  <a:schemeClr val="tx1"/>
                </a:solidFill>
                <a:latin typeface="Arial" pitchFamily="34" charset="0"/>
                <a:cs typeface="Arial" pitchFamily="34" charset="0"/>
              </a:rPr>
              <a:t>¿Cree Usted que su Empresa tiene la necesidad de contar con un Manual de Organización y Funciones, para lograr una gestión efectiva dentro de ella?</a:t>
            </a:r>
          </a:p>
        </p:txBody>
      </p:sp>
      <p:pic>
        <p:nvPicPr>
          <p:cNvPr id="174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38" b="12553"/>
          <a:stretch/>
        </p:blipFill>
        <p:spPr bwMode="auto">
          <a:xfrm>
            <a:off x="1691681" y="1030624"/>
            <a:ext cx="6120680" cy="206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092140"/>
            <a:ext cx="7056783" cy="346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7167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295275" y="87608"/>
            <a:ext cx="8749480"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sp>
        <p:nvSpPr>
          <p:cNvPr id="8" name="7 Rectángulo"/>
          <p:cNvSpPr/>
          <p:nvPr/>
        </p:nvSpPr>
        <p:spPr>
          <a:xfrm>
            <a:off x="467543" y="260648"/>
            <a:ext cx="8404945" cy="8714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PE" b="1" dirty="0">
                <a:solidFill>
                  <a:schemeClr val="tx1"/>
                </a:solidFill>
                <a:latin typeface="Arial" pitchFamily="34" charset="0"/>
                <a:cs typeface="Arial" pitchFamily="34" charset="0"/>
              </a:rPr>
              <a:t>Pregunta 9:</a:t>
            </a:r>
          </a:p>
          <a:p>
            <a:pPr algn="ctr"/>
            <a:r>
              <a:rPr lang="es-PE" b="1" dirty="0">
                <a:solidFill>
                  <a:schemeClr val="tx1"/>
                </a:solidFill>
                <a:latin typeface="Arial" pitchFamily="34" charset="0"/>
                <a:cs typeface="Arial" pitchFamily="34" charset="0"/>
              </a:rPr>
              <a:t>¿Quisiera Usted aplicar un Sistema de Control Interno establecido para el manejo eficiente de los recursos y bienes de la empresa?</a:t>
            </a:r>
          </a:p>
        </p:txBody>
      </p:sp>
      <p:pic>
        <p:nvPicPr>
          <p:cNvPr id="184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98" b="12635"/>
          <a:stretch/>
        </p:blipFill>
        <p:spPr bwMode="auto">
          <a:xfrm>
            <a:off x="1501663" y="1199805"/>
            <a:ext cx="6336704" cy="2059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259395"/>
            <a:ext cx="7344816" cy="330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7167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295275" y="87608"/>
            <a:ext cx="8749480"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sp>
        <p:nvSpPr>
          <p:cNvPr id="8" name="7 Rectángulo"/>
          <p:cNvSpPr/>
          <p:nvPr/>
        </p:nvSpPr>
        <p:spPr>
          <a:xfrm>
            <a:off x="459402" y="168062"/>
            <a:ext cx="8404945" cy="8714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PE" b="1" dirty="0">
                <a:solidFill>
                  <a:schemeClr val="tx1"/>
                </a:solidFill>
                <a:latin typeface="Arial" pitchFamily="34" charset="0"/>
                <a:cs typeface="Arial" pitchFamily="34" charset="0"/>
              </a:rPr>
              <a:t>Pregunta 10:</a:t>
            </a:r>
          </a:p>
          <a:p>
            <a:pPr algn="ctr"/>
            <a:r>
              <a:rPr lang="es-PE" b="1" dirty="0">
                <a:solidFill>
                  <a:schemeClr val="tx1"/>
                </a:solidFill>
                <a:latin typeface="Arial" pitchFamily="34" charset="0"/>
                <a:cs typeface="Arial" pitchFamily="34" charset="0"/>
              </a:rPr>
              <a:t>¿Cree Usted que el uso y la práctica de  los componentes y procedimientos de control interno, conseguirá la eficiencia en la gestión de la empresa?</a:t>
            </a:r>
          </a:p>
        </p:txBody>
      </p:sp>
      <p:pic>
        <p:nvPicPr>
          <p:cNvPr id="1945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99" b="11639"/>
          <a:stretch/>
        </p:blipFill>
        <p:spPr bwMode="auto">
          <a:xfrm>
            <a:off x="1272831" y="1124744"/>
            <a:ext cx="6480720" cy="209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603" y="3215150"/>
            <a:ext cx="7416823" cy="334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7167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dondear rectángulo de esquina del mismo lado"/>
          <p:cNvSpPr/>
          <p:nvPr/>
        </p:nvSpPr>
        <p:spPr>
          <a:xfrm>
            <a:off x="153141" y="404664"/>
            <a:ext cx="2743978" cy="1224136"/>
          </a:xfrm>
          <a:prstGeom prst="round2SameRect">
            <a:avLst/>
          </a:prstGeom>
          <a:solidFill>
            <a:srgbClr val="FF99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PE" sz="2400" b="1" dirty="0">
                <a:solidFill>
                  <a:schemeClr val="accent6">
                    <a:lumMod val="75000"/>
                  </a:schemeClr>
                </a:solidFill>
                <a:latin typeface="Cambria" pitchFamily="18" charset="0"/>
              </a:rPr>
              <a:t>CONTRASTACION DE HIPOTESIS GENERAL</a:t>
            </a:r>
            <a:endParaRPr lang="es-PE" sz="2400" dirty="0">
              <a:solidFill>
                <a:schemeClr val="accent6">
                  <a:lumMod val="75000"/>
                </a:schemeClr>
              </a:solidFill>
              <a:latin typeface="Cambria" pitchFamily="18" charset="0"/>
            </a:endParaRPr>
          </a:p>
        </p:txBody>
      </p:sp>
      <p:sp>
        <p:nvSpPr>
          <p:cNvPr id="12" name="11 Redondear rectángulo de esquina del mismo lado"/>
          <p:cNvSpPr/>
          <p:nvPr/>
        </p:nvSpPr>
        <p:spPr>
          <a:xfrm>
            <a:off x="6300192" y="407489"/>
            <a:ext cx="2566619" cy="1224136"/>
          </a:xfrm>
          <a:prstGeom prst="round2SameRect">
            <a:avLst/>
          </a:prstGeom>
          <a:solidFill>
            <a:srgbClr val="FF99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accent5">
                    <a:lumMod val="50000"/>
                  </a:schemeClr>
                </a:solidFill>
                <a:latin typeface="Cambria" pitchFamily="18" charset="0"/>
              </a:rPr>
              <a:t>PRUEBA </a:t>
            </a:r>
            <a:r>
              <a:rPr lang="es-MX" sz="2800" b="1" dirty="0">
                <a:solidFill>
                  <a:schemeClr val="accent5">
                    <a:lumMod val="50000"/>
                  </a:schemeClr>
                </a:solidFill>
                <a:latin typeface="Cambria" pitchFamily="18" charset="0"/>
              </a:rPr>
              <a:t>DE HIPOTESIS</a:t>
            </a:r>
            <a:endParaRPr lang="es-PE" sz="2800" b="1" dirty="0">
              <a:solidFill>
                <a:schemeClr val="accent5">
                  <a:lumMod val="50000"/>
                </a:schemeClr>
              </a:solidFill>
              <a:latin typeface="Cambria" pitchFamily="18" charset="0"/>
            </a:endParaRPr>
          </a:p>
        </p:txBody>
      </p:sp>
      <p:graphicFrame>
        <p:nvGraphicFramePr>
          <p:cNvPr id="6" name="5 Diagrama"/>
          <p:cNvGraphicFramePr/>
          <p:nvPr>
            <p:extLst>
              <p:ext uri="{D42A27DB-BD31-4B8C-83A1-F6EECF244321}">
                <p14:modId xmlns:p14="http://schemas.microsoft.com/office/powerpoint/2010/main" val="3927012028"/>
              </p:ext>
            </p:extLst>
          </p:nvPr>
        </p:nvGraphicFramePr>
        <p:xfrm>
          <a:off x="827584" y="1196752"/>
          <a:ext cx="7704856"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graphicFrame>
            <p:nvGraphicFramePr>
              <p:cNvPr id="3" name="2 Diagrama"/>
              <p:cNvGraphicFramePr/>
              <p:nvPr>
                <p:extLst>
                  <p:ext uri="{D42A27DB-BD31-4B8C-83A1-F6EECF244321}">
                    <p14:modId xmlns:p14="http://schemas.microsoft.com/office/powerpoint/2010/main" val="3464450800"/>
                  </p:ext>
                </p:extLst>
              </p:nvPr>
            </p:nvGraphicFramePr>
            <p:xfrm>
              <a:off x="238897" y="668137"/>
              <a:ext cx="8604448" cy="61898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Choice>
        <mc:Fallback xmlns="">
          <p:graphicFrame>
            <p:nvGraphicFramePr>
              <p:cNvPr id="3" name="2 Diagrama"/>
              <p:cNvGraphicFramePr/>
              <p:nvPr>
                <p:extLst>
                  <p:ext uri="{D42A27DB-BD31-4B8C-83A1-F6EECF244321}">
                    <p14:modId xmlns:p14="http://schemas.microsoft.com/office/powerpoint/2010/main" val="3464450800"/>
                  </p:ext>
                </p:extLst>
              </p:nvPr>
            </p:nvGraphicFramePr>
            <p:xfrm>
              <a:off x="238897" y="668137"/>
              <a:ext cx="8604448" cy="61898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mc:Fallback>
      </mc:AlternateContent>
      <p:pic>
        <p:nvPicPr>
          <p:cNvPr id="7170" name="Picture 2" descr="D:\TESIS\ima ferr\images (25).jf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157191"/>
            <a:ext cx="2466975" cy="167697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TESIS\ima ferr\images (17).jf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8224" y="5157191"/>
            <a:ext cx="2555776" cy="167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6028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68094" y="70339"/>
            <a:ext cx="8916275"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accent6">
                  <a:lumMod val="75000"/>
                </a:schemeClr>
              </a:solidFill>
            </a:endParaRPr>
          </a:p>
        </p:txBody>
      </p:sp>
      <p:sp>
        <p:nvSpPr>
          <p:cNvPr id="8" name="7 Rectángulo"/>
          <p:cNvSpPr/>
          <p:nvPr/>
        </p:nvSpPr>
        <p:spPr>
          <a:xfrm>
            <a:off x="171012" y="980728"/>
            <a:ext cx="4176463" cy="179283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PE" b="1" dirty="0">
                <a:solidFill>
                  <a:schemeClr val="bg2">
                    <a:lumMod val="25000"/>
                  </a:schemeClr>
                </a:solidFill>
                <a:latin typeface="Arial" pitchFamily="34" charset="0"/>
                <a:cs typeface="Arial" pitchFamily="34" charset="0"/>
              </a:rPr>
              <a:t>H0 = Hipótesis  Nula </a:t>
            </a:r>
          </a:p>
          <a:p>
            <a:pPr algn="ctr"/>
            <a:r>
              <a:rPr lang="es-PE" b="1" dirty="0">
                <a:solidFill>
                  <a:schemeClr val="bg2">
                    <a:lumMod val="25000"/>
                  </a:schemeClr>
                </a:solidFill>
                <a:latin typeface="Arial" pitchFamily="34" charset="0"/>
                <a:cs typeface="Arial" pitchFamily="34" charset="0"/>
              </a:rPr>
              <a:t>La aplicación del Control Interno, no incide favorablemente para la  mejora de la gestión en las pequeñas empresas ferreteras de Huánuco.</a:t>
            </a:r>
          </a:p>
        </p:txBody>
      </p:sp>
      <p:sp>
        <p:nvSpPr>
          <p:cNvPr id="2" name="1 Terminador"/>
          <p:cNvSpPr/>
          <p:nvPr/>
        </p:nvSpPr>
        <p:spPr>
          <a:xfrm>
            <a:off x="2374960" y="188640"/>
            <a:ext cx="4392488" cy="648072"/>
          </a:xfrm>
          <a:prstGeom prst="flowChartTermina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PE" sz="2800" b="1" dirty="0">
                <a:solidFill>
                  <a:schemeClr val="accent6">
                    <a:lumMod val="75000"/>
                  </a:schemeClr>
                </a:solidFill>
                <a:latin typeface="Cambria" pitchFamily="18" charset="0"/>
              </a:rPr>
              <a:t>HIPÓTESIS GENERAL</a:t>
            </a:r>
          </a:p>
        </p:txBody>
      </p:sp>
      <p:sp>
        <p:nvSpPr>
          <p:cNvPr id="6" name="5 Rectángulo"/>
          <p:cNvSpPr/>
          <p:nvPr/>
        </p:nvSpPr>
        <p:spPr>
          <a:xfrm>
            <a:off x="4562704" y="980728"/>
            <a:ext cx="4318899" cy="179283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PE" b="1" dirty="0">
                <a:solidFill>
                  <a:schemeClr val="bg2">
                    <a:lumMod val="25000"/>
                  </a:schemeClr>
                </a:solidFill>
                <a:latin typeface="Arial" pitchFamily="34" charset="0"/>
                <a:cs typeface="Arial" pitchFamily="34" charset="0"/>
              </a:rPr>
              <a:t>H1 = Hipótesis  Alterna</a:t>
            </a:r>
          </a:p>
          <a:p>
            <a:pPr algn="ctr"/>
            <a:r>
              <a:rPr lang="es-PE" b="1" dirty="0">
                <a:solidFill>
                  <a:schemeClr val="bg2">
                    <a:lumMod val="25000"/>
                  </a:schemeClr>
                </a:solidFill>
                <a:latin typeface="Arial" pitchFamily="34" charset="0"/>
                <a:cs typeface="Arial" pitchFamily="34" charset="0"/>
              </a:rPr>
              <a:t>La aplicación del Control Interno, incide favorablemente para la  mejora de la gestión en las pequeñas empresas ferreteras de Huánuco.</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80" b="14545"/>
          <a:stretch/>
        </p:blipFill>
        <p:spPr bwMode="auto">
          <a:xfrm>
            <a:off x="897244" y="2994513"/>
            <a:ext cx="7560839" cy="173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07" b="17941"/>
          <a:stretch/>
        </p:blipFill>
        <p:spPr bwMode="auto">
          <a:xfrm>
            <a:off x="1187623" y="4725145"/>
            <a:ext cx="6984777" cy="1835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7167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107504" y="87608"/>
            <a:ext cx="8937251"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046" r="8270" b="6402"/>
          <a:stretch/>
        </p:blipFill>
        <p:spPr bwMode="auto">
          <a:xfrm>
            <a:off x="184016" y="288894"/>
            <a:ext cx="4256691" cy="615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Llamada rectangular"/>
          <p:cNvSpPr/>
          <p:nvPr/>
        </p:nvSpPr>
        <p:spPr>
          <a:xfrm rot="5400000">
            <a:off x="4226885" y="1721593"/>
            <a:ext cx="5418704" cy="3936980"/>
          </a:xfrm>
          <a:prstGeom prst="wedgeRectCallout">
            <a:avLst>
              <a:gd name="adj1" fmla="val -18449"/>
              <a:gd name="adj2" fmla="val 62118"/>
            </a:avLst>
          </a:prstGeom>
          <a:pattFill prst="pct5">
            <a:fgClr>
              <a:schemeClr val="accent6">
                <a:lumMod val="60000"/>
                <a:lumOff val="40000"/>
              </a:schemeClr>
            </a:fgClr>
            <a:bgClr>
              <a:schemeClr val="bg1"/>
            </a:bgClr>
          </a:pattFill>
        </p:spPr>
        <p:style>
          <a:lnRef idx="2">
            <a:schemeClr val="accent5"/>
          </a:lnRef>
          <a:fillRef idx="1">
            <a:schemeClr val="lt1"/>
          </a:fillRef>
          <a:effectRef idx="0">
            <a:schemeClr val="accent5"/>
          </a:effectRef>
          <a:fontRef idx="minor">
            <a:schemeClr val="dk1"/>
          </a:fontRef>
        </p:style>
        <p:txBody>
          <a:bodyPr vert="vert270" rtlCol="0" anchor="ctr"/>
          <a:lstStyle/>
          <a:p>
            <a:pPr algn="ctr"/>
            <a:r>
              <a:rPr lang="es-PE" b="1" dirty="0">
                <a:solidFill>
                  <a:srgbClr val="002060"/>
                </a:solidFill>
              </a:rPr>
              <a:t>Los valores calculados del X^2, son mayores que los Valores Críticos de la tabla del  X^2 según el grado de libertad correspondiente, referente a las preguntas 1 y 2 de la encuesta. Entonces se rechaza la Hipótesis Nula (H0) y en consecuencia se acepta la Hipótesis Alterna (H1), lo cual significa que “La aplicación del Control Interno, incide favorablemente para la  mejora de la  gestión en  las pequeñas empresas ferreteras de Huánuco”. Por tanto queda demostrada y probada la hipótesis planteada según la Prueba del Chi Cuadrado X^2.</a:t>
            </a:r>
          </a:p>
        </p:txBody>
      </p:sp>
    </p:spTree>
    <p:extLst>
      <p:ext uri="{BB962C8B-B14F-4D97-AF65-F5344CB8AC3E}">
        <p14:creationId xmlns:p14="http://schemas.microsoft.com/office/powerpoint/2010/main" val="25507167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68094" y="70339"/>
            <a:ext cx="8916275"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accent6">
                  <a:lumMod val="75000"/>
                </a:schemeClr>
              </a:solidFill>
            </a:endParaRPr>
          </a:p>
        </p:txBody>
      </p:sp>
      <p:sp>
        <p:nvSpPr>
          <p:cNvPr id="8" name="7 Rectángulo"/>
          <p:cNvSpPr/>
          <p:nvPr/>
        </p:nvSpPr>
        <p:spPr>
          <a:xfrm>
            <a:off x="194706" y="980728"/>
            <a:ext cx="4176463" cy="1792834"/>
          </a:xfrm>
          <a:prstGeom prst="rect">
            <a:avLst/>
          </a:prstGeom>
          <a:gradFill>
            <a:gsLst>
              <a:gs pos="0">
                <a:srgbClr val="9966FF"/>
              </a:gs>
              <a:gs pos="0">
                <a:srgbClr val="D6C1FF"/>
              </a:gs>
              <a:gs pos="45800">
                <a:srgbClr val="FFFFFF"/>
              </a:gs>
              <a:gs pos="100000">
                <a:srgbClr val="C2A3FF"/>
              </a:gs>
            </a:gsLst>
            <a:lin ang="5400000" scaled="0"/>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PE" b="1" dirty="0">
                <a:solidFill>
                  <a:schemeClr val="bg2">
                    <a:lumMod val="25000"/>
                  </a:schemeClr>
                </a:solidFill>
                <a:latin typeface="Arial" pitchFamily="34" charset="0"/>
                <a:cs typeface="Arial" pitchFamily="34" charset="0"/>
              </a:rPr>
              <a:t>H0 = Hipótesis  Nula </a:t>
            </a:r>
          </a:p>
          <a:p>
            <a:pPr algn="ctr"/>
            <a:r>
              <a:rPr lang="es-PE" b="1" dirty="0">
                <a:solidFill>
                  <a:schemeClr val="bg2">
                    <a:lumMod val="25000"/>
                  </a:schemeClr>
                </a:solidFill>
                <a:latin typeface="Arial" pitchFamily="34" charset="0"/>
                <a:cs typeface="Arial" pitchFamily="34" charset="0"/>
              </a:rPr>
              <a:t>No es importante la aplicación del control interno para lograr un proceso contable eficiente de las  pequeñas empresas Ferreteras de Huánuco.</a:t>
            </a:r>
          </a:p>
        </p:txBody>
      </p:sp>
      <p:sp>
        <p:nvSpPr>
          <p:cNvPr id="2" name="1 Terminador"/>
          <p:cNvSpPr/>
          <p:nvPr/>
        </p:nvSpPr>
        <p:spPr>
          <a:xfrm>
            <a:off x="2390154" y="188640"/>
            <a:ext cx="4392488" cy="648072"/>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PE" sz="2800" b="1" dirty="0">
                <a:solidFill>
                  <a:schemeClr val="accent6">
                    <a:lumMod val="75000"/>
                  </a:schemeClr>
                </a:solidFill>
                <a:latin typeface="Cambria" pitchFamily="18" charset="0"/>
              </a:rPr>
              <a:t>HIPÓTESIS ESPECÍFICA</a:t>
            </a:r>
          </a:p>
        </p:txBody>
      </p:sp>
      <p:sp>
        <p:nvSpPr>
          <p:cNvPr id="6" name="5 Rectángulo"/>
          <p:cNvSpPr/>
          <p:nvPr/>
        </p:nvSpPr>
        <p:spPr>
          <a:xfrm>
            <a:off x="4586398" y="980728"/>
            <a:ext cx="4318899" cy="1792834"/>
          </a:xfrm>
          <a:prstGeom prst="rect">
            <a:avLst/>
          </a:prstGeom>
          <a:gradFill>
            <a:gsLst>
              <a:gs pos="0">
                <a:schemeClr val="accent5">
                  <a:tint val="10000"/>
                  <a:satMod val="300000"/>
                </a:schemeClr>
              </a:gs>
              <a:gs pos="50000">
                <a:schemeClr val="accent5">
                  <a:tint val="13500"/>
                  <a:satMod val="250000"/>
                </a:schemeClr>
              </a:gs>
              <a:gs pos="100000">
                <a:srgbClr val="C2A3FF"/>
              </a:gs>
            </a:gsLst>
          </a:gradFill>
          <a:ln>
            <a:solidFill>
              <a:srgbClr val="CC0099"/>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PE" b="1" dirty="0">
                <a:solidFill>
                  <a:schemeClr val="bg2">
                    <a:lumMod val="25000"/>
                  </a:schemeClr>
                </a:solidFill>
                <a:latin typeface="Arial" pitchFamily="34" charset="0"/>
                <a:cs typeface="Arial" pitchFamily="34" charset="0"/>
              </a:rPr>
              <a:t>H2 = Hipótesis  Alterna</a:t>
            </a:r>
          </a:p>
          <a:p>
            <a:pPr algn="ctr"/>
            <a:r>
              <a:rPr lang="es-PE" b="1" dirty="0">
                <a:solidFill>
                  <a:schemeClr val="bg2">
                    <a:lumMod val="25000"/>
                  </a:schemeClr>
                </a:solidFill>
                <a:latin typeface="Arial" pitchFamily="34" charset="0"/>
                <a:cs typeface="Arial" pitchFamily="34" charset="0"/>
              </a:rPr>
              <a:t>Es importante la aplicación del control interno para lograr un proceso contable eficiente de las  pequeñas empresas Ferreteras de Huánuco.</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43" b="10636"/>
          <a:stretch/>
        </p:blipFill>
        <p:spPr bwMode="auto">
          <a:xfrm>
            <a:off x="698762" y="2970699"/>
            <a:ext cx="7499876"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40" t="1" b="13358"/>
          <a:stretch/>
        </p:blipFill>
        <p:spPr bwMode="auto">
          <a:xfrm>
            <a:off x="827584" y="4770717"/>
            <a:ext cx="7215992" cy="194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7188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107504" y="87608"/>
            <a:ext cx="8937251"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sp>
        <p:nvSpPr>
          <p:cNvPr id="3" name="2 Llamada rectangular"/>
          <p:cNvSpPr/>
          <p:nvPr/>
        </p:nvSpPr>
        <p:spPr>
          <a:xfrm rot="5400000">
            <a:off x="4226885" y="1721593"/>
            <a:ext cx="5418704" cy="3936980"/>
          </a:xfrm>
          <a:prstGeom prst="wedgeRectCallout">
            <a:avLst>
              <a:gd name="adj1" fmla="val -18449"/>
              <a:gd name="adj2" fmla="val 62118"/>
            </a:avLst>
          </a:prstGeom>
          <a:pattFill prst="pct5">
            <a:fgClr>
              <a:schemeClr val="accent4">
                <a:lumMod val="60000"/>
                <a:lumOff val="40000"/>
              </a:schemeClr>
            </a:fgClr>
            <a:bgClr>
              <a:schemeClr val="bg1"/>
            </a:bgClr>
          </a:pattFill>
          <a:ln>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vert="vert270" rtlCol="0" anchor="ctr"/>
          <a:lstStyle/>
          <a:p>
            <a:pPr algn="ctr"/>
            <a:r>
              <a:rPr lang="es-PE" b="1" dirty="0">
                <a:solidFill>
                  <a:srgbClr val="002060"/>
                </a:solidFill>
              </a:rPr>
              <a:t>Los valores calculados del X^2, son mayores que los Valores Críticos de la tabla del  X^2 según el grado de libertad correspondiente, referente a las preguntas 3, 4 y 5 de la encuesta. Entonces se rechaza la Hipótesis Nula (H0) y en consecuencia se acepta la Hipótesis Alterna (H1), lo cual significa que “Es importante la aplicación del control interno para lograr un proceso contable eficiente de las  pequeñas empresas Ferreteras de Huánuco”. Por tanto queda demostrada y probada la hipótesis planteada según la Prueba del Chi Cuadrado del  X^2.</a:t>
            </a: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44" b="6383"/>
          <a:stretch/>
        </p:blipFill>
        <p:spPr bwMode="auto">
          <a:xfrm>
            <a:off x="268013" y="260648"/>
            <a:ext cx="4159971" cy="630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5774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104566" y="41732"/>
            <a:ext cx="8916275"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accent6">
                  <a:lumMod val="75000"/>
                </a:schemeClr>
              </a:solidFill>
            </a:endParaRPr>
          </a:p>
        </p:txBody>
      </p:sp>
      <p:sp>
        <p:nvSpPr>
          <p:cNvPr id="8" name="7 Rectángulo"/>
          <p:cNvSpPr/>
          <p:nvPr/>
        </p:nvSpPr>
        <p:spPr>
          <a:xfrm>
            <a:off x="171012" y="980728"/>
            <a:ext cx="4176463" cy="1792834"/>
          </a:xfrm>
          <a:prstGeom prst="rect">
            <a:avLst/>
          </a:prstGeom>
          <a:gradFill>
            <a:gsLst>
              <a:gs pos="0">
                <a:srgbClr val="FF9966"/>
              </a:gs>
              <a:gs pos="34000">
                <a:schemeClr val="bg1"/>
              </a:gs>
              <a:gs pos="100000">
                <a:srgbClr val="FF9933"/>
              </a:gs>
            </a:gsLst>
          </a:gradFill>
          <a:ln>
            <a:solidFill>
              <a:srgbClr val="FF9933"/>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PE" b="1" dirty="0">
                <a:solidFill>
                  <a:schemeClr val="bg2">
                    <a:lumMod val="25000"/>
                  </a:schemeClr>
                </a:solidFill>
                <a:latin typeface="Arial" pitchFamily="34" charset="0"/>
                <a:cs typeface="Arial" pitchFamily="34" charset="0"/>
              </a:rPr>
              <a:t>H0 = Hipótesis  Nula</a:t>
            </a:r>
          </a:p>
          <a:p>
            <a:pPr algn="ctr"/>
            <a:r>
              <a:rPr lang="es-PE" b="1" dirty="0">
                <a:solidFill>
                  <a:schemeClr val="bg2">
                    <a:lumMod val="25000"/>
                  </a:schemeClr>
                </a:solidFill>
                <a:latin typeface="Arial" pitchFamily="34" charset="0"/>
                <a:cs typeface="Arial" pitchFamily="34" charset="0"/>
              </a:rPr>
              <a:t>El control interno no implica en la toma de decisiones para una gestión efectiva de las pequeñas empresas ferreteras de Huánuco.</a:t>
            </a:r>
          </a:p>
        </p:txBody>
      </p:sp>
      <p:sp>
        <p:nvSpPr>
          <p:cNvPr id="2" name="1 Terminador"/>
          <p:cNvSpPr/>
          <p:nvPr/>
        </p:nvSpPr>
        <p:spPr>
          <a:xfrm>
            <a:off x="2374960" y="188640"/>
            <a:ext cx="4392488" cy="648072"/>
          </a:xfrm>
          <a:prstGeom prst="flowChartTerminator">
            <a:avLst/>
          </a:prstGeom>
          <a:gradFill flip="none" rotWithShape="1">
            <a:gsLst>
              <a:gs pos="0">
                <a:srgbClr val="FF9966"/>
              </a:gs>
              <a:gs pos="52000">
                <a:schemeClr val="bg1"/>
              </a:gs>
              <a:gs pos="100000">
                <a:srgbClr val="FF9933"/>
              </a:gs>
            </a:gsLst>
            <a:path path="circle">
              <a:fillToRect l="100000" t="100000"/>
            </a:path>
            <a:tileRect r="-100000" b="-100000"/>
          </a:gradFill>
          <a:ln>
            <a:solidFill>
              <a:srgbClr val="FF9933"/>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PE" sz="2800" b="1" dirty="0">
                <a:solidFill>
                  <a:schemeClr val="accent6">
                    <a:lumMod val="75000"/>
                  </a:schemeClr>
                </a:solidFill>
                <a:latin typeface="Cambria" pitchFamily="18" charset="0"/>
              </a:rPr>
              <a:t>HIPÓTESIS </a:t>
            </a:r>
            <a:r>
              <a:rPr lang="es-PE" sz="2800" b="1" dirty="0" smtClean="0">
                <a:solidFill>
                  <a:schemeClr val="accent6">
                    <a:lumMod val="75000"/>
                  </a:schemeClr>
                </a:solidFill>
                <a:latin typeface="Cambria" pitchFamily="18" charset="0"/>
              </a:rPr>
              <a:t>ESPECÍFICA</a:t>
            </a:r>
            <a:endParaRPr lang="es-PE" sz="2800" b="1" dirty="0">
              <a:solidFill>
                <a:schemeClr val="accent6">
                  <a:lumMod val="75000"/>
                </a:schemeClr>
              </a:solidFill>
              <a:latin typeface="Cambria" pitchFamily="18" charset="0"/>
            </a:endParaRPr>
          </a:p>
        </p:txBody>
      </p:sp>
      <p:sp>
        <p:nvSpPr>
          <p:cNvPr id="6" name="5 Rectángulo"/>
          <p:cNvSpPr/>
          <p:nvPr/>
        </p:nvSpPr>
        <p:spPr>
          <a:xfrm>
            <a:off x="4562704" y="980728"/>
            <a:ext cx="4318899" cy="1792834"/>
          </a:xfrm>
          <a:prstGeom prst="rect">
            <a:avLst/>
          </a:prstGeom>
          <a:gradFill>
            <a:gsLst>
              <a:gs pos="0">
                <a:srgbClr val="FF9966"/>
              </a:gs>
              <a:gs pos="34000">
                <a:schemeClr val="bg1"/>
              </a:gs>
              <a:gs pos="100000">
                <a:srgbClr val="FF9933"/>
              </a:gs>
            </a:gsLst>
          </a:gradFill>
          <a:ln>
            <a:solidFill>
              <a:srgbClr val="FF9933"/>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PE" b="1" dirty="0">
                <a:solidFill>
                  <a:schemeClr val="bg2">
                    <a:lumMod val="25000"/>
                  </a:schemeClr>
                </a:solidFill>
                <a:latin typeface="Arial" pitchFamily="34" charset="0"/>
                <a:cs typeface="Arial" pitchFamily="34" charset="0"/>
              </a:rPr>
              <a:t>H3 = Hipótesis  Alterna</a:t>
            </a:r>
          </a:p>
          <a:p>
            <a:pPr algn="ctr"/>
            <a:r>
              <a:rPr lang="es-PE" b="1" dirty="0">
                <a:solidFill>
                  <a:schemeClr val="bg2">
                    <a:lumMod val="25000"/>
                  </a:schemeClr>
                </a:solidFill>
                <a:latin typeface="Arial" pitchFamily="34" charset="0"/>
                <a:cs typeface="Arial" pitchFamily="34" charset="0"/>
              </a:rPr>
              <a:t>El control interno implica en la toma de decisiones para una gestión efectiva de las pequeñas empresas ferreteras de Huánuco.</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63" r="1542" b="11488"/>
          <a:stretch/>
        </p:blipFill>
        <p:spPr bwMode="auto">
          <a:xfrm>
            <a:off x="1011273" y="2924945"/>
            <a:ext cx="6943418"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12" b="11575"/>
          <a:stretch/>
        </p:blipFill>
        <p:spPr bwMode="auto">
          <a:xfrm>
            <a:off x="955432" y="4725145"/>
            <a:ext cx="7055099" cy="185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4594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107504" y="57064"/>
            <a:ext cx="8937251"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sp>
        <p:nvSpPr>
          <p:cNvPr id="3" name="2 Llamada rectangular"/>
          <p:cNvSpPr/>
          <p:nvPr/>
        </p:nvSpPr>
        <p:spPr>
          <a:xfrm rot="5400000">
            <a:off x="4226885" y="1721593"/>
            <a:ext cx="5418704" cy="3936980"/>
          </a:xfrm>
          <a:prstGeom prst="wedgeRectCallout">
            <a:avLst>
              <a:gd name="adj1" fmla="val -18449"/>
              <a:gd name="adj2" fmla="val 62118"/>
            </a:avLst>
          </a:prstGeom>
          <a:pattFill prst="pct5">
            <a:fgClr>
              <a:srgbClr val="FF9933"/>
            </a:fgClr>
            <a:bgClr>
              <a:schemeClr val="bg1"/>
            </a:bgClr>
          </a:pattFill>
          <a:ln>
            <a:solidFill>
              <a:srgbClr val="FF9933"/>
            </a:solidFill>
          </a:ln>
        </p:spPr>
        <p:style>
          <a:lnRef idx="2">
            <a:schemeClr val="accent5"/>
          </a:lnRef>
          <a:fillRef idx="1">
            <a:schemeClr val="lt1"/>
          </a:fillRef>
          <a:effectRef idx="0">
            <a:schemeClr val="accent5"/>
          </a:effectRef>
          <a:fontRef idx="minor">
            <a:schemeClr val="dk1"/>
          </a:fontRef>
        </p:style>
        <p:txBody>
          <a:bodyPr vert="vert270" rtlCol="0" anchor="ctr"/>
          <a:lstStyle/>
          <a:p>
            <a:pPr algn="ctr"/>
            <a:r>
              <a:rPr lang="es-PE" b="1" dirty="0">
                <a:solidFill>
                  <a:srgbClr val="002060"/>
                </a:solidFill>
              </a:rPr>
              <a:t>Los valores calculados del X^2, son mayores que los Valores Críticos de la tabla del  X^2 según el grado de libertad correspondiente, referente a las preguntas 6, 7 y 8 de la encuesta. Entonces se rechaza la Hipótesis Nula (H0) y en consecuencia se acepta la Hipótesis Alterna (H1), lo cual significa que “El control interno implica en la toma de decisiones para una gestión efectiva de las pequeñas empresas ferreteras de Huánuco”. Por tanto queda demostrada y probada la hipótesis planteada según la Prueba del Chi Cuadrado del  X^2.</a:t>
            </a: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17" b="5964"/>
          <a:stretch/>
        </p:blipFill>
        <p:spPr bwMode="auto">
          <a:xfrm>
            <a:off x="179567" y="332656"/>
            <a:ext cx="4308115" cy="6228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382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Llamada de nube"/>
          <p:cNvSpPr/>
          <p:nvPr/>
        </p:nvSpPr>
        <p:spPr>
          <a:xfrm>
            <a:off x="179512" y="242144"/>
            <a:ext cx="8856984" cy="1170632"/>
          </a:xfrm>
          <a:prstGeom prst="cloudCallout">
            <a:avLst>
              <a:gd name="adj1" fmla="val -29681"/>
              <a:gd name="adj2" fmla="val 79342"/>
            </a:avLst>
          </a:prstGeom>
          <a:solidFill>
            <a:srgbClr val="FFFF99"/>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PE" sz="3600" b="1" spc="300" dirty="0">
                <a:solidFill>
                  <a:schemeClr val="accent5">
                    <a:lumMod val="50000"/>
                  </a:schemeClr>
                </a:solidFill>
                <a:latin typeface="Cambria" pitchFamily="18" charset="0"/>
              </a:rPr>
              <a:t>FORMULACIÓN DEL PROBLEMA</a:t>
            </a:r>
          </a:p>
        </p:txBody>
      </p:sp>
      <p:sp>
        <p:nvSpPr>
          <p:cNvPr id="4" name="3 Rectángulo redondeado"/>
          <p:cNvSpPr/>
          <p:nvPr/>
        </p:nvSpPr>
        <p:spPr>
          <a:xfrm>
            <a:off x="179511" y="1936642"/>
            <a:ext cx="3240361" cy="360040"/>
          </a:xfrm>
          <a:prstGeom prst="roundRect">
            <a:avLst/>
          </a:prstGeom>
          <a:solidFill>
            <a:srgbClr val="FFFF99"/>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a:solidFill>
                  <a:schemeClr val="accent5">
                    <a:lumMod val="75000"/>
                  </a:schemeClr>
                </a:solidFill>
              </a:rPr>
              <a:t>PROBLEMA GENERAL </a:t>
            </a:r>
            <a:endParaRPr lang="es-PE" dirty="0">
              <a:solidFill>
                <a:schemeClr val="accent5">
                  <a:lumMod val="75000"/>
                </a:schemeClr>
              </a:solidFill>
            </a:endParaRPr>
          </a:p>
        </p:txBody>
      </p:sp>
      <p:sp>
        <p:nvSpPr>
          <p:cNvPr id="5" name="4 Rectángulo redondeado"/>
          <p:cNvSpPr/>
          <p:nvPr/>
        </p:nvSpPr>
        <p:spPr>
          <a:xfrm>
            <a:off x="166258" y="4259516"/>
            <a:ext cx="3240361" cy="360040"/>
          </a:xfrm>
          <a:prstGeom prst="roundRect">
            <a:avLst/>
          </a:prstGeom>
          <a:solidFill>
            <a:srgbClr val="FFFF99"/>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accent5">
                    <a:lumMod val="75000"/>
                  </a:schemeClr>
                </a:solidFill>
              </a:rPr>
              <a:t>PROBLEMA ESPECIFICOS</a:t>
            </a:r>
            <a:endParaRPr lang="es-PE" b="1" dirty="0">
              <a:solidFill>
                <a:schemeClr val="accent5">
                  <a:lumMod val="75000"/>
                </a:schemeClr>
              </a:solidFill>
            </a:endParaRPr>
          </a:p>
        </p:txBody>
      </p:sp>
      <p:sp>
        <p:nvSpPr>
          <p:cNvPr id="6" name="5 Redondear rectángulo de esquina diagonal"/>
          <p:cNvSpPr/>
          <p:nvPr/>
        </p:nvSpPr>
        <p:spPr>
          <a:xfrm>
            <a:off x="179511" y="2444528"/>
            <a:ext cx="3240360" cy="1666755"/>
          </a:xfrm>
          <a:prstGeom prst="round2DiagRect">
            <a:avLst/>
          </a:prstGeom>
          <a:gradFill flip="none" rotWithShape="1">
            <a:gsLst>
              <a:gs pos="0">
                <a:srgbClr val="99FFCC"/>
              </a:gs>
              <a:gs pos="50000">
                <a:schemeClr val="accent5">
                  <a:lumMod val="20000"/>
                  <a:lumOff val="80000"/>
                </a:schemeClr>
              </a:gs>
              <a:gs pos="100000">
                <a:srgbClr val="FFFF99"/>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accent5">
                    <a:lumMod val="50000"/>
                  </a:schemeClr>
                </a:solidFill>
                <a:latin typeface="Arial"/>
                <a:ea typeface="Calibri"/>
                <a:cs typeface="Times New Roman"/>
              </a:rPr>
              <a:t>¿En qué medida la aplicación del  control interno incide en la gestión de las Pequeñas Empresas Ferreteras de Huánuco</a:t>
            </a:r>
            <a:r>
              <a:rPr lang="es-MX" b="1" dirty="0" smtClean="0">
                <a:solidFill>
                  <a:schemeClr val="accent5">
                    <a:lumMod val="50000"/>
                  </a:schemeClr>
                </a:solidFill>
                <a:latin typeface="Arial"/>
                <a:ea typeface="Calibri"/>
                <a:cs typeface="Times New Roman"/>
              </a:rPr>
              <a:t>?</a:t>
            </a:r>
            <a:endParaRPr lang="es-PE" b="1" dirty="0">
              <a:solidFill>
                <a:schemeClr val="accent5">
                  <a:lumMod val="50000"/>
                </a:schemeClr>
              </a:solidFill>
              <a:latin typeface="Calibri"/>
              <a:ea typeface="Calibri"/>
              <a:cs typeface="Times New Roman"/>
            </a:endParaRPr>
          </a:p>
        </p:txBody>
      </p:sp>
      <p:sp>
        <p:nvSpPr>
          <p:cNvPr id="7" name="6 Redondear rectángulo de esquina diagonal"/>
          <p:cNvSpPr/>
          <p:nvPr/>
        </p:nvSpPr>
        <p:spPr>
          <a:xfrm>
            <a:off x="4283968" y="5229200"/>
            <a:ext cx="4740696" cy="1494735"/>
          </a:xfrm>
          <a:prstGeom prst="round2DiagRect">
            <a:avLst/>
          </a:prstGeom>
          <a:gradFill flip="none" rotWithShape="1">
            <a:gsLst>
              <a:gs pos="0">
                <a:srgbClr val="99FFCC"/>
              </a:gs>
              <a:gs pos="50000">
                <a:schemeClr val="accent5">
                  <a:lumMod val="20000"/>
                  <a:lumOff val="80000"/>
                </a:schemeClr>
              </a:gs>
              <a:gs pos="100000">
                <a:srgbClr val="FFFF99"/>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indent="-261938" algn="just"/>
            <a:r>
              <a:rPr lang="es-MX" b="1" dirty="0" smtClean="0">
                <a:solidFill>
                  <a:schemeClr val="accent5">
                    <a:lumMod val="50000"/>
                  </a:schemeClr>
                </a:solidFill>
                <a:latin typeface="Arial"/>
                <a:ea typeface="Calibri"/>
                <a:cs typeface="Times New Roman"/>
              </a:rPr>
              <a:t>3. ¿De </a:t>
            </a:r>
            <a:r>
              <a:rPr lang="es-MX" b="1" dirty="0">
                <a:solidFill>
                  <a:schemeClr val="accent5">
                    <a:lumMod val="50000"/>
                  </a:schemeClr>
                </a:solidFill>
                <a:latin typeface="Arial"/>
                <a:ea typeface="Calibri"/>
                <a:cs typeface="Times New Roman"/>
              </a:rPr>
              <a:t>qué forma la aplicación de  un Sistema de Control  Interno, ayuda en el manejo de recursos y bienes de las pequeñas empresas ferreteras de Huánuco?</a:t>
            </a:r>
            <a:endParaRPr lang="es-PE" b="1" dirty="0">
              <a:solidFill>
                <a:schemeClr val="accent5">
                  <a:lumMod val="50000"/>
                </a:schemeClr>
              </a:solidFill>
              <a:latin typeface="Arial"/>
              <a:ea typeface="Calibri"/>
              <a:cs typeface="Times New Roman"/>
            </a:endParaRPr>
          </a:p>
        </p:txBody>
      </p:sp>
      <p:sp>
        <p:nvSpPr>
          <p:cNvPr id="8" name="7 Redondear rectángulo de esquina diagonal"/>
          <p:cNvSpPr/>
          <p:nvPr/>
        </p:nvSpPr>
        <p:spPr>
          <a:xfrm>
            <a:off x="4254670" y="1936642"/>
            <a:ext cx="4752528" cy="1393768"/>
          </a:xfrm>
          <a:prstGeom prst="round2DiagRect">
            <a:avLst/>
          </a:prstGeom>
          <a:gradFill flip="none" rotWithShape="1">
            <a:gsLst>
              <a:gs pos="0">
                <a:srgbClr val="99FFCC"/>
              </a:gs>
              <a:gs pos="50000">
                <a:schemeClr val="accent5">
                  <a:lumMod val="20000"/>
                  <a:lumOff val="80000"/>
                </a:schemeClr>
              </a:gs>
              <a:gs pos="100000">
                <a:srgbClr val="FFFF99"/>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indent="-261938" algn="just"/>
            <a:r>
              <a:rPr lang="es-MX" b="1" dirty="0" smtClean="0">
                <a:solidFill>
                  <a:schemeClr val="accent5">
                    <a:lumMod val="50000"/>
                  </a:schemeClr>
                </a:solidFill>
                <a:latin typeface="Arial"/>
                <a:ea typeface="Calibri"/>
                <a:cs typeface="Times New Roman"/>
              </a:rPr>
              <a:t>1. ¿Por </a:t>
            </a:r>
            <a:r>
              <a:rPr lang="es-MX" b="1" dirty="0">
                <a:solidFill>
                  <a:schemeClr val="accent5">
                    <a:lumMod val="50000"/>
                  </a:schemeClr>
                </a:solidFill>
                <a:latin typeface="Arial"/>
                <a:ea typeface="Calibri"/>
                <a:cs typeface="Times New Roman"/>
              </a:rPr>
              <a:t>qué es importante la aplicación del control interno en el  proceso contable  de las pequeñas empresas Ferreteras de Huánuco? </a:t>
            </a:r>
            <a:endParaRPr lang="es-PE" b="1" dirty="0">
              <a:solidFill>
                <a:schemeClr val="accent5">
                  <a:lumMod val="50000"/>
                </a:schemeClr>
              </a:solidFill>
              <a:latin typeface="Arial"/>
              <a:ea typeface="Calibri"/>
              <a:cs typeface="Times New Roman"/>
            </a:endParaRPr>
          </a:p>
        </p:txBody>
      </p:sp>
      <p:sp>
        <p:nvSpPr>
          <p:cNvPr id="9" name="8 Redondear rectángulo de esquina diagonal"/>
          <p:cNvSpPr/>
          <p:nvPr/>
        </p:nvSpPr>
        <p:spPr>
          <a:xfrm>
            <a:off x="4272136" y="3589695"/>
            <a:ext cx="4752528" cy="1495489"/>
          </a:xfrm>
          <a:prstGeom prst="round2DiagRect">
            <a:avLst/>
          </a:prstGeom>
          <a:gradFill flip="none" rotWithShape="1">
            <a:gsLst>
              <a:gs pos="0">
                <a:srgbClr val="99FFCC"/>
              </a:gs>
              <a:gs pos="50000">
                <a:schemeClr val="accent5">
                  <a:lumMod val="20000"/>
                  <a:lumOff val="80000"/>
                </a:schemeClr>
              </a:gs>
              <a:gs pos="100000">
                <a:srgbClr val="FFFF99"/>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263" indent="-449263" algn="just"/>
            <a:r>
              <a:rPr lang="es-MX" b="1" dirty="0" smtClean="0">
                <a:solidFill>
                  <a:schemeClr val="accent5">
                    <a:lumMod val="50000"/>
                  </a:schemeClr>
                </a:solidFill>
                <a:latin typeface="Arial"/>
                <a:ea typeface="Calibri"/>
                <a:cs typeface="Times New Roman"/>
              </a:rPr>
              <a:t>2. ¿De </a:t>
            </a:r>
            <a:r>
              <a:rPr lang="es-MX" b="1" dirty="0">
                <a:solidFill>
                  <a:schemeClr val="accent5">
                    <a:lumMod val="50000"/>
                  </a:schemeClr>
                </a:solidFill>
                <a:latin typeface="Arial"/>
                <a:ea typeface="Calibri"/>
                <a:cs typeface="Times New Roman"/>
              </a:rPr>
              <a:t>qué manera el control interno influye en la toma de decisiones  para mejorar la gestión  de las pequeñas empresas Ferreteras de Huánuco?</a:t>
            </a:r>
            <a:endParaRPr lang="es-PE" b="1" dirty="0">
              <a:solidFill>
                <a:schemeClr val="accent5">
                  <a:lumMod val="50000"/>
                </a:schemeClr>
              </a:solidFill>
              <a:latin typeface="Arial"/>
              <a:ea typeface="Calibri"/>
              <a:cs typeface="Times New Roman"/>
            </a:endParaRPr>
          </a:p>
        </p:txBody>
      </p:sp>
      <p:cxnSp>
        <p:nvCxnSpPr>
          <p:cNvPr id="16" name="15 Conector recto de flecha"/>
          <p:cNvCxnSpPr/>
          <p:nvPr/>
        </p:nvCxnSpPr>
        <p:spPr>
          <a:xfrm flipV="1">
            <a:off x="3441711" y="2929159"/>
            <a:ext cx="643992" cy="15103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16 Conector recto de flecha"/>
          <p:cNvCxnSpPr/>
          <p:nvPr/>
        </p:nvCxnSpPr>
        <p:spPr>
          <a:xfrm>
            <a:off x="3441711" y="4439536"/>
            <a:ext cx="64399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17 Conector recto de flecha"/>
          <p:cNvCxnSpPr/>
          <p:nvPr/>
        </p:nvCxnSpPr>
        <p:spPr>
          <a:xfrm>
            <a:off x="3441711" y="4439536"/>
            <a:ext cx="643992" cy="14419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26" name="Picture 2" descr="D:\TESIS\ima ferr\descarga (2).jfif"/>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l="8266" t="14796" r="8902"/>
          <a:stretch/>
        </p:blipFill>
        <p:spPr bwMode="auto">
          <a:xfrm>
            <a:off x="603848" y="5085184"/>
            <a:ext cx="2087593" cy="163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1674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68094" y="70339"/>
            <a:ext cx="8916275"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accent6">
                  <a:lumMod val="75000"/>
                </a:schemeClr>
              </a:solidFill>
            </a:endParaRPr>
          </a:p>
        </p:txBody>
      </p:sp>
      <p:sp>
        <p:nvSpPr>
          <p:cNvPr id="8" name="7 Rectángulo"/>
          <p:cNvSpPr/>
          <p:nvPr/>
        </p:nvSpPr>
        <p:spPr>
          <a:xfrm>
            <a:off x="171012" y="980728"/>
            <a:ext cx="4176463" cy="1792834"/>
          </a:xfrm>
          <a:prstGeom prst="rect">
            <a:avLst/>
          </a:prstGeom>
          <a:gradFill>
            <a:gsLst>
              <a:gs pos="0">
                <a:srgbClr val="FFFF99"/>
              </a:gs>
              <a:gs pos="34000">
                <a:schemeClr val="bg1"/>
              </a:gs>
              <a:gs pos="100000">
                <a:srgbClr val="FFFF5B"/>
              </a:gs>
            </a:gsLst>
          </a:gradFill>
          <a:ln>
            <a:solidFill>
              <a:srgbClr val="FFFF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PE" b="1" dirty="0">
                <a:solidFill>
                  <a:schemeClr val="bg2">
                    <a:lumMod val="25000"/>
                  </a:schemeClr>
                </a:solidFill>
                <a:latin typeface="Arial" pitchFamily="34" charset="0"/>
                <a:cs typeface="Arial" pitchFamily="34" charset="0"/>
              </a:rPr>
              <a:t>H0 = Hipótesis  Nula</a:t>
            </a:r>
          </a:p>
          <a:p>
            <a:pPr algn="ctr"/>
            <a:r>
              <a:rPr lang="es-PE" b="1" dirty="0">
                <a:solidFill>
                  <a:schemeClr val="bg2">
                    <a:lumMod val="25000"/>
                  </a:schemeClr>
                </a:solidFill>
                <a:latin typeface="Arial" pitchFamily="34" charset="0"/>
                <a:cs typeface="Arial" pitchFamily="34" charset="0"/>
              </a:rPr>
              <a:t>Si aplicamos un adecuando sistema Control Interno entonces no  se lograra la eficiencia en el manejo de recursos y bienes de las pequeñas empresas ferreteras de Huánuco.</a:t>
            </a:r>
          </a:p>
        </p:txBody>
      </p:sp>
      <p:sp>
        <p:nvSpPr>
          <p:cNvPr id="2" name="1 Terminador"/>
          <p:cNvSpPr/>
          <p:nvPr/>
        </p:nvSpPr>
        <p:spPr>
          <a:xfrm>
            <a:off x="2374960" y="188640"/>
            <a:ext cx="4392488" cy="648072"/>
          </a:xfrm>
          <a:prstGeom prst="flowChartTerminator">
            <a:avLst/>
          </a:prstGeom>
          <a:solidFill>
            <a:srgbClr val="FFFF99"/>
          </a:solidFill>
          <a:ln>
            <a:solidFill>
              <a:srgbClr val="FFFF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PE" sz="2800" b="1" dirty="0">
                <a:solidFill>
                  <a:schemeClr val="accent6">
                    <a:lumMod val="75000"/>
                  </a:schemeClr>
                </a:solidFill>
                <a:latin typeface="Cambria" pitchFamily="18" charset="0"/>
              </a:rPr>
              <a:t>HIPÓTESIS ESPECÍFICA</a:t>
            </a:r>
          </a:p>
        </p:txBody>
      </p:sp>
      <p:sp>
        <p:nvSpPr>
          <p:cNvPr id="6" name="5 Rectángulo"/>
          <p:cNvSpPr/>
          <p:nvPr/>
        </p:nvSpPr>
        <p:spPr>
          <a:xfrm>
            <a:off x="4562704" y="980728"/>
            <a:ext cx="4318899" cy="1792834"/>
          </a:xfrm>
          <a:prstGeom prst="rect">
            <a:avLst/>
          </a:prstGeom>
          <a:gradFill>
            <a:gsLst>
              <a:gs pos="0">
                <a:srgbClr val="FFFF99"/>
              </a:gs>
              <a:gs pos="34000">
                <a:schemeClr val="bg1"/>
              </a:gs>
              <a:gs pos="100000">
                <a:srgbClr val="FFFF69"/>
              </a:gs>
            </a:gsLst>
          </a:gradFill>
          <a:ln>
            <a:solidFill>
              <a:srgbClr val="FFFF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PE" b="1" dirty="0" smtClean="0">
                <a:solidFill>
                  <a:schemeClr val="bg2">
                    <a:lumMod val="25000"/>
                  </a:schemeClr>
                </a:solidFill>
                <a:latin typeface="Arial" pitchFamily="34" charset="0"/>
                <a:cs typeface="Arial" pitchFamily="34" charset="0"/>
              </a:rPr>
              <a:t>H3 </a:t>
            </a:r>
            <a:r>
              <a:rPr lang="es-PE" b="1" dirty="0">
                <a:solidFill>
                  <a:schemeClr val="bg2">
                    <a:lumMod val="25000"/>
                  </a:schemeClr>
                </a:solidFill>
                <a:latin typeface="Arial" pitchFamily="34" charset="0"/>
                <a:cs typeface="Arial" pitchFamily="34" charset="0"/>
              </a:rPr>
              <a:t>= Hipótesis  Alterna</a:t>
            </a:r>
          </a:p>
          <a:p>
            <a:pPr algn="ctr"/>
            <a:r>
              <a:rPr lang="es-PE" b="1" dirty="0">
                <a:solidFill>
                  <a:schemeClr val="bg2">
                    <a:lumMod val="25000"/>
                  </a:schemeClr>
                </a:solidFill>
                <a:latin typeface="Arial" pitchFamily="34" charset="0"/>
                <a:cs typeface="Arial" pitchFamily="34" charset="0"/>
              </a:rPr>
              <a:t>Si aplicamos un adecuando sistema Control Interno entonces se lograra la eficiencia en el manejo de recursos y bienes de las pequeñas empresas ferreteras de Huánuco.</a:t>
            </a:r>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13" r="1648" b="13797"/>
          <a:stretch/>
        </p:blipFill>
        <p:spPr bwMode="auto">
          <a:xfrm>
            <a:off x="835038" y="2877705"/>
            <a:ext cx="7049330" cy="163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07" b="15481"/>
          <a:stretch/>
        </p:blipFill>
        <p:spPr bwMode="auto">
          <a:xfrm>
            <a:off x="755576" y="4509120"/>
            <a:ext cx="7128792" cy="192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9142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126147" y="0"/>
            <a:ext cx="8937251"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sp>
        <p:nvSpPr>
          <p:cNvPr id="3" name="2 Llamada rectangular"/>
          <p:cNvSpPr/>
          <p:nvPr/>
        </p:nvSpPr>
        <p:spPr>
          <a:xfrm rot="5400000">
            <a:off x="4196273" y="1560859"/>
            <a:ext cx="5418704" cy="3936980"/>
          </a:xfrm>
          <a:prstGeom prst="wedgeRectCallout">
            <a:avLst>
              <a:gd name="adj1" fmla="val -18449"/>
              <a:gd name="adj2" fmla="val 62118"/>
            </a:avLst>
          </a:prstGeom>
          <a:pattFill prst="pct5">
            <a:fgClr>
              <a:srgbClr val="FFFF00"/>
            </a:fgClr>
            <a:bgClr>
              <a:schemeClr val="bg1"/>
            </a:bgClr>
          </a:pattFill>
          <a:ln>
            <a:solidFill>
              <a:srgbClr val="FFFF00"/>
            </a:solidFill>
          </a:ln>
        </p:spPr>
        <p:style>
          <a:lnRef idx="2">
            <a:schemeClr val="accent5"/>
          </a:lnRef>
          <a:fillRef idx="1">
            <a:schemeClr val="lt1"/>
          </a:fillRef>
          <a:effectRef idx="0">
            <a:schemeClr val="accent5"/>
          </a:effectRef>
          <a:fontRef idx="minor">
            <a:schemeClr val="dk1"/>
          </a:fontRef>
        </p:style>
        <p:txBody>
          <a:bodyPr vert="vert270" rtlCol="0" anchor="ctr"/>
          <a:lstStyle/>
          <a:p>
            <a:pPr algn="ctr"/>
            <a:r>
              <a:rPr lang="es-PE" b="1" dirty="0">
                <a:solidFill>
                  <a:srgbClr val="002060"/>
                </a:solidFill>
              </a:rPr>
              <a:t>Los valores calculados del X^2, son mayores que los Valores Críticos de la tabla del  X^2 según el grado de libertad correspondiente, referente a las preguntas 9 y 10 de la encuesta. Entonces se rechaza la Hipótesis Nula (H0) y en consecuencia se acepta la Hipótesis Alterna (H1), lo cual significa que “Si aplicamos un adecuando sistema Control Interno entonces se lograra la eficiencia en el manejo de recursos y bienes de las pequeñas empresas ferreteras de Huánuco”. Por tanto queda demostrada y probada la hipótesis planteada según la Prueba del Chi Cuadrado del  X^2.</a:t>
            </a:r>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908" r="7687" b="7227"/>
          <a:stretch/>
        </p:blipFill>
        <p:spPr bwMode="auto">
          <a:xfrm>
            <a:off x="186027" y="406053"/>
            <a:ext cx="4295193"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5700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0" y="87608"/>
            <a:ext cx="9044755"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pic>
        <p:nvPicPr>
          <p:cNvPr id="921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955"/>
          <a:stretch/>
        </p:blipFill>
        <p:spPr bwMode="auto">
          <a:xfrm>
            <a:off x="332838" y="571294"/>
            <a:ext cx="8352927" cy="153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254"/>
          <a:stretch/>
        </p:blipFill>
        <p:spPr bwMode="auto">
          <a:xfrm>
            <a:off x="332838" y="2148115"/>
            <a:ext cx="8415626" cy="458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898" t="-6380" r="11592" b="50000"/>
          <a:stretch/>
        </p:blipFill>
        <p:spPr bwMode="auto">
          <a:xfrm>
            <a:off x="2439866" y="99823"/>
            <a:ext cx="4465759" cy="389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9018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107504" y="-66171"/>
            <a:ext cx="8989368" cy="6644754"/>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pic>
        <p:nvPicPr>
          <p:cNvPr id="9222"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00"/>
          <a:stretch/>
        </p:blipFill>
        <p:spPr bwMode="auto">
          <a:xfrm>
            <a:off x="2031776" y="79455"/>
            <a:ext cx="5224463"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785"/>
          <a:stretch/>
        </p:blipFill>
        <p:spPr bwMode="auto">
          <a:xfrm>
            <a:off x="827583" y="439495"/>
            <a:ext cx="7632848" cy="160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41" b="6367"/>
          <a:stretch/>
        </p:blipFill>
        <p:spPr bwMode="auto">
          <a:xfrm>
            <a:off x="827583" y="2048766"/>
            <a:ext cx="7632848" cy="4512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7167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126147" y="0"/>
            <a:ext cx="8937251" cy="6789738"/>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b="1" dirty="0" smtClean="0">
              <a:solidFill>
                <a:schemeClr val="accent5">
                  <a:lumMod val="50000"/>
                </a:schemeClr>
              </a:solidFill>
              <a:latin typeface="Calibri" pitchFamily="34" charset="0"/>
            </a:endParaRPr>
          </a:p>
          <a:p>
            <a:pPr algn="ctr"/>
            <a:r>
              <a:rPr lang="es-PE" sz="2800" b="1" u="sng" dirty="0" smtClean="0">
                <a:solidFill>
                  <a:schemeClr val="accent5">
                    <a:lumMod val="50000"/>
                  </a:schemeClr>
                </a:solidFill>
                <a:latin typeface="Calibri" pitchFamily="34" charset="0"/>
              </a:rPr>
              <a:t>CONCLUSIONES</a:t>
            </a:r>
            <a:endParaRPr lang="es-PE" sz="2800" b="1" u="sng" dirty="0">
              <a:solidFill>
                <a:schemeClr val="accent5">
                  <a:lumMod val="50000"/>
                </a:schemeClr>
              </a:solidFill>
              <a:latin typeface="Calibri" pitchFamily="34" charset="0"/>
            </a:endParaRPr>
          </a:p>
          <a:p>
            <a:pPr marL="342900" lvl="0" indent="-342900" algn="just">
              <a:buFont typeface="+mj-lt"/>
              <a:buAutoNum type="arabicPeriod"/>
            </a:pPr>
            <a:r>
              <a:rPr lang="es-ES_tradnl" sz="2000" b="1" dirty="0" smtClean="0">
                <a:solidFill>
                  <a:schemeClr val="accent5">
                    <a:lumMod val="50000"/>
                  </a:schemeClr>
                </a:solidFill>
                <a:latin typeface="Calibri" pitchFamily="34" charset="0"/>
              </a:rPr>
              <a:t>La </a:t>
            </a:r>
            <a:r>
              <a:rPr lang="es-ES_tradnl" sz="2000" b="1" dirty="0">
                <a:solidFill>
                  <a:schemeClr val="accent5">
                    <a:lumMod val="50000"/>
                  </a:schemeClr>
                </a:solidFill>
                <a:latin typeface="Calibri" pitchFamily="34" charset="0"/>
              </a:rPr>
              <a:t>aplicación del control interno es un proceso efectuado para facilitar la </a:t>
            </a:r>
            <a:r>
              <a:rPr lang="es-ES_tradnl" sz="2000" b="1" dirty="0" smtClean="0">
                <a:solidFill>
                  <a:schemeClr val="accent5">
                    <a:lumMod val="50000"/>
                  </a:schemeClr>
                </a:solidFill>
                <a:latin typeface="Calibri" pitchFamily="34" charset="0"/>
              </a:rPr>
              <a:t>eficiencia</a:t>
            </a:r>
            <a:r>
              <a:rPr lang="es-ES_tradnl" sz="2000" b="1" dirty="0">
                <a:solidFill>
                  <a:schemeClr val="accent5">
                    <a:lumMod val="50000"/>
                  </a:schemeClr>
                </a:solidFill>
                <a:latin typeface="Calibri" pitchFamily="34" charset="0"/>
              </a:rPr>
              <a:t>, eficacia y economía de los recursos y además proporciona un grado de seguridad razonable en cuanto a la consecución de objetivos operacionales, y financieros, incidiendo de forma positivamente en el logro de una gestión efectiva en las pequeñas empresas ferreteras de Huánuco.</a:t>
            </a:r>
            <a:endParaRPr lang="es-PE" sz="2000" b="1" dirty="0">
              <a:solidFill>
                <a:schemeClr val="accent5">
                  <a:lumMod val="50000"/>
                </a:schemeClr>
              </a:solidFill>
              <a:latin typeface="Calibri" pitchFamily="34" charset="0"/>
            </a:endParaRPr>
          </a:p>
          <a:p>
            <a:pPr marL="342900" lvl="0" indent="-342900" algn="just">
              <a:buFont typeface="+mj-lt"/>
              <a:buAutoNum type="arabicPeriod"/>
            </a:pPr>
            <a:r>
              <a:rPr lang="es-ES_tradnl" sz="2000" b="1" dirty="0">
                <a:solidFill>
                  <a:schemeClr val="accent5">
                    <a:lumMod val="50000"/>
                  </a:schemeClr>
                </a:solidFill>
                <a:latin typeface="Calibri" pitchFamily="34" charset="0"/>
              </a:rPr>
              <a:t>El control interno es importante porque asegura la exactitud de los registros y la confiabilidad de la información durante el proceso contable, para descubrir y evitar cualquier irregularidad que se relacione con falsificación, fraude colusión, e información relevante con respecto a los estados financieros.</a:t>
            </a:r>
            <a:endParaRPr lang="es-PE" sz="2000" b="1" dirty="0">
              <a:solidFill>
                <a:schemeClr val="accent5">
                  <a:lumMod val="50000"/>
                </a:schemeClr>
              </a:solidFill>
              <a:latin typeface="Calibri" pitchFamily="34" charset="0"/>
            </a:endParaRPr>
          </a:p>
          <a:p>
            <a:pPr marL="342900" lvl="0" indent="-342900" algn="just">
              <a:buFont typeface="+mj-lt"/>
              <a:buAutoNum type="arabicPeriod"/>
            </a:pPr>
            <a:r>
              <a:rPr lang="es-ES_tradnl" sz="2000" b="1" dirty="0">
                <a:solidFill>
                  <a:schemeClr val="accent5">
                    <a:lumMod val="50000"/>
                  </a:schemeClr>
                </a:solidFill>
                <a:latin typeface="Calibri" pitchFamily="34" charset="0"/>
              </a:rPr>
              <a:t>La aplicación del control interno facilita la toma de decisiones, porque permite contar con personal adecuado para mantener un eficiente control interno, e informes inmediatos y concisos que les permita tomar decisiones en  beneficio de la empresa hacia la consecución de objetivos y metas y para la mejora de la  gestión.. </a:t>
            </a:r>
            <a:endParaRPr lang="es-PE" sz="2000" b="1" dirty="0">
              <a:solidFill>
                <a:schemeClr val="accent5">
                  <a:lumMod val="50000"/>
                </a:schemeClr>
              </a:solidFill>
              <a:latin typeface="Calibri" pitchFamily="34" charset="0"/>
            </a:endParaRPr>
          </a:p>
          <a:p>
            <a:pPr marL="342900" lvl="0" indent="-342900" algn="just">
              <a:buFont typeface="+mj-lt"/>
              <a:buAutoNum type="arabicPeriod"/>
            </a:pPr>
            <a:r>
              <a:rPr lang="es-ES_tradnl" sz="2000" b="1" dirty="0">
                <a:solidFill>
                  <a:schemeClr val="accent5">
                    <a:lumMod val="50000"/>
                  </a:schemeClr>
                </a:solidFill>
                <a:latin typeface="Calibri" pitchFamily="34" charset="0"/>
              </a:rPr>
              <a:t>El control interno ayuda a salvaguardar los recursos y bienes de la empresa, de esta manera ayuda a tener un inventario real y permanente brindando al final resultados contables certeros.</a:t>
            </a:r>
            <a:endParaRPr lang="es-PE" sz="2000" b="1" dirty="0">
              <a:solidFill>
                <a:schemeClr val="accent5">
                  <a:lumMod val="50000"/>
                </a:schemeClr>
              </a:solidFill>
              <a:latin typeface="Calibri" pitchFamily="34" charset="0"/>
            </a:endParaRPr>
          </a:p>
          <a:p>
            <a:pPr marL="342900" lvl="0" indent="-342900" algn="just">
              <a:buFont typeface="+mj-lt"/>
              <a:buAutoNum type="arabicPeriod"/>
            </a:pPr>
            <a:r>
              <a:rPr lang="es-ES_tradnl" sz="2000" b="1" dirty="0">
                <a:solidFill>
                  <a:schemeClr val="accent5">
                    <a:lumMod val="50000"/>
                  </a:schemeClr>
                </a:solidFill>
                <a:latin typeface="Calibri" pitchFamily="34" charset="0"/>
              </a:rPr>
              <a:t>En la encuesta realizada a las 46 pequeñas empresas ferreteras de Huánuco, en gran mayoría están de acuerdo en que la aplicación de un adecuado control interno ayudará a  mejorar la gestión de su Empresa. </a:t>
            </a:r>
            <a:endParaRPr lang="es-PE" b="1" dirty="0">
              <a:solidFill>
                <a:schemeClr val="accent5">
                  <a:lumMod val="50000"/>
                </a:schemeClr>
              </a:solidFill>
              <a:latin typeface="Calibri" pitchFamily="34" charset="0"/>
            </a:endParaRPr>
          </a:p>
        </p:txBody>
      </p:sp>
    </p:spTree>
    <p:extLst>
      <p:ext uri="{BB962C8B-B14F-4D97-AF65-F5344CB8AC3E}">
        <p14:creationId xmlns:p14="http://schemas.microsoft.com/office/powerpoint/2010/main" val="1294764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126147" y="0"/>
            <a:ext cx="8937251" cy="6858000"/>
          </a:xfrm>
          <a:prstGeom prst="foldedCorner">
            <a:avLst>
              <a:gd name="adj" fmla="val 48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b="1" dirty="0" smtClean="0">
              <a:solidFill>
                <a:schemeClr val="accent5">
                  <a:lumMod val="50000"/>
                </a:schemeClr>
              </a:solidFill>
              <a:latin typeface="Calibri" pitchFamily="34" charset="0"/>
            </a:endParaRPr>
          </a:p>
          <a:p>
            <a:pPr algn="ctr"/>
            <a:r>
              <a:rPr lang="es-PE" sz="2800" b="1" u="sng" dirty="0" smtClean="0">
                <a:solidFill>
                  <a:schemeClr val="accent5">
                    <a:lumMod val="50000"/>
                  </a:schemeClr>
                </a:solidFill>
                <a:latin typeface="Calibri" pitchFamily="34" charset="0"/>
              </a:rPr>
              <a:t>SUGERENCIAS</a:t>
            </a:r>
            <a:endParaRPr lang="es-PE" sz="2800" b="1" dirty="0" smtClean="0">
              <a:ln w="900" cmpd="sng">
                <a:solidFill>
                  <a:schemeClr val="accent1">
                    <a:satMod val="190000"/>
                    <a:alpha val="55000"/>
                  </a:schemeClr>
                </a:solidFill>
                <a:prstDash val="solid"/>
              </a:ln>
              <a:solidFill>
                <a:schemeClr val="accent1">
                  <a:satMod val="200000"/>
                  <a:tint val="3000"/>
                </a:schemeClr>
              </a:solidFill>
              <a:effectLst>
                <a:glow rad="139700">
                  <a:schemeClr val="accent2">
                    <a:satMod val="175000"/>
                    <a:alpha val="40000"/>
                  </a:schemeClr>
                </a:glow>
                <a:innerShdw blurRad="101600" dist="76200" dir="5400000">
                  <a:schemeClr val="accent1">
                    <a:satMod val="190000"/>
                    <a:tint val="100000"/>
                    <a:alpha val="74000"/>
                  </a:schemeClr>
                </a:innerShdw>
              </a:effectLst>
              <a:latin typeface="Calibri" pitchFamily="34" charset="0"/>
            </a:endParaRPr>
          </a:p>
          <a:p>
            <a:pPr marL="342900" lvl="0" indent="-342900" algn="just">
              <a:buFont typeface="+mj-lt"/>
              <a:buAutoNum type="arabicPeriod"/>
            </a:pPr>
            <a:r>
              <a:rPr lang="es-PE" sz="2000" b="1" dirty="0" smtClean="0">
                <a:solidFill>
                  <a:schemeClr val="accent5">
                    <a:lumMod val="50000"/>
                  </a:schemeClr>
                </a:solidFill>
                <a:latin typeface="Calibri" pitchFamily="34" charset="0"/>
              </a:rPr>
              <a:t>Los </a:t>
            </a:r>
            <a:r>
              <a:rPr lang="es-PE" sz="2000" b="1" dirty="0">
                <a:solidFill>
                  <a:schemeClr val="accent5">
                    <a:lumMod val="50000"/>
                  </a:schemeClr>
                </a:solidFill>
                <a:latin typeface="Calibri" pitchFamily="34" charset="0"/>
              </a:rPr>
              <a:t>empresarios y/o gerentes de la empresa deben ser los responsables de la aplicación del control interno, así como de la supervisión constante parar que se cumpla correctamente, y facilite la consolidación de una buena gestión dentro de la empresa</a:t>
            </a:r>
            <a:r>
              <a:rPr lang="es-PE" sz="2000" b="1" dirty="0" smtClean="0">
                <a:solidFill>
                  <a:schemeClr val="accent5">
                    <a:lumMod val="50000"/>
                  </a:schemeClr>
                </a:solidFill>
                <a:latin typeface="Calibri" pitchFamily="34" charset="0"/>
              </a:rPr>
              <a:t>.</a:t>
            </a:r>
          </a:p>
          <a:p>
            <a:pPr marL="342900" lvl="0" indent="-342900" algn="just">
              <a:buFont typeface="+mj-lt"/>
              <a:buAutoNum type="arabicPeriod"/>
            </a:pPr>
            <a:r>
              <a:rPr lang="es-PE" sz="2000" b="1" dirty="0" smtClean="0">
                <a:solidFill>
                  <a:schemeClr val="accent5">
                    <a:lumMod val="50000"/>
                  </a:schemeClr>
                </a:solidFill>
                <a:latin typeface="Calibri" pitchFamily="34" charset="0"/>
              </a:rPr>
              <a:t>Los </a:t>
            </a:r>
            <a:r>
              <a:rPr lang="es-PE" sz="2000" b="1" dirty="0">
                <a:solidFill>
                  <a:schemeClr val="accent5">
                    <a:lumMod val="50000"/>
                  </a:schemeClr>
                </a:solidFill>
                <a:latin typeface="Calibri" pitchFamily="34" charset="0"/>
              </a:rPr>
              <a:t>representantes, dueños y/o gerentes de las pequeñas empresas ferreteras de Huánuco, tendrán que tomar conciencia  sobre la importancia y la influencia que tiene el control interno, ya que se corroboró que ayuda a tener un proceso contable trasparente con  resultados reales de la empresa. Para contar con datos contables reales se debe de implementar un adecuado control interno que permita controlar principalmente la mercadería, bienes y recursos de la empresa</a:t>
            </a:r>
            <a:r>
              <a:rPr lang="es-PE" sz="2000" b="1" dirty="0" smtClean="0">
                <a:solidFill>
                  <a:schemeClr val="accent5">
                    <a:lumMod val="50000"/>
                  </a:schemeClr>
                </a:solidFill>
                <a:latin typeface="Calibri" pitchFamily="34" charset="0"/>
              </a:rPr>
              <a:t>.</a:t>
            </a:r>
          </a:p>
          <a:p>
            <a:pPr marL="342900" lvl="0" indent="-342900" algn="just">
              <a:buFont typeface="+mj-lt"/>
              <a:buAutoNum type="arabicPeriod"/>
            </a:pPr>
            <a:r>
              <a:rPr lang="es-PE" sz="2000" b="1" dirty="0" smtClean="0">
                <a:solidFill>
                  <a:schemeClr val="accent5">
                    <a:lumMod val="50000"/>
                  </a:schemeClr>
                </a:solidFill>
                <a:latin typeface="Calibri" pitchFamily="34" charset="0"/>
              </a:rPr>
              <a:t>Los </a:t>
            </a:r>
            <a:r>
              <a:rPr lang="es-PE" sz="2000" b="1" dirty="0">
                <a:solidFill>
                  <a:schemeClr val="accent5">
                    <a:lumMod val="50000"/>
                  </a:schemeClr>
                </a:solidFill>
                <a:latin typeface="Calibri" pitchFamily="34" charset="0"/>
              </a:rPr>
              <a:t>empresarios deberán de capacitar y orientar al personal para que estén informados para que de esta manera colaboren en  tomar decisiones y  acciones correspondientes para el mejor funcionamiento de la empresa</a:t>
            </a:r>
            <a:r>
              <a:rPr lang="es-PE" sz="2000" b="1" dirty="0" smtClean="0">
                <a:solidFill>
                  <a:schemeClr val="accent5">
                    <a:lumMod val="50000"/>
                  </a:schemeClr>
                </a:solidFill>
                <a:latin typeface="Calibri" pitchFamily="34" charset="0"/>
              </a:rPr>
              <a:t>.</a:t>
            </a:r>
          </a:p>
          <a:p>
            <a:pPr marL="342900" lvl="0" indent="-342900" algn="just">
              <a:buFont typeface="+mj-lt"/>
              <a:buAutoNum type="arabicPeriod"/>
            </a:pPr>
            <a:r>
              <a:rPr lang="es-PE" sz="2000" b="1" dirty="0" smtClean="0">
                <a:solidFill>
                  <a:schemeClr val="accent5">
                    <a:lumMod val="50000"/>
                  </a:schemeClr>
                </a:solidFill>
                <a:latin typeface="Calibri" pitchFamily="34" charset="0"/>
              </a:rPr>
              <a:t>Se </a:t>
            </a:r>
            <a:r>
              <a:rPr lang="es-PE" sz="2000" b="1" dirty="0">
                <a:solidFill>
                  <a:schemeClr val="accent5">
                    <a:lumMod val="50000"/>
                  </a:schemeClr>
                </a:solidFill>
                <a:latin typeface="Calibri" pitchFamily="34" charset="0"/>
              </a:rPr>
              <a:t>sugiere contar con una estructura sólida del control interno que ayude  a salvaguardar los recursos y bienes de la empresa, ya que es fundamental para promover el logro de sus objetivos y la eficiencia y economía en las operaciones en la empresa ferretera. </a:t>
            </a:r>
            <a:endParaRPr lang="es-PE" sz="2000" b="1" dirty="0" smtClean="0">
              <a:solidFill>
                <a:schemeClr val="accent5">
                  <a:lumMod val="50000"/>
                </a:schemeClr>
              </a:solidFill>
              <a:latin typeface="Calibri" pitchFamily="34" charset="0"/>
            </a:endParaRPr>
          </a:p>
          <a:p>
            <a:pPr marL="342900" lvl="0" indent="-342900" algn="just">
              <a:buFont typeface="+mj-lt"/>
              <a:buAutoNum type="arabicPeriod"/>
            </a:pPr>
            <a:r>
              <a:rPr lang="es-PE" sz="2000" b="1" dirty="0" smtClean="0">
                <a:solidFill>
                  <a:schemeClr val="accent5">
                    <a:lumMod val="50000"/>
                  </a:schemeClr>
                </a:solidFill>
                <a:latin typeface="Calibri" pitchFamily="34" charset="0"/>
              </a:rPr>
              <a:t>Para </a:t>
            </a:r>
            <a:r>
              <a:rPr lang="es-PE" sz="2000" b="1" dirty="0">
                <a:solidFill>
                  <a:schemeClr val="accent5">
                    <a:lumMod val="50000"/>
                  </a:schemeClr>
                </a:solidFill>
                <a:latin typeface="Calibri" pitchFamily="34" charset="0"/>
              </a:rPr>
              <a:t>solucionar la gestión deficiente que existe en las pequeñas empresas ferreteras de Huánuco, se sugiere aplicar un adecuado sistema de control interno según el giro de la empresa.</a:t>
            </a:r>
            <a:endParaRPr lang="es-PE" b="1" dirty="0">
              <a:solidFill>
                <a:schemeClr val="accent5">
                  <a:lumMod val="50000"/>
                </a:schemeClr>
              </a:solidFill>
              <a:latin typeface="Calibri" pitchFamily="34" charset="0"/>
            </a:endParaRPr>
          </a:p>
        </p:txBody>
      </p:sp>
    </p:spTree>
    <p:extLst>
      <p:ext uri="{BB962C8B-B14F-4D97-AF65-F5344CB8AC3E}">
        <p14:creationId xmlns:p14="http://schemas.microsoft.com/office/powerpoint/2010/main" val="29743997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858" t="23517" r="12191" b="34218"/>
          <a:stretch/>
        </p:blipFill>
        <p:spPr bwMode="auto">
          <a:xfrm>
            <a:off x="1115616" y="2034885"/>
            <a:ext cx="7155408" cy="192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D:\TESIS\ima ferr\images (32).jfif"/>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8810" l="27425" r="68562"/>
                    </a14:imgEffect>
                  </a14:imgLayer>
                </a14:imgProps>
              </a:ext>
              <a:ext uri="{28A0092B-C50C-407E-A947-70E740481C1C}">
                <a14:useLocalDpi xmlns:a14="http://schemas.microsoft.com/office/drawing/2010/main" val="0"/>
              </a:ext>
            </a:extLst>
          </a:blip>
          <a:srcRect l="26323" r="30665"/>
          <a:stretch/>
        </p:blipFill>
        <p:spPr bwMode="auto">
          <a:xfrm>
            <a:off x="3362120" y="4365104"/>
            <a:ext cx="1741721" cy="227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753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433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9" presetClass="path" presetSubtype="0" accel="50000" decel="50000" fill="hold" nodeType="clickEffect">
                                  <p:stCondLst>
                                    <p:cond delay="0"/>
                                  </p:stCondLst>
                                  <p:childTnLst>
                                    <p:animMotion origin="layout" path="M 0 0 C 0 -0.035 0.028 -0.062 0.062 -0.062 C 0.097 -0.062 0.125 -0.035 0.125 0 C 0.125 0.035 0.153 0.062 0.188 0.062 C 0.222 0.062 0.25 0.035 0.25 0 E" pathEditMode="relative" ptsTypes="">
                                      <p:cBhvr>
                                        <p:cTn id="10" dur="2000" fill="hold"/>
                                        <p:tgtEl>
                                          <p:spTgt spid="819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25" y="656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Esquina doblada"/>
          <p:cNvSpPr/>
          <p:nvPr/>
        </p:nvSpPr>
        <p:spPr>
          <a:xfrm>
            <a:off x="126147" y="0"/>
            <a:ext cx="8937251" cy="6644754"/>
          </a:xfrm>
          <a:prstGeom prst="foldedCorner">
            <a:avLst>
              <a:gd name="adj" fmla="val 2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Pregunta 1:</a:t>
            </a:r>
          </a:p>
          <a:p>
            <a:pPr algn="ctr"/>
            <a:r>
              <a:rPr lang="es-PE" dirty="0" smtClean="0"/>
              <a:t>¿Cuenta  la empresa con la aplicación de un control interno que le permita  llevar un control adecuado de todas las operaciones de cada día? </a:t>
            </a:r>
            <a:endParaRPr lang="es-PE" dirty="0"/>
          </a:p>
        </p:txBody>
      </p:sp>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712968" cy="644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719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2294452357"/>
              </p:ext>
            </p:extLst>
          </p:nvPr>
        </p:nvGraphicFramePr>
        <p:xfrm>
          <a:off x="2846048" y="2834557"/>
          <a:ext cx="6181554" cy="3997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408375761"/>
              </p:ext>
            </p:extLst>
          </p:nvPr>
        </p:nvGraphicFramePr>
        <p:xfrm>
          <a:off x="251520" y="0"/>
          <a:ext cx="7416824"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14 Rectángulo redondeado"/>
          <p:cNvSpPr/>
          <p:nvPr/>
        </p:nvSpPr>
        <p:spPr>
          <a:xfrm>
            <a:off x="571747" y="2872206"/>
            <a:ext cx="2520280" cy="3456384"/>
          </a:xfrm>
          <a:prstGeom prst="roundRect">
            <a:avLst/>
          </a:prstGeom>
          <a:pattFill prst="pct90">
            <a:fgClr>
              <a:srgbClr val="00FF99"/>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chemeClr val="accent5">
                    <a:lumMod val="50000"/>
                  </a:schemeClr>
                </a:solidFill>
                <a:latin typeface="Arial" pitchFamily="34" charset="0"/>
                <a:ea typeface="Calibri"/>
                <a:cs typeface="Arial" pitchFamily="34" charset="0"/>
              </a:rPr>
              <a:t>Demostrar  la  incidencia de aplicación de un Control Interno en  la   gestión de las pequeñas empresas ferreteras de Huánuco. </a:t>
            </a:r>
          </a:p>
        </p:txBody>
      </p:sp>
      <p:sp>
        <p:nvSpPr>
          <p:cNvPr id="16" name="15 Flecha abajo"/>
          <p:cNvSpPr/>
          <p:nvPr/>
        </p:nvSpPr>
        <p:spPr>
          <a:xfrm>
            <a:off x="1684062" y="2237341"/>
            <a:ext cx="295650" cy="432048"/>
          </a:xfrm>
          <a:prstGeom prst="downArrow">
            <a:avLst/>
          </a:prstGeom>
          <a:solidFill>
            <a:srgbClr val="FFFFCC"/>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074" name="Picture 2" descr="D:\TESIS\ima ferr\images (26).jfif"/>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90096"/>
                    </a14:imgEffect>
                  </a14:imgLayer>
                </a14:imgProps>
              </a:ext>
              <a:ext uri="{28A0092B-C50C-407E-A947-70E740481C1C}">
                <a14:useLocalDpi xmlns:a14="http://schemas.microsoft.com/office/drawing/2010/main" val="0"/>
              </a:ext>
            </a:extLst>
          </a:blip>
          <a:srcRect/>
          <a:stretch>
            <a:fillRect/>
          </a:stretch>
        </p:blipFill>
        <p:spPr bwMode="auto">
          <a:xfrm>
            <a:off x="7092280" y="260647"/>
            <a:ext cx="2051720" cy="2408742"/>
          </a:xfrm>
          <a:prstGeom prst="rect">
            <a:avLst/>
          </a:prstGeom>
          <a:noFill/>
          <a:extLst>
            <a:ext uri="{909E8E84-426E-40DD-AFC4-6F175D3DCCD1}">
              <a14:hiddenFill xmlns:a14="http://schemas.microsoft.com/office/drawing/2010/main">
                <a:solidFill>
                  <a:srgbClr val="FFFFFF"/>
                </a:solidFill>
              </a14:hiddenFill>
            </a:ext>
          </a:extLst>
        </p:spPr>
      </p:pic>
      <p:sp>
        <p:nvSpPr>
          <p:cNvPr id="17" name="16 Flecha abajo"/>
          <p:cNvSpPr/>
          <p:nvPr/>
        </p:nvSpPr>
        <p:spPr>
          <a:xfrm>
            <a:off x="5789482" y="2237341"/>
            <a:ext cx="294686" cy="438426"/>
          </a:xfrm>
          <a:prstGeom prst="downArrow">
            <a:avLst/>
          </a:prstGeom>
          <a:solidFill>
            <a:srgbClr val="FFFFCC"/>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141167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889838883"/>
              </p:ext>
            </p:extLst>
          </p:nvPr>
        </p:nvGraphicFramePr>
        <p:xfrm>
          <a:off x="107504" y="260648"/>
          <a:ext cx="8928992"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D:\TESIS\ima ferr\images (28).jf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174" y="4653136"/>
            <a:ext cx="3234705"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167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Flecha curvada hacia la derecha"/>
          <p:cNvSpPr/>
          <p:nvPr/>
        </p:nvSpPr>
        <p:spPr>
          <a:xfrm rot="1653444">
            <a:off x="1640487" y="284756"/>
            <a:ext cx="742310" cy="1084446"/>
          </a:xfrm>
          <a:prstGeom prst="curvedRightArrow">
            <a:avLst/>
          </a:prstGeom>
          <a:gradFill flip="none" rotWithShape="1">
            <a:gsLst>
              <a:gs pos="4000">
                <a:schemeClr val="accent4">
                  <a:tint val="10000"/>
                  <a:satMod val="300000"/>
                </a:schemeClr>
              </a:gs>
              <a:gs pos="100000">
                <a:srgbClr val="FBE19C"/>
              </a:gs>
              <a:gs pos="30860">
                <a:srgbClr val="F2A5C9"/>
              </a:gs>
              <a:gs pos="89000">
                <a:schemeClr val="accent1">
                  <a:lumMod val="75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9" name="8 Flecha curvada hacia la izquierda"/>
          <p:cNvSpPr/>
          <p:nvPr/>
        </p:nvSpPr>
        <p:spPr>
          <a:xfrm rot="20124730">
            <a:off x="6569232" y="253866"/>
            <a:ext cx="754954" cy="1111595"/>
          </a:xfrm>
          <a:prstGeom prst="curvedLeftArrow">
            <a:avLst/>
          </a:prstGeom>
          <a:gradFill flip="none" rotWithShape="1">
            <a:gsLst>
              <a:gs pos="4000">
                <a:schemeClr val="accent4">
                  <a:tint val="10000"/>
                  <a:satMod val="300000"/>
                </a:schemeClr>
              </a:gs>
              <a:gs pos="100000">
                <a:srgbClr val="FBE19C"/>
              </a:gs>
              <a:gs pos="30860">
                <a:srgbClr val="F2A5C9"/>
              </a:gs>
              <a:gs pos="89000">
                <a:schemeClr val="accent1">
                  <a:lumMod val="75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5" name="4 Terminador"/>
          <p:cNvSpPr/>
          <p:nvPr/>
        </p:nvSpPr>
        <p:spPr>
          <a:xfrm>
            <a:off x="2411760" y="188640"/>
            <a:ext cx="4176464" cy="6480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PE" sz="3600" b="1" spc="300" dirty="0">
                <a:solidFill>
                  <a:schemeClr val="accent5">
                    <a:lumMod val="50000"/>
                  </a:schemeClr>
                </a:solidFill>
                <a:latin typeface="Cambria" pitchFamily="18" charset="0"/>
              </a:rPr>
              <a:t>VARIABLES</a:t>
            </a:r>
          </a:p>
        </p:txBody>
      </p:sp>
      <p:graphicFrame>
        <p:nvGraphicFramePr>
          <p:cNvPr id="6" name="5 Tabla"/>
          <p:cNvGraphicFramePr>
            <a:graphicFrameLocks noGrp="1"/>
          </p:cNvGraphicFramePr>
          <p:nvPr>
            <p:extLst>
              <p:ext uri="{D42A27DB-BD31-4B8C-83A1-F6EECF244321}">
                <p14:modId xmlns:p14="http://schemas.microsoft.com/office/powerpoint/2010/main" val="3321366787"/>
              </p:ext>
            </p:extLst>
          </p:nvPr>
        </p:nvGraphicFramePr>
        <p:xfrm>
          <a:off x="323528" y="1412777"/>
          <a:ext cx="8388932" cy="2592287"/>
        </p:xfrm>
        <a:graphic>
          <a:graphicData uri="http://schemas.openxmlformats.org/drawingml/2006/table">
            <a:tbl>
              <a:tblPr firstRow="1" firstCol="1" bandRow="1">
                <a:tableStyleId>{5C22544A-7EE6-4342-B048-85BDC9FD1C3A}</a:tableStyleId>
              </a:tblPr>
              <a:tblGrid>
                <a:gridCol w="3888432"/>
                <a:gridCol w="4500500"/>
              </a:tblGrid>
              <a:tr h="1080119">
                <a:tc>
                  <a:txBody>
                    <a:bodyPr/>
                    <a:lstStyle/>
                    <a:p>
                      <a:pPr algn="ctr">
                        <a:lnSpc>
                          <a:spcPct val="150000"/>
                        </a:lnSpc>
                        <a:spcAft>
                          <a:spcPts val="1000"/>
                        </a:spcAft>
                      </a:pPr>
                      <a:r>
                        <a:rPr lang="es-MX" sz="2000" b="1" dirty="0" smtClean="0">
                          <a:solidFill>
                            <a:schemeClr val="accent5">
                              <a:lumMod val="50000"/>
                            </a:schemeClr>
                          </a:solidFill>
                          <a:effectLst/>
                          <a:latin typeface="Arial" pitchFamily="34" charset="0"/>
                          <a:cs typeface="Arial" pitchFamily="34" charset="0"/>
                        </a:rPr>
                        <a:t>VARIABLE           </a:t>
                      </a:r>
                      <a:r>
                        <a:rPr lang="es-MX" sz="2000" b="1" dirty="0">
                          <a:solidFill>
                            <a:schemeClr val="accent5">
                              <a:lumMod val="50000"/>
                            </a:schemeClr>
                          </a:solidFill>
                          <a:effectLst/>
                          <a:latin typeface="Arial" pitchFamily="34" charset="0"/>
                          <a:cs typeface="Arial" pitchFamily="34" charset="0"/>
                        </a:rPr>
                        <a:t>INDEPENDIENTE</a:t>
                      </a:r>
                      <a:endParaRPr lang="es-PE" sz="1800" b="1" dirty="0">
                        <a:solidFill>
                          <a:schemeClr val="accent5">
                            <a:lumMod val="50000"/>
                          </a:schemeClr>
                        </a:solidFill>
                        <a:effectLst/>
                        <a:latin typeface="Arial" pitchFamily="34" charset="0"/>
                        <a:ea typeface="Calibri"/>
                        <a:cs typeface="Arial" pitchFamily="34" charset="0"/>
                      </a:endParaRPr>
                    </a:p>
                  </a:txBody>
                  <a:tcPr marL="68580" marR="68580" marT="0" marB="0" anchor="ctr"/>
                </a:tc>
                <a:tc>
                  <a:txBody>
                    <a:bodyPr/>
                    <a:lstStyle/>
                    <a:p>
                      <a:pPr marL="21590" algn="ctr">
                        <a:lnSpc>
                          <a:spcPct val="150000"/>
                        </a:lnSpc>
                        <a:spcAft>
                          <a:spcPts val="1000"/>
                        </a:spcAft>
                      </a:pPr>
                      <a:r>
                        <a:rPr lang="es-MX" sz="2000" b="1" dirty="0" smtClean="0">
                          <a:solidFill>
                            <a:schemeClr val="accent5">
                              <a:lumMod val="50000"/>
                            </a:schemeClr>
                          </a:solidFill>
                          <a:effectLst/>
                          <a:latin typeface="Arial" pitchFamily="34" charset="0"/>
                          <a:cs typeface="Arial" pitchFamily="34" charset="0"/>
                        </a:rPr>
                        <a:t>VARIABLE                            DEPENDIENTE</a:t>
                      </a:r>
                      <a:endParaRPr lang="es-PE" sz="1800" b="1" dirty="0">
                        <a:solidFill>
                          <a:schemeClr val="accent5">
                            <a:lumMod val="50000"/>
                          </a:schemeClr>
                        </a:solidFill>
                        <a:effectLst/>
                        <a:latin typeface="Arial" pitchFamily="34" charset="0"/>
                        <a:ea typeface="Calibri"/>
                        <a:cs typeface="Arial" pitchFamily="34" charset="0"/>
                      </a:endParaRPr>
                    </a:p>
                  </a:txBody>
                  <a:tcPr marL="68580" marR="68580" marT="0" marB="0" anchor="ctr"/>
                </a:tc>
              </a:tr>
              <a:tr h="1512168">
                <a:tc>
                  <a:txBody>
                    <a:bodyPr/>
                    <a:lstStyle/>
                    <a:p>
                      <a:pPr algn="just">
                        <a:lnSpc>
                          <a:spcPct val="150000"/>
                        </a:lnSpc>
                        <a:spcAft>
                          <a:spcPts val="1000"/>
                        </a:spcAft>
                      </a:pPr>
                      <a:r>
                        <a:rPr lang="es-MX" sz="2000" b="1" dirty="0" smtClean="0">
                          <a:solidFill>
                            <a:schemeClr val="accent5">
                              <a:lumMod val="50000"/>
                            </a:schemeClr>
                          </a:solidFill>
                          <a:effectLst/>
                        </a:rPr>
                        <a:t>X: </a:t>
                      </a:r>
                      <a:r>
                        <a:rPr lang="es-MX" sz="2000" b="1" dirty="0">
                          <a:solidFill>
                            <a:schemeClr val="accent5">
                              <a:lumMod val="50000"/>
                            </a:schemeClr>
                          </a:solidFill>
                          <a:effectLst/>
                        </a:rPr>
                        <a:t>Aplicación de control interno.</a:t>
                      </a:r>
                      <a:endParaRPr lang="es-PE" sz="1800" b="1" dirty="0">
                        <a:solidFill>
                          <a:schemeClr val="accent5">
                            <a:lumMod val="50000"/>
                          </a:schemeClr>
                        </a:solidFill>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marL="266065" indent="-269875" algn="just">
                        <a:lnSpc>
                          <a:spcPct val="150000"/>
                        </a:lnSpc>
                        <a:spcAft>
                          <a:spcPts val="1000"/>
                        </a:spcAft>
                      </a:pPr>
                      <a:r>
                        <a:rPr kumimoji="0" lang="es-MX" sz="2000" b="1" kern="1200" dirty="0" smtClean="0">
                          <a:solidFill>
                            <a:schemeClr val="accent5">
                              <a:lumMod val="50000"/>
                            </a:schemeClr>
                          </a:solidFill>
                          <a:effectLst/>
                          <a:latin typeface="+mn-lt"/>
                          <a:ea typeface="+mn-ea"/>
                          <a:cs typeface="+mn-cs"/>
                        </a:rPr>
                        <a:t>Y</a:t>
                      </a:r>
                      <a:r>
                        <a:rPr lang="es-MX" sz="2000" b="1" dirty="0" smtClean="0">
                          <a:solidFill>
                            <a:schemeClr val="accent5">
                              <a:lumMod val="50000"/>
                            </a:schemeClr>
                          </a:solidFill>
                          <a:effectLst/>
                        </a:rPr>
                        <a:t>: </a:t>
                      </a:r>
                      <a:r>
                        <a:rPr kumimoji="0" lang="es-MX" sz="2000" b="1" kern="1200" dirty="0">
                          <a:solidFill>
                            <a:schemeClr val="accent5">
                              <a:lumMod val="50000"/>
                            </a:schemeClr>
                          </a:solidFill>
                          <a:latin typeface="Arial"/>
                          <a:ea typeface="Calibri"/>
                          <a:cs typeface="Times New Roman"/>
                        </a:rPr>
                        <a:t>Mejora de la Gestión de las pequeñas empresas Ferreteras de Huánuco.</a:t>
                      </a:r>
                      <a:endParaRPr kumimoji="0" lang="es-PE" sz="2000" b="1" kern="1200" dirty="0">
                        <a:solidFill>
                          <a:schemeClr val="accent5">
                            <a:lumMod val="50000"/>
                          </a:schemeClr>
                        </a:solidFill>
                        <a:latin typeface="Arial"/>
                        <a:ea typeface="Calibri"/>
                        <a:cs typeface="Times New Roman"/>
                      </a:endParaRPr>
                    </a:p>
                  </a:txBody>
                  <a:tcPr marL="68580" marR="68580" marT="0" marB="0" anchor="ctr">
                    <a:solidFill>
                      <a:schemeClr val="accent2">
                        <a:lumMod val="40000"/>
                        <a:lumOff val="60000"/>
                      </a:schemeClr>
                    </a:solidFill>
                  </a:tcPr>
                </a:tc>
              </a:tr>
            </a:tbl>
          </a:graphicData>
        </a:graphic>
      </p:graphicFrame>
      <p:pic>
        <p:nvPicPr>
          <p:cNvPr id="5122" name="Picture 2" descr="D:\TESIS\ima ferr\images (20).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310704"/>
            <a:ext cx="2592288" cy="18954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TESIS\ima ferr\descarga (1).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310704"/>
            <a:ext cx="2635374" cy="1895475"/>
          </a:xfrm>
          <a:prstGeom prst="rect">
            <a:avLst/>
          </a:prstGeom>
          <a:noFill/>
          <a:extLst>
            <a:ext uri="{909E8E84-426E-40DD-AFC4-6F175D3DCCD1}">
              <a14:hiddenFill xmlns:a14="http://schemas.microsoft.com/office/drawing/2010/main">
                <a:solidFill>
                  <a:srgbClr val="FFFFFF"/>
                </a:solidFill>
              </a14:hiddenFill>
            </a:ext>
          </a:extLst>
        </p:spPr>
      </p:pic>
      <p:sp>
        <p:nvSpPr>
          <p:cNvPr id="2" name="1 Flecha izquierda y derecha"/>
          <p:cNvSpPr/>
          <p:nvPr/>
        </p:nvSpPr>
        <p:spPr>
          <a:xfrm>
            <a:off x="3275856" y="4869160"/>
            <a:ext cx="2376264" cy="1152128"/>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PE"/>
          </a:p>
        </p:txBody>
      </p:sp>
    </p:spTree>
    <p:extLst>
      <p:ext uri="{BB962C8B-B14F-4D97-AF65-F5344CB8AC3E}">
        <p14:creationId xmlns:p14="http://schemas.microsoft.com/office/powerpoint/2010/main" val="4141167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276305568"/>
              </p:ext>
            </p:extLst>
          </p:nvPr>
        </p:nvGraphicFramePr>
        <p:xfrm>
          <a:off x="467544" y="332656"/>
          <a:ext cx="8352928"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Abrir llave"/>
          <p:cNvSpPr/>
          <p:nvPr/>
        </p:nvSpPr>
        <p:spPr>
          <a:xfrm>
            <a:off x="3419872" y="1196752"/>
            <a:ext cx="576064" cy="4968552"/>
          </a:xfrm>
          <a:prstGeom prst="lef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41411674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1841</TotalTime>
  <Words>3982</Words>
  <Application>Microsoft Office PowerPoint</Application>
  <PresentationFormat>Presentación en pantalla (4:3)</PresentationFormat>
  <Paragraphs>287</Paragraphs>
  <Slides>57</Slides>
  <Notes>5</Notes>
  <HiddenSlides>0</HiddenSlides>
  <MMClips>0</MMClips>
  <ScaleCrop>false</ScaleCrop>
  <HeadingPairs>
    <vt:vector size="4" baseType="variant">
      <vt:variant>
        <vt:lpstr>Tema</vt:lpstr>
      </vt:variant>
      <vt:variant>
        <vt:i4>1</vt:i4>
      </vt:variant>
      <vt:variant>
        <vt:lpstr>Títulos de diapositiva</vt:lpstr>
      </vt:variant>
      <vt:variant>
        <vt:i4>57</vt:i4>
      </vt:variant>
    </vt:vector>
  </HeadingPairs>
  <TitlesOfParts>
    <vt:vector size="58" baseType="lpstr">
      <vt:lpstr>Brío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Kethy</dc:creator>
  <cp:lastModifiedBy>Kethy</cp:lastModifiedBy>
  <cp:revision>122</cp:revision>
  <dcterms:created xsi:type="dcterms:W3CDTF">2013-12-04T00:23:53Z</dcterms:created>
  <dcterms:modified xsi:type="dcterms:W3CDTF">2013-12-20T07:42:21Z</dcterms:modified>
</cp:coreProperties>
</file>