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  <a:srgbClr val="FFFF99"/>
    <a:srgbClr val="CCECFF"/>
    <a:srgbClr val="99CC00"/>
    <a:srgbClr val="CCFFCC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CA3518-2645-4E92-A87B-BC7695333B15}" type="datetimeFigureOut">
              <a:rPr lang="es-ES_tradnl" smtClean="0"/>
              <a:t>19/08/2013</a:t>
            </a:fld>
            <a:endParaRPr lang="es-ES_tradn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E1989B-29FF-4A95-A908-7081DEF63B5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09889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0479DEC-3B2B-46A4-8E9C-5362C4934995}" type="datetime1">
              <a:rPr lang="es-PE" smtClean="0"/>
              <a:t>19/08/2013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CPC. Yónel Chocano Figueroa. DOCENTE UNHEVAL</a:t>
            </a:r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9656F-F92B-49BC-B0B9-C81377FDAF2C}" type="slidenum">
              <a:rPr lang="es-ES_tradnl" smtClean="0"/>
              <a:t>‹Nº›</a:t>
            </a:fld>
            <a:endParaRPr lang="es-ES_tradn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" descr="D:\Back Up 5\Yonel 2011-2012\UNHEVAL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39763" cy="762000"/>
          </a:xfrm>
          <a:prstGeom prst="rect">
            <a:avLst/>
          </a:prstGeom>
          <a:noFill/>
        </p:spPr>
      </p:pic>
      <p:pic>
        <p:nvPicPr>
          <p:cNvPr id="12" name="7 Imagen" descr="J:\Acreditación Facultad 2012\Logo de Facultad.jpg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7331" y="0"/>
            <a:ext cx="606669" cy="59464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47633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345D1-5EC1-4E16-8F00-7D7D917FA926}" type="datetime1">
              <a:rPr lang="es-PE" smtClean="0"/>
              <a:t>19/08/2013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CPC. Yónel Chocano Figueroa. DOCENTE UNHEVAL</a:t>
            </a:r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9656F-F92B-49BC-B0B9-C81377FDAF2C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07402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9731-DAA1-4FCD-8261-185AA1A3312B}" type="datetime1">
              <a:rPr lang="es-PE" smtClean="0"/>
              <a:t>19/08/2013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CPC. Yónel Chocano Figueroa. DOCENTE UNHEVAL</a:t>
            </a:r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9656F-F92B-49BC-B0B9-C81377FDAF2C}" type="slidenum">
              <a:rPr lang="es-ES_tradnl" smtClean="0"/>
              <a:t>‹Nº›</a:t>
            </a:fld>
            <a:endParaRPr lang="es-ES_tradn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7397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1463A-BAAE-4AC8-B658-16249302A540}" type="datetime1">
              <a:rPr lang="es-PE" smtClean="0"/>
              <a:t>19/08/2013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CPC. Yónel Chocano Figueroa. DOCENTE UNHEVAL</a:t>
            </a:r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9656F-F92B-49BC-B0B9-C81377FDAF2C}" type="slidenum">
              <a:rPr lang="es-ES_tradnl" smtClean="0"/>
              <a:t>‹Nº›</a:t>
            </a:fld>
            <a:endParaRPr lang="es-ES_tradnl"/>
          </a:p>
        </p:txBody>
      </p:sp>
      <p:pic>
        <p:nvPicPr>
          <p:cNvPr id="7" name="7 Imagen" descr="J:\Acreditación Facultad 2012\Logo de Facultad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7331" y="0"/>
            <a:ext cx="606669" cy="594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1" descr="D:\Back Up 5\Yonel 2011-2012\UNHEVAL.pn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39763" cy="762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50250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3C63E-9B23-4B49-951E-CC2F7F9EF235}" type="datetime1">
              <a:rPr lang="es-PE" smtClean="0"/>
              <a:t>19/08/2013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CPC. Yónel Chocano Figueroa. DOCENTE UNHEVAL</a:t>
            </a:r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9656F-F92B-49BC-B0B9-C81377FDAF2C}" type="slidenum">
              <a:rPr lang="es-ES_tradnl" smtClean="0"/>
              <a:t>‹Nº›</a:t>
            </a:fld>
            <a:endParaRPr lang="es-ES_tradn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6016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4BB43-649F-4540-8365-CDE5766996CE}" type="datetime1">
              <a:rPr lang="es-PE" smtClean="0"/>
              <a:t>19/08/2013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CPC. Yónel Chocano Figueroa. DOCENTE UNHEVAL</a:t>
            </a:r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9656F-F92B-49BC-B0B9-C81377FDAF2C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43444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FF04A-93B6-4131-B723-B5304D55F043}" type="datetime1">
              <a:rPr lang="es-PE" smtClean="0"/>
              <a:t>19/08/2013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CPC. Yónel Chocano Figueroa. DOCENTE UNHEVAL</a:t>
            </a:r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9656F-F92B-49BC-B0B9-C81377FDAF2C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41144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09877-DA52-4DFD-A54B-2EF893B81290}" type="datetime1">
              <a:rPr lang="es-PE" smtClean="0"/>
              <a:t>19/08/2013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CPC. Yónel Chocano Figueroa. DOCENTE UNHEVAL</a:t>
            </a:r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9656F-F92B-49BC-B0B9-C81377FDAF2C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040662120"/>
      </p:ext>
    </p:extLst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CF12D-229C-4230-A673-F8C672F32A80}" type="datetime1">
              <a:rPr lang="es-PE" smtClean="0"/>
              <a:t>19/08/2013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CPC. Yónel Chocano Figueroa. DOCENTE UNHEVAL</a:t>
            </a:r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9656F-F92B-49BC-B0B9-C81377FDAF2C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64159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CB06A-D017-405D-AD52-0C3991A90578}" type="datetime1">
              <a:rPr lang="es-PE" smtClean="0"/>
              <a:t>19/08/2013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CPC. Yónel Chocano Figueroa. DOCENTE UNHEVAL</a:t>
            </a:r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9656F-F92B-49BC-B0B9-C81377FDAF2C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50622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2D9F8-1721-411E-ABBE-95DBBDFAA385}" type="datetime1">
              <a:rPr lang="es-PE" smtClean="0"/>
              <a:t>19/08/2013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CPC. Yónel Chocano Figueroa. DOCENTE UNHEVAL</a:t>
            </a:r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9656F-F92B-49BC-B0B9-C81377FDAF2C}" type="slidenum">
              <a:rPr lang="es-ES_tradnl" smtClean="0"/>
              <a:t>‹Nº›</a:t>
            </a:fld>
            <a:endParaRPr lang="es-ES_tradn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057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8309877-DA52-4DFD-A54B-2EF893B81290}" type="datetime1">
              <a:rPr lang="es-PE" smtClean="0"/>
              <a:t>19/08/2013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pt-BR" smtClean="0"/>
              <a:t>CPC. Yónel Chocano Figueroa. DOCENTE UNHEVAL</a:t>
            </a:r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0E9656F-F92B-49BC-B0B9-C81377FDAF2C}" type="slidenum">
              <a:rPr lang="es-ES_tradnl" smtClean="0"/>
              <a:t>‹Nº›</a:t>
            </a:fld>
            <a:endParaRPr lang="es-ES_tradn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1173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dirty="0" smtClean="0"/>
              <a:t>Variables Dimensiones e Indicadores</a:t>
            </a:r>
            <a:endParaRPr lang="es-ES_tradn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dirty="0" smtClean="0"/>
              <a:t>CPC. Yónel Chocano Figueroa.</a:t>
            </a:r>
            <a:endParaRPr lang="es-ES_tradnl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1428728" y="6000768"/>
            <a:ext cx="2286000" cy="365125"/>
          </a:xfrm>
        </p:spPr>
        <p:txBody>
          <a:bodyPr/>
          <a:lstStyle/>
          <a:p>
            <a:fld id="{ABE88657-E0F5-46CE-8923-F2E33F350B09}" type="datetime1">
              <a:rPr lang="es-PE" smtClean="0"/>
              <a:t>19/08/2013</a:t>
            </a:fld>
            <a:endParaRPr lang="es-ES_tradn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CPC. Yónel Chocano Figueroa. DOCENTE UNHEVAL</a:t>
            </a:r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9656F-F92B-49BC-B0B9-C81377FDAF2C}" type="slidenum">
              <a:rPr lang="es-ES_tradnl" smtClean="0"/>
              <a:t>1</a:t>
            </a:fld>
            <a:endParaRPr lang="es-ES_trad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idx="1"/>
          </p:nvPr>
        </p:nvSpPr>
        <p:spPr>
          <a:xfrm>
            <a:off x="428625" y="620713"/>
            <a:ext cx="8258175" cy="5880100"/>
          </a:xfrm>
        </p:spPr>
        <p:txBody>
          <a:bodyPr/>
          <a:lstStyle/>
          <a:p>
            <a:pPr marL="128016" lvl="1" indent="0">
              <a:buNone/>
            </a:pPr>
            <a:endParaRPr lang="es-ES" sz="3600" b="1" dirty="0" smtClean="0">
              <a:solidFill>
                <a:srgbClr val="3366FF"/>
              </a:solidFill>
            </a:endParaRPr>
          </a:p>
          <a:p>
            <a:pPr marL="128016" lvl="1" indent="0">
              <a:buNone/>
            </a:pPr>
            <a:r>
              <a:rPr lang="es-ES" sz="3600" b="1" dirty="0" smtClean="0">
                <a:solidFill>
                  <a:srgbClr val="3366FF"/>
                </a:solidFill>
              </a:rPr>
              <a:t>Variables </a:t>
            </a:r>
            <a:r>
              <a:rPr lang="es-ES" sz="3600" b="1" dirty="0" smtClean="0">
                <a:solidFill>
                  <a:srgbClr val="3366FF"/>
                </a:solidFill>
              </a:rPr>
              <a:t>de la investigación </a:t>
            </a:r>
            <a:endParaRPr lang="es-ES_tradnl" sz="3600" dirty="0" smtClean="0">
              <a:solidFill>
                <a:srgbClr val="3366FF"/>
              </a:solidFill>
            </a:endParaRPr>
          </a:p>
          <a:p>
            <a:pPr marL="0" indent="0">
              <a:buFontTx/>
              <a:buNone/>
            </a:pPr>
            <a:r>
              <a:rPr lang="es-ES" sz="3600" b="1" dirty="0" smtClean="0">
                <a:solidFill>
                  <a:srgbClr val="3366FF"/>
                </a:solidFill>
              </a:rPr>
              <a:t> </a:t>
            </a:r>
            <a:endParaRPr lang="es-ES_tradnl" sz="3600" dirty="0" smtClean="0">
              <a:solidFill>
                <a:srgbClr val="3366FF"/>
              </a:solidFill>
            </a:endParaRPr>
          </a:p>
          <a:p>
            <a:r>
              <a:rPr lang="es-ES" b="1" dirty="0" smtClean="0"/>
              <a:t>Variable Independiente</a:t>
            </a:r>
            <a:endParaRPr lang="es-ES_tradnl" dirty="0" smtClean="0"/>
          </a:p>
          <a:p>
            <a:pPr>
              <a:buFontTx/>
              <a:buNone/>
            </a:pPr>
            <a:r>
              <a:rPr lang="es-ES" b="1" dirty="0" smtClean="0"/>
              <a:t>	Variable X</a:t>
            </a:r>
            <a:r>
              <a:rPr lang="es-ES" dirty="0" smtClean="0"/>
              <a:t> = Auditoría académica </a:t>
            </a:r>
            <a:endParaRPr lang="es-ES_tradnl" dirty="0" smtClean="0"/>
          </a:p>
          <a:p>
            <a:r>
              <a:rPr lang="es-ES" b="1" dirty="0" smtClean="0"/>
              <a:t>Variable Dependiente</a:t>
            </a:r>
            <a:endParaRPr lang="es-ES_tradnl" dirty="0" smtClean="0"/>
          </a:p>
          <a:p>
            <a:pPr>
              <a:buFontTx/>
              <a:buNone/>
            </a:pPr>
            <a:r>
              <a:rPr lang="es-ES" b="1" dirty="0" smtClean="0"/>
              <a:t>	Variable Y</a:t>
            </a:r>
            <a:r>
              <a:rPr lang="es-ES" dirty="0" smtClean="0"/>
              <a:t> = Administración de la UNHEVAL</a:t>
            </a:r>
            <a:endParaRPr lang="es-ES_tradnl" dirty="0" smtClean="0"/>
          </a:p>
          <a:p>
            <a:pPr eaLnBrk="1" hangingPunct="1"/>
            <a:endParaRPr lang="es-CO" sz="1600" dirty="0" smtClean="0"/>
          </a:p>
          <a:p>
            <a:pPr algn="just" eaLnBrk="1" hangingPunct="1">
              <a:lnSpc>
                <a:spcPct val="90000"/>
              </a:lnSpc>
              <a:buClr>
                <a:srgbClr val="3366FF"/>
              </a:buClr>
              <a:buFontTx/>
              <a:buChar char="o"/>
            </a:pPr>
            <a:endParaRPr lang="es-PE" dirty="0" smtClean="0">
              <a:solidFill>
                <a:srgbClr val="669900"/>
              </a:solidFill>
            </a:endParaRPr>
          </a:p>
        </p:txBody>
      </p:sp>
      <p:sp>
        <p:nvSpPr>
          <p:cNvPr id="16386" name="3 Marcador de fecha"/>
          <p:cNvSpPr>
            <a:spLocks noGrp="1"/>
          </p:cNvSpPr>
          <p:nvPr>
            <p:ph type="dt" sz="half" idx="10"/>
          </p:nvPr>
        </p:nvSpPr>
        <p:spPr>
          <a:xfrm>
            <a:off x="2428860" y="6143644"/>
            <a:ext cx="2286000" cy="365125"/>
          </a:xfrm>
          <a:noFill/>
        </p:spPr>
        <p:txBody>
          <a:bodyPr/>
          <a:lstStyle/>
          <a:p>
            <a:fld id="{24FD44F7-768B-4AE8-B879-CC00161FD5D5}" type="datetime1">
              <a:rPr lang="es-PE" smtClean="0"/>
              <a:t>19/08/2013</a:t>
            </a:fld>
            <a:endParaRPr lang="es-PE" dirty="0" smtClean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CPC. Yónel Chocano Figueroa. DOCENTE UNHEVAL</a:t>
            </a:r>
            <a:endParaRPr lang="es-ES_tradnl" dirty="0"/>
          </a:p>
        </p:txBody>
      </p:sp>
      <p:sp>
        <p:nvSpPr>
          <p:cNvPr id="16387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728E2B7-F8D8-4BDB-8672-6A680CEFF72E}" type="slidenum">
              <a:rPr lang="es-PE" smtClean="0"/>
              <a:pPr/>
              <a:t>2</a:t>
            </a:fld>
            <a:endParaRPr lang="es-PE" smtClean="0"/>
          </a:p>
        </p:txBody>
      </p:sp>
      <p:sp>
        <p:nvSpPr>
          <p:cNvPr id="16389" name="Rectangle 3"/>
          <p:cNvSpPr>
            <a:spLocks noChangeArrowheads="1"/>
          </p:cNvSpPr>
          <p:nvPr/>
        </p:nvSpPr>
        <p:spPr bwMode="auto">
          <a:xfrm>
            <a:off x="755576" y="0"/>
            <a:ext cx="22145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s-MX" sz="1600" b="1" dirty="0">
                <a:solidFill>
                  <a:schemeClr val="tx2"/>
                </a:solidFill>
                <a:latin typeface="Copperplate Gothic Light" pitchFamily="34" charset="0"/>
              </a:rPr>
              <a:t>YONEL CHOCANO</a:t>
            </a:r>
            <a:endParaRPr lang="es-ES" sz="1600" b="1" dirty="0">
              <a:solidFill>
                <a:schemeClr val="tx2"/>
              </a:solidFill>
              <a:latin typeface="Copperplate Gothic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idx="1"/>
          </p:nvPr>
        </p:nvSpPr>
        <p:spPr>
          <a:xfrm>
            <a:off x="500063" y="357188"/>
            <a:ext cx="8186737" cy="600075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s-CO" smtClean="0"/>
          </a:p>
          <a:p>
            <a:pPr algn="just" eaLnBrk="1" hangingPunct="1">
              <a:lnSpc>
                <a:spcPct val="90000"/>
              </a:lnSpc>
              <a:buClr>
                <a:srgbClr val="3366FF"/>
              </a:buClr>
              <a:buFontTx/>
              <a:buChar char="o"/>
            </a:pPr>
            <a:endParaRPr lang="es-PE" smtClean="0">
              <a:solidFill>
                <a:srgbClr val="669900"/>
              </a:solidFill>
            </a:endParaRPr>
          </a:p>
        </p:txBody>
      </p:sp>
      <p:sp>
        <p:nvSpPr>
          <p:cNvPr id="17410" name="3 Marcador de fecha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1A4A57BC-37B0-41DE-899F-3E929C298201}" type="datetime1">
              <a:rPr lang="es-PE" smtClean="0"/>
              <a:t>19/08/2013</a:t>
            </a:fld>
            <a:endParaRPr lang="es-PE" smtClean="0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59541" y="6508486"/>
            <a:ext cx="4633584" cy="365125"/>
          </a:xfrm>
        </p:spPr>
        <p:txBody>
          <a:bodyPr/>
          <a:lstStyle/>
          <a:p>
            <a:r>
              <a:rPr lang="pt-BR" dirty="0" smtClean="0"/>
              <a:t>CPC. Yónel Chocano Figueroa. DOCENTE UNHEVAL</a:t>
            </a:r>
            <a:endParaRPr lang="es-ES_tradnl" dirty="0"/>
          </a:p>
        </p:txBody>
      </p:sp>
      <p:sp>
        <p:nvSpPr>
          <p:cNvPr id="17411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E0A8744-C3FF-4AF4-8644-64F1876B4941}" type="slidenum">
              <a:rPr lang="es-PE" smtClean="0"/>
              <a:pPr/>
              <a:t>3</a:t>
            </a:fld>
            <a:endParaRPr lang="es-PE" smtClean="0"/>
          </a:p>
        </p:txBody>
      </p:sp>
      <p:sp>
        <p:nvSpPr>
          <p:cNvPr id="17413" name="Rectangle 3"/>
          <p:cNvSpPr>
            <a:spLocks noChangeArrowheads="1"/>
          </p:cNvSpPr>
          <p:nvPr/>
        </p:nvSpPr>
        <p:spPr bwMode="auto">
          <a:xfrm>
            <a:off x="768097" y="20638"/>
            <a:ext cx="22145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s-MX" sz="1600" b="1" dirty="0">
                <a:solidFill>
                  <a:schemeClr val="tx2"/>
                </a:solidFill>
                <a:latin typeface="Copperplate Gothic Light" pitchFamily="34" charset="0"/>
              </a:rPr>
              <a:t>YONEL CHOCANO</a:t>
            </a:r>
            <a:endParaRPr lang="es-ES" sz="1600" b="1" dirty="0">
              <a:solidFill>
                <a:schemeClr val="tx2"/>
              </a:solidFill>
              <a:latin typeface="Copperplate Gothic Light" pitchFamily="34" charset="0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1963054"/>
              </p:ext>
            </p:extLst>
          </p:nvPr>
        </p:nvGraphicFramePr>
        <p:xfrm>
          <a:off x="357188" y="785813"/>
          <a:ext cx="8501121" cy="5706731"/>
        </p:xfrm>
        <a:graphic>
          <a:graphicData uri="http://schemas.openxmlformats.org/drawingml/2006/table">
            <a:tbl>
              <a:tblPr/>
              <a:tblGrid>
                <a:gridCol w="1784957"/>
                <a:gridCol w="3358579"/>
                <a:gridCol w="3357585"/>
              </a:tblGrid>
              <a:tr h="2692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 dirty="0">
                          <a:latin typeface="Arial Narrow"/>
                          <a:ea typeface="Times New Roman"/>
                          <a:cs typeface="Arial"/>
                        </a:rPr>
                        <a:t>VARIABLE</a:t>
                      </a:r>
                      <a:endParaRPr lang="es-ES_tradnl" sz="1200" dirty="0">
                        <a:latin typeface="Times New Roman"/>
                        <a:ea typeface="Times New Roman"/>
                      </a:endParaRPr>
                    </a:p>
                  </a:txBody>
                  <a:tcPr marL="43306" marR="433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>
                          <a:latin typeface="Arial Narrow"/>
                          <a:ea typeface="Times New Roman"/>
                          <a:cs typeface="Arial"/>
                        </a:rPr>
                        <a:t>DIMENSIÓN</a:t>
                      </a:r>
                      <a:endParaRPr lang="es-ES_tradnl" sz="1200">
                        <a:latin typeface="Times New Roman"/>
                        <a:ea typeface="Times New Roman"/>
                      </a:endParaRPr>
                    </a:p>
                  </a:txBody>
                  <a:tcPr marL="43306" marR="433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>
                          <a:latin typeface="Arial Narrow"/>
                          <a:ea typeface="Times New Roman"/>
                          <a:cs typeface="Arial"/>
                        </a:rPr>
                        <a:t>INDICADORES</a:t>
                      </a:r>
                      <a:endParaRPr lang="es-ES_tradnl" sz="1200">
                        <a:latin typeface="Times New Roman"/>
                        <a:ea typeface="Times New Roman"/>
                      </a:endParaRPr>
                    </a:p>
                  </a:txBody>
                  <a:tcPr marL="43306" marR="433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8531">
                <a:tc row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ES_tradnl" sz="1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3200" b="1" dirty="0">
                          <a:latin typeface="Arial Narrow"/>
                          <a:ea typeface="Times New Roman"/>
                          <a:cs typeface="Arial"/>
                        </a:rPr>
                        <a:t>V.I</a:t>
                      </a:r>
                      <a:r>
                        <a:rPr lang="es-ES" sz="3200" b="1" dirty="0" smtClean="0">
                          <a:latin typeface="Arial Narrow"/>
                          <a:ea typeface="Times New Roman"/>
                          <a:cs typeface="Arial"/>
                        </a:rPr>
                        <a:t>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s-ES" sz="3200" b="1" dirty="0" smtClean="0">
                        <a:latin typeface="Arial Narrow"/>
                        <a:ea typeface="Times New Roman"/>
                        <a:cs typeface="Arial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s-ES_tradnl" sz="3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2400" dirty="0" smtClean="0">
                          <a:latin typeface="Arial Narrow"/>
                          <a:ea typeface="Times New Roman"/>
                          <a:cs typeface="Arial"/>
                        </a:rPr>
                        <a:t>Auditoría </a:t>
                      </a:r>
                      <a:r>
                        <a:rPr lang="es-ES" sz="2400" dirty="0">
                          <a:latin typeface="Arial Narrow"/>
                          <a:ea typeface="Times New Roman"/>
                          <a:cs typeface="Arial"/>
                        </a:rPr>
                        <a:t>Académica </a:t>
                      </a:r>
                      <a:endParaRPr lang="es-ES_tradnl" sz="2400" dirty="0">
                        <a:latin typeface="Times New Roman"/>
                        <a:ea typeface="Times New Roman"/>
                      </a:endParaRPr>
                    </a:p>
                  </a:txBody>
                  <a:tcPr marL="43306" marR="433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155575" indent="-155575" algn="just">
                        <a:spcAft>
                          <a:spcPts val="0"/>
                        </a:spcAft>
                      </a:pPr>
                      <a:r>
                        <a:rPr lang="es-ES" sz="2400" i="1" dirty="0">
                          <a:latin typeface="Arial Narrow"/>
                          <a:ea typeface="Times New Roman"/>
                          <a:cs typeface="Arial"/>
                        </a:rPr>
                        <a:t>1. La doctrina y los Criterios de la Auditoria Académica</a:t>
                      </a:r>
                      <a:endParaRPr lang="es-ES_tradnl" sz="2400" i="1" dirty="0">
                        <a:latin typeface="Times New Roman"/>
                        <a:ea typeface="Times New Roman"/>
                      </a:endParaRPr>
                    </a:p>
                  </a:txBody>
                  <a:tcPr marL="43306" marR="433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800" dirty="0">
                          <a:latin typeface="Arial Narrow"/>
                          <a:ea typeface="Times New Roman"/>
                          <a:cs typeface="Arial"/>
                        </a:rPr>
                        <a:t>1.0 Criterios básicos de </a:t>
                      </a:r>
                      <a:r>
                        <a:rPr lang="es-ES" sz="1800" dirty="0" smtClean="0">
                          <a:latin typeface="Arial Narrow"/>
                          <a:ea typeface="Times New Roman"/>
                          <a:cs typeface="Arial"/>
                        </a:rPr>
                        <a:t>Auditoría</a:t>
                      </a:r>
                      <a:endParaRPr lang="es-ES_tradnl" sz="18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800" dirty="0">
                          <a:latin typeface="Arial Narrow"/>
                          <a:ea typeface="Times New Roman"/>
                          <a:cs typeface="Arial"/>
                        </a:rPr>
                        <a:t>1.1 Doctrina de Auditoria Académica</a:t>
                      </a:r>
                      <a:endParaRPr lang="es-ES_tradnl" sz="1800" dirty="0">
                        <a:latin typeface="Times New Roman"/>
                        <a:ea typeface="Times New Roman"/>
                      </a:endParaRPr>
                    </a:p>
                  </a:txBody>
                  <a:tcPr marL="43306" marR="433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586746"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ES" sz="1400" i="1" dirty="0">
                        <a:latin typeface="Arial Narrow"/>
                        <a:ea typeface="Times New Roman"/>
                        <a:cs typeface="Arial"/>
                      </a:endParaRPr>
                    </a:p>
                    <a:p>
                      <a:pPr marL="155575" indent="-152400" algn="just">
                        <a:spcAft>
                          <a:spcPts val="0"/>
                        </a:spcAft>
                      </a:pPr>
                      <a:r>
                        <a:rPr lang="es-ES" sz="2400" i="1" dirty="0">
                          <a:latin typeface="Arial Narrow"/>
                          <a:ea typeface="Times New Roman"/>
                          <a:cs typeface="Arial"/>
                        </a:rPr>
                        <a:t>2. La efectividad de la </a:t>
                      </a:r>
                      <a:r>
                        <a:rPr lang="es-ES" sz="2400" i="1" dirty="0" smtClean="0">
                          <a:latin typeface="Arial Narrow"/>
                          <a:ea typeface="Times New Roman"/>
                          <a:cs typeface="Arial"/>
                        </a:rPr>
                        <a:t>Auditoría </a:t>
                      </a:r>
                      <a:r>
                        <a:rPr lang="es-ES" sz="2400" i="1" dirty="0">
                          <a:latin typeface="Arial Narrow"/>
                          <a:ea typeface="Times New Roman"/>
                          <a:cs typeface="Arial"/>
                        </a:rPr>
                        <a:t>Académica</a:t>
                      </a:r>
                      <a:endParaRPr lang="es-ES_tradnl" sz="2400" i="1" dirty="0">
                        <a:latin typeface="Times New Roman"/>
                        <a:ea typeface="Times New Roman"/>
                      </a:endParaRPr>
                    </a:p>
                  </a:txBody>
                  <a:tcPr marL="43306" marR="433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281940" indent="-25019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latin typeface="Arial Narrow"/>
                          <a:ea typeface="Times New Roman"/>
                          <a:cs typeface="Arial"/>
                        </a:rPr>
                        <a:t>2.0 Orientación de a la efectividad</a:t>
                      </a:r>
                      <a:endParaRPr lang="es-ES_tradnl" sz="1600" dirty="0">
                        <a:latin typeface="Times New Roman"/>
                        <a:ea typeface="Times New Roman"/>
                      </a:endParaRPr>
                    </a:p>
                    <a:p>
                      <a:pPr marL="3175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latin typeface="Arial Narrow"/>
                          <a:ea typeface="Times New Roman"/>
                          <a:cs typeface="Arial"/>
                        </a:rPr>
                        <a:t>2.1 Plan estratégico institucional</a:t>
                      </a:r>
                      <a:endParaRPr lang="es-ES_tradnl" sz="1600" dirty="0">
                        <a:latin typeface="Times New Roman"/>
                        <a:ea typeface="Times New Roman"/>
                      </a:endParaRPr>
                    </a:p>
                    <a:p>
                      <a:pPr marL="3175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latin typeface="Arial Narrow"/>
                          <a:ea typeface="Times New Roman"/>
                          <a:cs typeface="Arial"/>
                        </a:rPr>
                        <a:t>2.2 Plan operativo Institucional</a:t>
                      </a:r>
                      <a:endParaRPr lang="es-ES_tradnl" sz="1600" dirty="0">
                        <a:latin typeface="Times New Roman"/>
                        <a:ea typeface="Times New Roman"/>
                      </a:endParaRPr>
                    </a:p>
                    <a:p>
                      <a:pPr marL="3175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latin typeface="Arial Narrow"/>
                          <a:ea typeface="Times New Roman"/>
                          <a:cs typeface="Arial"/>
                        </a:rPr>
                        <a:t>2.3 Objetivos institucionales</a:t>
                      </a:r>
                      <a:endParaRPr lang="es-ES_tradnl" sz="1600" dirty="0">
                        <a:latin typeface="Times New Roman"/>
                        <a:ea typeface="Times New Roman"/>
                      </a:endParaRPr>
                    </a:p>
                    <a:p>
                      <a:pPr marL="3175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latin typeface="Arial Narrow"/>
                          <a:ea typeface="Times New Roman"/>
                          <a:cs typeface="Arial"/>
                        </a:rPr>
                        <a:t>2.4 Metas institucionales</a:t>
                      </a:r>
                      <a:endParaRPr lang="es-ES_tradnl" sz="1600" dirty="0">
                        <a:latin typeface="Times New Roman"/>
                        <a:ea typeface="Times New Roman"/>
                      </a:endParaRPr>
                    </a:p>
                  </a:txBody>
                  <a:tcPr marL="43306" marR="433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868383"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ES" sz="1400" dirty="0">
                        <a:latin typeface="Arial Narrow"/>
                        <a:ea typeface="Times New Roman"/>
                        <a:cs typeface="Arial"/>
                      </a:endParaRPr>
                    </a:p>
                    <a:p>
                      <a:pPr marL="155575" indent="-155575" algn="just">
                        <a:spcAft>
                          <a:spcPts val="0"/>
                        </a:spcAft>
                      </a:pPr>
                      <a:r>
                        <a:rPr lang="es-ES" sz="2400" i="1" dirty="0">
                          <a:latin typeface="Arial Narrow"/>
                          <a:ea typeface="Times New Roman"/>
                          <a:cs typeface="Arial"/>
                        </a:rPr>
                        <a:t>3. La eficiencia y economía de la </a:t>
                      </a:r>
                      <a:r>
                        <a:rPr lang="es-ES" sz="2400" i="1" dirty="0" smtClean="0">
                          <a:latin typeface="Arial Narrow"/>
                          <a:ea typeface="Times New Roman"/>
                          <a:cs typeface="Arial"/>
                        </a:rPr>
                        <a:t>Auditoría </a:t>
                      </a:r>
                      <a:r>
                        <a:rPr lang="es-ES" sz="2400" i="1" dirty="0">
                          <a:latin typeface="Arial Narrow"/>
                          <a:ea typeface="Times New Roman"/>
                          <a:cs typeface="Arial"/>
                        </a:rPr>
                        <a:t>Académica</a:t>
                      </a:r>
                      <a:endParaRPr lang="es-ES_tradnl" sz="2400" i="1" dirty="0">
                        <a:latin typeface="Times New Roman"/>
                        <a:ea typeface="Times New Roman"/>
                      </a:endParaRPr>
                    </a:p>
                  </a:txBody>
                  <a:tcPr marL="43306" marR="433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167640" indent="-1676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latin typeface="Arial Narrow"/>
                          <a:ea typeface="Times New Roman"/>
                          <a:cs typeface="Arial"/>
                        </a:rPr>
                        <a:t>3.0 Orientación de   </a:t>
                      </a:r>
                      <a:r>
                        <a:rPr lang="es-ES" sz="1600" dirty="0" smtClean="0">
                          <a:latin typeface="Arial Narrow"/>
                          <a:ea typeface="Times New Roman"/>
                          <a:cs typeface="Arial"/>
                        </a:rPr>
                        <a:t>la </a:t>
                      </a:r>
                      <a:r>
                        <a:rPr lang="es-ES" sz="1600" dirty="0" smtClean="0">
                          <a:latin typeface="Arial Narrow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s-ES" sz="1600" dirty="0">
                          <a:latin typeface="Arial Narrow"/>
                          <a:ea typeface="Times New Roman"/>
                          <a:cs typeface="Arial"/>
                        </a:rPr>
                        <a:t>economía</a:t>
                      </a:r>
                      <a:endParaRPr lang="es-ES_tradnl" sz="16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latin typeface="Arial Narrow"/>
                          <a:ea typeface="Times New Roman"/>
                          <a:cs typeface="Arial"/>
                        </a:rPr>
                        <a:t>3.1 Políticas de Gestión Institucional</a:t>
                      </a:r>
                      <a:endParaRPr lang="es-ES_tradnl" sz="16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latin typeface="Arial Narrow"/>
                          <a:ea typeface="Times New Roman"/>
                          <a:cs typeface="Arial"/>
                        </a:rPr>
                        <a:t>3.2 Directivas académicas</a:t>
                      </a:r>
                      <a:endParaRPr lang="es-ES_tradnl" sz="16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latin typeface="Arial Narrow"/>
                          <a:ea typeface="Times New Roman"/>
                          <a:cs typeface="Arial"/>
                        </a:rPr>
                        <a:t>3.3 Plan curricular</a:t>
                      </a:r>
                      <a:endParaRPr lang="es-ES_tradnl" sz="16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latin typeface="Arial Narrow"/>
                          <a:ea typeface="Times New Roman"/>
                          <a:cs typeface="Arial"/>
                        </a:rPr>
                        <a:t>3.4 Syllabus</a:t>
                      </a:r>
                      <a:endParaRPr lang="es-ES_tradnl" sz="1600" dirty="0">
                        <a:latin typeface="Times New Roman"/>
                        <a:ea typeface="Times New Roman"/>
                      </a:endParaRPr>
                    </a:p>
                  </a:txBody>
                  <a:tcPr marL="43306" marR="433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952048"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55575" indent="-155575" algn="just">
                        <a:spcAft>
                          <a:spcPts val="0"/>
                        </a:spcAft>
                      </a:pPr>
                      <a:r>
                        <a:rPr lang="es-ES" sz="2400" i="1" dirty="0">
                          <a:latin typeface="Arial Narrow"/>
                          <a:ea typeface="Times New Roman"/>
                          <a:cs typeface="Arial"/>
                        </a:rPr>
                        <a:t>4. Las acciones correctivas de la </a:t>
                      </a:r>
                      <a:r>
                        <a:rPr lang="es-ES" sz="2400" i="1" dirty="0" smtClean="0">
                          <a:latin typeface="Arial Narrow"/>
                          <a:ea typeface="Times New Roman"/>
                          <a:cs typeface="Arial"/>
                        </a:rPr>
                        <a:t>Auditoría </a:t>
                      </a:r>
                      <a:r>
                        <a:rPr lang="es-ES" sz="2400" i="1" dirty="0">
                          <a:latin typeface="Arial Narrow"/>
                          <a:ea typeface="Times New Roman"/>
                          <a:cs typeface="Arial"/>
                        </a:rPr>
                        <a:t>Académica</a:t>
                      </a:r>
                      <a:endParaRPr lang="es-ES_tradnl" sz="2400" i="1" dirty="0">
                        <a:latin typeface="Times New Roman"/>
                        <a:ea typeface="Times New Roman"/>
                      </a:endParaRPr>
                    </a:p>
                  </a:txBody>
                  <a:tcPr marL="43306" marR="433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175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latin typeface="Arial Narrow"/>
                          <a:ea typeface="Times New Roman"/>
                          <a:cs typeface="Arial"/>
                        </a:rPr>
                        <a:t>4.0 Actitud </a:t>
                      </a:r>
                      <a:r>
                        <a:rPr lang="es-ES" sz="1600" dirty="0" smtClean="0">
                          <a:latin typeface="Arial Narrow"/>
                          <a:ea typeface="Times New Roman"/>
                          <a:cs typeface="Arial"/>
                        </a:rPr>
                        <a:t>frente al </a:t>
                      </a:r>
                      <a:r>
                        <a:rPr lang="es-ES" sz="1600" dirty="0">
                          <a:latin typeface="Arial Narrow"/>
                          <a:ea typeface="Times New Roman"/>
                          <a:cs typeface="Arial"/>
                        </a:rPr>
                        <a:t>cambio de la institución</a:t>
                      </a:r>
                      <a:endParaRPr lang="es-ES_tradnl" sz="1600" dirty="0">
                        <a:latin typeface="Times New Roman"/>
                        <a:ea typeface="Times New Roman"/>
                      </a:endParaRPr>
                    </a:p>
                    <a:p>
                      <a:pPr marL="3175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latin typeface="Arial Narrow"/>
                          <a:ea typeface="Times New Roman"/>
                          <a:cs typeface="Arial"/>
                        </a:rPr>
                        <a:t>4.1Recomendaciones de </a:t>
                      </a:r>
                      <a:r>
                        <a:rPr lang="es-ES" sz="1600" dirty="0" smtClean="0">
                          <a:latin typeface="Arial Narrow"/>
                          <a:ea typeface="Times New Roman"/>
                          <a:cs typeface="Arial"/>
                        </a:rPr>
                        <a:t>auditoría</a:t>
                      </a:r>
                      <a:endParaRPr lang="es-ES_tradnl" sz="1600" dirty="0">
                        <a:latin typeface="Times New Roman"/>
                        <a:ea typeface="Times New Roman"/>
                      </a:endParaRPr>
                    </a:p>
                    <a:p>
                      <a:pPr marL="3175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latin typeface="Arial Narrow"/>
                          <a:ea typeface="Times New Roman"/>
                          <a:cs typeface="Arial"/>
                        </a:rPr>
                        <a:t>4.2 Aplicación de medidas Correctivas</a:t>
                      </a:r>
                      <a:endParaRPr lang="es-ES_tradnl" sz="1600" dirty="0">
                        <a:latin typeface="Times New Roman"/>
                        <a:ea typeface="Times New Roman"/>
                      </a:endParaRPr>
                    </a:p>
                  </a:txBody>
                  <a:tcPr marL="43306" marR="433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620713"/>
            <a:ext cx="8229600" cy="5435600"/>
          </a:xfrm>
        </p:spPr>
        <p:txBody>
          <a:bodyPr/>
          <a:lstStyle/>
          <a:p>
            <a:pPr eaLnBrk="1" hangingPunct="1"/>
            <a:r>
              <a:rPr lang="es-ES" smtClean="0"/>
              <a:t> </a:t>
            </a:r>
            <a:endParaRPr lang="es-CO" smtClean="0"/>
          </a:p>
          <a:p>
            <a:pPr eaLnBrk="1" hangingPunct="1"/>
            <a:endParaRPr lang="es-CO" smtClean="0"/>
          </a:p>
          <a:p>
            <a:pPr algn="just" eaLnBrk="1" hangingPunct="1">
              <a:lnSpc>
                <a:spcPct val="90000"/>
              </a:lnSpc>
              <a:buClr>
                <a:srgbClr val="3366FF"/>
              </a:buClr>
              <a:buFontTx/>
              <a:buNone/>
            </a:pPr>
            <a:endParaRPr lang="es-PE" smtClean="0">
              <a:solidFill>
                <a:srgbClr val="669900"/>
              </a:solidFill>
            </a:endParaRPr>
          </a:p>
        </p:txBody>
      </p:sp>
      <p:sp>
        <p:nvSpPr>
          <p:cNvPr id="18434" name="3 Marcador de fecha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8187095A-A96F-4E3D-884E-0F38911CF190}" type="datetime1">
              <a:rPr lang="es-PE" smtClean="0"/>
              <a:t>19/08/2013</a:t>
            </a:fld>
            <a:endParaRPr lang="es-PE" smtClean="0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71868" y="6492875"/>
            <a:ext cx="4276394" cy="365125"/>
          </a:xfrm>
        </p:spPr>
        <p:txBody>
          <a:bodyPr/>
          <a:lstStyle/>
          <a:p>
            <a:r>
              <a:rPr lang="pt-BR" dirty="0" smtClean="0"/>
              <a:t>CPC. Yónel Chocano Figueroa. DOCENTE UNHEVAL</a:t>
            </a:r>
            <a:endParaRPr lang="es-ES_tradnl" dirty="0"/>
          </a:p>
        </p:txBody>
      </p:sp>
      <p:sp>
        <p:nvSpPr>
          <p:cNvPr id="18435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7862D8-3368-4A51-9306-6AF649594CAE}" type="slidenum">
              <a:rPr lang="es-PE" smtClean="0"/>
              <a:pPr/>
              <a:t>4</a:t>
            </a:fld>
            <a:endParaRPr lang="es-PE" smtClean="0"/>
          </a:p>
        </p:txBody>
      </p:sp>
      <p:sp>
        <p:nvSpPr>
          <p:cNvPr id="18437" name="Rectangle 3"/>
          <p:cNvSpPr>
            <a:spLocks noChangeArrowheads="1"/>
          </p:cNvSpPr>
          <p:nvPr/>
        </p:nvSpPr>
        <p:spPr bwMode="auto">
          <a:xfrm>
            <a:off x="763558" y="0"/>
            <a:ext cx="22145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s-MX" sz="1600" b="1" dirty="0">
                <a:solidFill>
                  <a:schemeClr val="tx2"/>
                </a:solidFill>
                <a:latin typeface="Copperplate Gothic Light" pitchFamily="34" charset="0"/>
              </a:rPr>
              <a:t>YONEL CHOCANO</a:t>
            </a:r>
            <a:endParaRPr lang="es-ES" sz="1600" b="1" dirty="0">
              <a:solidFill>
                <a:schemeClr val="tx2"/>
              </a:solidFill>
              <a:latin typeface="Copperplate Gothic Light" pitchFamily="34" charset="0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8601473"/>
              </p:ext>
            </p:extLst>
          </p:nvPr>
        </p:nvGraphicFramePr>
        <p:xfrm>
          <a:off x="357188" y="714375"/>
          <a:ext cx="8358247" cy="5538483"/>
        </p:xfrm>
        <a:graphic>
          <a:graphicData uri="http://schemas.openxmlformats.org/drawingml/2006/table">
            <a:tbl>
              <a:tblPr/>
              <a:tblGrid>
                <a:gridCol w="1754959"/>
                <a:gridCol w="3301644"/>
                <a:gridCol w="3301644"/>
              </a:tblGrid>
              <a:tr h="713764">
                <a:tc row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ES" sz="1200" dirty="0">
                        <a:latin typeface="Arial Narrow"/>
                        <a:ea typeface="Times New Roman"/>
                        <a:cs typeface="Arial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3200" b="1" dirty="0">
                          <a:latin typeface="Arial Narrow"/>
                          <a:ea typeface="Times New Roman"/>
                          <a:cs typeface="Arial"/>
                        </a:rPr>
                        <a:t>V.D</a:t>
                      </a:r>
                      <a:r>
                        <a:rPr lang="es-ES" sz="3200" b="1" dirty="0" smtClean="0">
                          <a:latin typeface="Arial Narrow"/>
                          <a:ea typeface="Times New Roman"/>
                          <a:cs typeface="Arial"/>
                        </a:rPr>
                        <a:t>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s-ES" sz="3200" b="1" dirty="0" smtClean="0">
                        <a:latin typeface="Arial Narrow"/>
                        <a:ea typeface="Times New Roman"/>
                        <a:cs typeface="Arial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s-ES_tradnl" sz="3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2400" dirty="0">
                          <a:latin typeface="Arial Narrow"/>
                          <a:ea typeface="Times New Roman"/>
                          <a:cs typeface="Arial"/>
                        </a:rPr>
                        <a:t>Administración de  la UNHEVAL</a:t>
                      </a:r>
                      <a:endParaRPr lang="es-ES_tradnl" sz="2400" dirty="0">
                        <a:latin typeface="Times New Roman"/>
                        <a:ea typeface="Times New Roman"/>
                      </a:endParaRPr>
                    </a:p>
                  </a:txBody>
                  <a:tcPr marL="43578" marR="43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231775" indent="-231775" algn="just">
                        <a:spcAft>
                          <a:spcPts val="0"/>
                        </a:spcAft>
                      </a:pPr>
                      <a:r>
                        <a:rPr lang="es-ES" sz="2400" dirty="0">
                          <a:latin typeface="Arial Narrow"/>
                          <a:ea typeface="Times New Roman"/>
                          <a:cs typeface="Arial"/>
                        </a:rPr>
                        <a:t>1. Las normas de control   aplicables en la UNHEVAL</a:t>
                      </a:r>
                      <a:endParaRPr lang="es-ES_tradnl" sz="2400" dirty="0">
                        <a:latin typeface="Times New Roman"/>
                        <a:ea typeface="Times New Roman"/>
                      </a:endParaRPr>
                    </a:p>
                  </a:txBody>
                  <a:tcPr marL="43578" marR="43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1750" algn="just">
                        <a:spcAft>
                          <a:spcPts val="0"/>
                        </a:spcAft>
                      </a:pPr>
                      <a:r>
                        <a:rPr lang="es-ES" sz="1800" dirty="0">
                          <a:latin typeface="Arial Narrow"/>
                          <a:ea typeface="Times New Roman"/>
                          <a:cs typeface="Arial"/>
                        </a:rPr>
                        <a:t>1.0 Tono constructivo de la </a:t>
                      </a:r>
                      <a:r>
                        <a:rPr lang="es-ES" sz="1800" dirty="0" smtClean="0">
                          <a:latin typeface="Arial Narrow"/>
                          <a:ea typeface="Times New Roman"/>
                          <a:cs typeface="Arial"/>
                        </a:rPr>
                        <a:t>auditoría</a:t>
                      </a:r>
                      <a:endParaRPr lang="es-ES_tradnl" sz="1800" dirty="0">
                        <a:latin typeface="Times New Roman"/>
                        <a:ea typeface="Times New Roman"/>
                      </a:endParaRPr>
                    </a:p>
                    <a:p>
                      <a:pPr marL="31750" algn="just">
                        <a:spcAft>
                          <a:spcPts val="0"/>
                        </a:spcAft>
                      </a:pPr>
                      <a:r>
                        <a:rPr lang="es-ES" sz="1800" dirty="0">
                          <a:latin typeface="Arial Narrow"/>
                          <a:ea typeface="Times New Roman"/>
                          <a:cs typeface="Arial"/>
                        </a:rPr>
                        <a:t>1.1 Eficiencia en el manejo de la </a:t>
                      </a:r>
                      <a:r>
                        <a:rPr lang="es-ES" sz="1800" dirty="0" smtClean="0">
                          <a:latin typeface="Arial Narrow"/>
                          <a:ea typeface="Times New Roman"/>
                          <a:cs typeface="Arial"/>
                        </a:rPr>
                        <a:t>auditoría</a:t>
                      </a:r>
                      <a:endParaRPr lang="es-ES_tradnl" sz="1800" dirty="0">
                        <a:latin typeface="Times New Roman"/>
                        <a:ea typeface="Times New Roman"/>
                      </a:endParaRPr>
                    </a:p>
                  </a:txBody>
                  <a:tcPr marL="43578" marR="43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1402036"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31775" indent="-231775" algn="just">
                        <a:spcAft>
                          <a:spcPts val="0"/>
                        </a:spcAft>
                      </a:pPr>
                      <a:endParaRPr lang="es-ES" sz="1400" dirty="0">
                        <a:latin typeface="Arial Narrow"/>
                        <a:ea typeface="Times New Roman"/>
                        <a:cs typeface="Arial"/>
                      </a:endParaRPr>
                    </a:p>
                    <a:p>
                      <a:pPr marL="231775" indent="-231775" algn="just">
                        <a:spcAft>
                          <a:spcPts val="0"/>
                        </a:spcAft>
                      </a:pPr>
                      <a:r>
                        <a:rPr lang="es-ES" sz="2400" dirty="0">
                          <a:latin typeface="Arial Narrow"/>
                          <a:ea typeface="Times New Roman"/>
                          <a:cs typeface="Arial"/>
                        </a:rPr>
                        <a:t>2. Optimizar en la UNHEVAL</a:t>
                      </a:r>
                      <a:endParaRPr lang="es-ES_tradnl" sz="2400" dirty="0">
                        <a:latin typeface="Times New Roman"/>
                        <a:ea typeface="Times New Roman"/>
                      </a:endParaRPr>
                    </a:p>
                  </a:txBody>
                  <a:tcPr marL="43578" marR="43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1750" algn="just">
                        <a:spcAft>
                          <a:spcPts val="0"/>
                        </a:spcAft>
                      </a:pPr>
                      <a:r>
                        <a:rPr lang="es-ES" sz="1800" dirty="0">
                          <a:latin typeface="Arial Narrow"/>
                          <a:ea typeface="Times New Roman"/>
                          <a:cs typeface="Arial"/>
                        </a:rPr>
                        <a:t>2.0 Gestión Gerencial</a:t>
                      </a:r>
                      <a:endParaRPr lang="es-ES_tradnl" sz="1800" dirty="0">
                        <a:latin typeface="Times New Roman"/>
                        <a:ea typeface="Times New Roman"/>
                      </a:endParaRPr>
                    </a:p>
                    <a:p>
                      <a:pPr marL="31750" algn="just">
                        <a:spcAft>
                          <a:spcPts val="0"/>
                        </a:spcAft>
                      </a:pPr>
                      <a:r>
                        <a:rPr lang="es-ES" sz="1800" dirty="0">
                          <a:latin typeface="Arial Narrow"/>
                          <a:ea typeface="Times New Roman"/>
                          <a:cs typeface="Arial"/>
                        </a:rPr>
                        <a:t>2.1 Fines de la organización</a:t>
                      </a:r>
                      <a:endParaRPr lang="es-ES_tradnl" sz="1800" dirty="0">
                        <a:latin typeface="Times New Roman"/>
                        <a:ea typeface="Times New Roman"/>
                      </a:endParaRPr>
                    </a:p>
                    <a:p>
                      <a:pPr marL="31750" algn="just">
                        <a:spcAft>
                          <a:spcPts val="0"/>
                        </a:spcAft>
                      </a:pPr>
                      <a:r>
                        <a:rPr lang="es-ES" sz="1800" dirty="0">
                          <a:latin typeface="Arial Narrow"/>
                          <a:ea typeface="Times New Roman"/>
                          <a:cs typeface="Arial"/>
                        </a:rPr>
                        <a:t>2.2 Prioridades Institucional</a:t>
                      </a:r>
                      <a:endParaRPr lang="es-ES_tradnl" sz="1800" dirty="0">
                        <a:latin typeface="Times New Roman"/>
                        <a:ea typeface="Times New Roman"/>
                      </a:endParaRPr>
                    </a:p>
                    <a:p>
                      <a:pPr marL="31750" algn="just">
                        <a:spcAft>
                          <a:spcPts val="0"/>
                        </a:spcAft>
                      </a:pPr>
                      <a:r>
                        <a:rPr lang="es-ES" sz="1800" dirty="0">
                          <a:latin typeface="Arial Narrow"/>
                          <a:ea typeface="Times New Roman"/>
                          <a:cs typeface="Arial"/>
                        </a:rPr>
                        <a:t>2.3 Vinculación a la sociedad</a:t>
                      </a:r>
                      <a:endParaRPr lang="es-ES_tradnl" sz="1800" dirty="0">
                        <a:latin typeface="Times New Roman"/>
                        <a:ea typeface="Times New Roman"/>
                      </a:endParaRPr>
                    </a:p>
                    <a:p>
                      <a:pPr marL="31750" algn="just">
                        <a:spcAft>
                          <a:spcPts val="0"/>
                        </a:spcAft>
                      </a:pPr>
                      <a:r>
                        <a:rPr lang="es-ES" sz="1800" dirty="0">
                          <a:latin typeface="Arial Narrow"/>
                          <a:ea typeface="Times New Roman"/>
                          <a:cs typeface="Arial"/>
                        </a:rPr>
                        <a:t>2.4 Acreditación universitaria</a:t>
                      </a:r>
                      <a:endParaRPr lang="es-ES_tradnl" sz="1800" dirty="0">
                        <a:latin typeface="Times New Roman"/>
                        <a:ea typeface="Times New Roman"/>
                      </a:endParaRPr>
                    </a:p>
                  </a:txBody>
                  <a:tcPr marL="43578" marR="43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1882711"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31775" indent="-228600" algn="just">
                        <a:spcAft>
                          <a:spcPts val="0"/>
                        </a:spcAft>
                      </a:pPr>
                      <a:r>
                        <a:rPr lang="es-ES" sz="2400" dirty="0">
                          <a:latin typeface="Arial Narrow"/>
                          <a:ea typeface="Times New Roman"/>
                          <a:cs typeface="Arial"/>
                        </a:rPr>
                        <a:t>3</a:t>
                      </a:r>
                      <a:r>
                        <a:rPr lang="es-ES" sz="2400" b="1" dirty="0">
                          <a:latin typeface="Arial Narrow"/>
                          <a:ea typeface="Times New Roman"/>
                          <a:cs typeface="Arial"/>
                        </a:rPr>
                        <a:t>. </a:t>
                      </a:r>
                      <a:r>
                        <a:rPr lang="es-ES" sz="2400" dirty="0">
                          <a:latin typeface="Arial Narrow"/>
                          <a:ea typeface="Times New Roman"/>
                          <a:cs typeface="Arial"/>
                        </a:rPr>
                        <a:t>Optimizar los Controles Gerenciales en la UNHEVAL</a:t>
                      </a:r>
                      <a:endParaRPr lang="es-ES_tradnl" sz="2400" dirty="0">
                        <a:latin typeface="Times New Roman"/>
                        <a:ea typeface="Times New Roman"/>
                      </a:endParaRPr>
                    </a:p>
                  </a:txBody>
                  <a:tcPr marL="43578" marR="43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1750" algn="just">
                        <a:spcAft>
                          <a:spcPts val="0"/>
                        </a:spcAft>
                      </a:pPr>
                      <a:r>
                        <a:rPr lang="es-ES" sz="1800" dirty="0">
                          <a:latin typeface="Arial Narrow"/>
                          <a:ea typeface="Times New Roman"/>
                          <a:cs typeface="Arial"/>
                        </a:rPr>
                        <a:t>3.0 Control Gerencial </a:t>
                      </a:r>
                      <a:endParaRPr lang="es-ES_tradnl" sz="1800" dirty="0">
                        <a:latin typeface="Times New Roman"/>
                        <a:ea typeface="Times New Roman"/>
                      </a:endParaRPr>
                    </a:p>
                    <a:p>
                      <a:pPr marL="31750" algn="just">
                        <a:spcAft>
                          <a:spcPts val="0"/>
                        </a:spcAft>
                      </a:pPr>
                      <a:r>
                        <a:rPr lang="es-ES" sz="1800" dirty="0">
                          <a:latin typeface="Arial Narrow"/>
                          <a:ea typeface="Times New Roman"/>
                          <a:cs typeface="Arial"/>
                        </a:rPr>
                        <a:t>3.1 Actividades académicas</a:t>
                      </a:r>
                      <a:endParaRPr lang="es-ES_tradnl" sz="1800" dirty="0">
                        <a:latin typeface="Times New Roman"/>
                        <a:ea typeface="Times New Roman"/>
                      </a:endParaRPr>
                    </a:p>
                    <a:p>
                      <a:pPr marL="31750" algn="just">
                        <a:spcAft>
                          <a:spcPts val="0"/>
                        </a:spcAft>
                      </a:pPr>
                      <a:r>
                        <a:rPr lang="es-ES" sz="1800" dirty="0">
                          <a:latin typeface="Arial Narrow"/>
                          <a:ea typeface="Times New Roman"/>
                          <a:cs typeface="Arial"/>
                        </a:rPr>
                        <a:t>3.2 Centralización del marco legal</a:t>
                      </a:r>
                      <a:endParaRPr lang="es-ES_tradnl" sz="1800" dirty="0">
                        <a:latin typeface="Times New Roman"/>
                        <a:ea typeface="Times New Roman"/>
                      </a:endParaRPr>
                    </a:p>
                    <a:p>
                      <a:pPr marL="31750" algn="just">
                        <a:spcAft>
                          <a:spcPts val="0"/>
                        </a:spcAft>
                      </a:pPr>
                      <a:r>
                        <a:rPr lang="es-ES" sz="1800" dirty="0">
                          <a:latin typeface="Arial Narrow"/>
                          <a:ea typeface="Times New Roman"/>
                          <a:cs typeface="Arial"/>
                        </a:rPr>
                        <a:t>3.3 Adaptación a cambios</a:t>
                      </a:r>
                      <a:endParaRPr lang="es-ES_tradnl" sz="1800" dirty="0">
                        <a:latin typeface="Times New Roman"/>
                        <a:ea typeface="Times New Roman"/>
                      </a:endParaRPr>
                    </a:p>
                    <a:p>
                      <a:pPr marL="31750" algn="just">
                        <a:spcAft>
                          <a:spcPts val="0"/>
                        </a:spcAft>
                      </a:pPr>
                      <a:r>
                        <a:rPr lang="es-ES" sz="1800" dirty="0">
                          <a:latin typeface="Arial Narrow"/>
                          <a:ea typeface="Times New Roman"/>
                          <a:cs typeface="Arial"/>
                        </a:rPr>
                        <a:t>3.4 Actualización permanente</a:t>
                      </a:r>
                      <a:endParaRPr lang="es-ES_tradnl" sz="1800" dirty="0">
                        <a:latin typeface="Times New Roman"/>
                        <a:ea typeface="Times New Roman"/>
                      </a:endParaRPr>
                    </a:p>
                  </a:txBody>
                  <a:tcPr marL="43578" marR="43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1430776"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31775" indent="-228600" algn="just">
                        <a:spcAft>
                          <a:spcPts val="0"/>
                        </a:spcAft>
                      </a:pPr>
                      <a:r>
                        <a:rPr lang="es-ES" sz="2400" dirty="0">
                          <a:latin typeface="Arial Narrow"/>
                          <a:ea typeface="Times New Roman"/>
                          <a:cs typeface="Arial"/>
                        </a:rPr>
                        <a:t>4. Optimizar la administración en la UNHEVAL</a:t>
                      </a:r>
                      <a:endParaRPr lang="es-ES_tradnl" sz="2400" dirty="0">
                        <a:latin typeface="Times New Roman"/>
                        <a:ea typeface="Times New Roman"/>
                      </a:endParaRPr>
                    </a:p>
                  </a:txBody>
                  <a:tcPr marL="43578" marR="43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1750" algn="just">
                        <a:spcAft>
                          <a:spcPts val="0"/>
                        </a:spcAft>
                      </a:pPr>
                      <a:r>
                        <a:rPr lang="es-ES" sz="1800" dirty="0">
                          <a:latin typeface="Arial Narrow"/>
                          <a:ea typeface="Times New Roman"/>
                          <a:cs typeface="Arial"/>
                        </a:rPr>
                        <a:t>4.0 Corregir las ineficiencias y debilidades</a:t>
                      </a:r>
                      <a:endParaRPr lang="es-ES_tradnl" sz="1800" dirty="0">
                        <a:latin typeface="Times New Roman"/>
                        <a:ea typeface="Times New Roman"/>
                      </a:endParaRPr>
                    </a:p>
                    <a:p>
                      <a:pPr marL="31750" algn="just">
                        <a:spcAft>
                          <a:spcPts val="0"/>
                        </a:spcAft>
                      </a:pPr>
                      <a:r>
                        <a:rPr lang="es-ES" sz="1800" dirty="0">
                          <a:latin typeface="Arial Narrow"/>
                          <a:ea typeface="Times New Roman"/>
                          <a:cs typeface="Arial"/>
                        </a:rPr>
                        <a:t>4.1 Optimizar la administración</a:t>
                      </a:r>
                      <a:endParaRPr lang="es-ES_tradnl" sz="1800" dirty="0">
                        <a:latin typeface="Times New Roman"/>
                        <a:ea typeface="Times New Roman"/>
                      </a:endParaRPr>
                    </a:p>
                    <a:p>
                      <a:pPr marL="31750" algn="just">
                        <a:spcAft>
                          <a:spcPts val="0"/>
                        </a:spcAft>
                      </a:pPr>
                      <a:r>
                        <a:rPr lang="es-ES" sz="1800" dirty="0">
                          <a:latin typeface="Arial Narrow"/>
                          <a:ea typeface="Times New Roman"/>
                          <a:cs typeface="Arial"/>
                        </a:rPr>
                        <a:t>4.2 Calidad académica</a:t>
                      </a:r>
                      <a:endParaRPr lang="es-ES_tradnl" sz="1800" dirty="0">
                        <a:latin typeface="Times New Roman"/>
                        <a:ea typeface="Times New Roman"/>
                      </a:endParaRPr>
                    </a:p>
                  </a:txBody>
                  <a:tcPr marL="43578" marR="43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36</TotalTime>
  <Words>272</Words>
  <Application>Microsoft Office PowerPoint</Application>
  <PresentationFormat>Presentación en pantalla (4:3)</PresentationFormat>
  <Paragraphs>79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3" baseType="lpstr">
      <vt:lpstr>Arial</vt:lpstr>
      <vt:lpstr>Arial Narrow</vt:lpstr>
      <vt:lpstr>Calibri</vt:lpstr>
      <vt:lpstr>Copperplate Gothic Light</vt:lpstr>
      <vt:lpstr>Times New Roman</vt:lpstr>
      <vt:lpstr>Tw Cen MT</vt:lpstr>
      <vt:lpstr>Tw Cen MT Condensed</vt:lpstr>
      <vt:lpstr>Wingdings 3</vt:lpstr>
      <vt:lpstr>Integral</vt:lpstr>
      <vt:lpstr>Variables Dimensiones e Indicadores</vt:lpstr>
      <vt:lpstr>Presentación de PowerPoint</vt:lpstr>
      <vt:lpstr>Presentación de PowerPoint</vt:lpstr>
      <vt:lpstr>Presentación de PowerPoint</vt:lpstr>
    </vt:vector>
  </TitlesOfParts>
  <Company>The houze!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Variables Dimensiones e Indicadores</dc:title>
  <dc:creator>YONEL CHOCANO FIGUEROA</dc:creator>
  <cp:lastModifiedBy>pc</cp:lastModifiedBy>
  <cp:revision>3</cp:revision>
  <dcterms:created xsi:type="dcterms:W3CDTF">2011-07-05T22:45:09Z</dcterms:created>
  <dcterms:modified xsi:type="dcterms:W3CDTF">2013-08-19T15:58:12Z</dcterms:modified>
</cp:coreProperties>
</file>